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77" r:id="rId2"/>
    <p:sldId id="646" r:id="rId3"/>
    <p:sldId id="647" r:id="rId4"/>
    <p:sldId id="648" r:id="rId5"/>
    <p:sldId id="649" r:id="rId6"/>
    <p:sldId id="650" r:id="rId7"/>
    <p:sldId id="651" r:id="rId8"/>
    <p:sldId id="652" r:id="rId9"/>
    <p:sldId id="653" r:id="rId10"/>
    <p:sldId id="654" r:id="rId11"/>
    <p:sldId id="655" r:id="rId12"/>
    <p:sldId id="656" r:id="rId13"/>
    <p:sldId id="657" r:id="rId14"/>
    <p:sldId id="658" r:id="rId15"/>
    <p:sldId id="659" r:id="rId16"/>
    <p:sldId id="660" r:id="rId17"/>
    <p:sldId id="661" r:id="rId18"/>
    <p:sldId id="662" r:id="rId19"/>
    <p:sldId id="663" r:id="rId20"/>
    <p:sldId id="664" r:id="rId21"/>
    <p:sldId id="665" r:id="rId22"/>
    <p:sldId id="666" r:id="rId23"/>
    <p:sldId id="667" r:id="rId24"/>
    <p:sldId id="668" r:id="rId25"/>
    <p:sldId id="669" r:id="rId26"/>
    <p:sldId id="670" r:id="rId27"/>
    <p:sldId id="671" r:id="rId28"/>
    <p:sldId id="672" r:id="rId29"/>
    <p:sldId id="673" r:id="rId30"/>
    <p:sldId id="674" r:id="rId31"/>
    <p:sldId id="629" r:id="rId32"/>
    <p:sldId id="632" r:id="rId33"/>
    <p:sldId id="633" r:id="rId34"/>
    <p:sldId id="631" r:id="rId35"/>
    <p:sldId id="634" r:id="rId36"/>
    <p:sldId id="636" r:id="rId37"/>
    <p:sldId id="635" r:id="rId38"/>
    <p:sldId id="642" r:id="rId39"/>
    <p:sldId id="643" r:id="rId40"/>
    <p:sldId id="644" r:id="rId41"/>
    <p:sldId id="638" r:id="rId42"/>
    <p:sldId id="639" r:id="rId43"/>
    <p:sldId id="640" r:id="rId44"/>
    <p:sldId id="645" r:id="rId45"/>
    <p:sldId id="641" r:id="rId46"/>
    <p:sldId id="61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FF"/>
    <a:srgbClr val="00FF01"/>
    <a:srgbClr val="636EBD"/>
    <a:srgbClr val="B3DFB1"/>
    <a:srgbClr val="A7D1A7"/>
    <a:srgbClr val="FF1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94" autoAdjust="0"/>
  </p:normalViewPr>
  <p:slideViewPr>
    <p:cSldViewPr snapToGrid="0" snapToObjects="1">
      <p:cViewPr>
        <p:scale>
          <a:sx n="90" d="100"/>
          <a:sy n="90" d="100"/>
        </p:scale>
        <p:origin x="-86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15-</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64480" cy="4145280"/>
          </a:xfrm>
          <a:prstGeom prst="rect">
            <a:avLst/>
          </a:prstGeom>
        </p:spPr>
      </p:pic>
      <p:sp>
        <p:nvSpPr>
          <p:cNvPr id="5" name="TextBox 4"/>
          <p:cNvSpPr txBox="1"/>
          <p:nvPr/>
        </p:nvSpPr>
        <p:spPr>
          <a:xfrm>
            <a:off x="5364481" y="762000"/>
            <a:ext cx="3661590" cy="1477328"/>
          </a:xfrm>
          <a:prstGeom prst="rect">
            <a:avLst/>
          </a:prstGeom>
          <a:noFill/>
        </p:spPr>
        <p:txBody>
          <a:bodyPr wrap="square" rtlCol="0">
            <a:spAutoFit/>
          </a:bodyPr>
          <a:lstStyle/>
          <a:p>
            <a:r>
              <a:rPr lang="en-US" dirty="0" smtClean="0"/>
              <a:t>A little far out to be forecasting clouds (though the high and middle clouds depend on large scale flows and moisture fields).  At this point, staying south of about 5S will be OK.</a:t>
            </a:r>
            <a:endParaRPr lang="en-US" dirty="0"/>
          </a:p>
        </p:txBody>
      </p:sp>
      <p:pic>
        <p:nvPicPr>
          <p:cNvPr id="6" name="Picture 5"/>
          <p:cNvPicPr>
            <a:picLocks noChangeAspect="1"/>
          </p:cNvPicPr>
          <p:nvPr/>
        </p:nvPicPr>
        <p:blipFill>
          <a:blip r:embed="rId3"/>
          <a:stretch>
            <a:fillRect/>
          </a:stretch>
        </p:blipFill>
        <p:spPr>
          <a:xfrm>
            <a:off x="3779520" y="2712720"/>
            <a:ext cx="5364480" cy="4145280"/>
          </a:xfrm>
          <a:prstGeom prst="rect">
            <a:avLst/>
          </a:prstGeom>
        </p:spPr>
      </p:pic>
      <p:sp>
        <p:nvSpPr>
          <p:cNvPr id="7" name="TextBox 6"/>
          <p:cNvSpPr txBox="1"/>
          <p:nvPr/>
        </p:nvSpPr>
        <p:spPr>
          <a:xfrm>
            <a:off x="707570" y="5170714"/>
            <a:ext cx="3071949" cy="923330"/>
          </a:xfrm>
          <a:prstGeom prst="rect">
            <a:avLst/>
          </a:prstGeom>
          <a:noFill/>
        </p:spPr>
        <p:txBody>
          <a:bodyPr wrap="square" rtlCol="0">
            <a:spAutoFit/>
          </a:bodyPr>
          <a:lstStyle/>
          <a:p>
            <a:r>
              <a:rPr lang="en-US" dirty="0" smtClean="0"/>
              <a:t>I used 9Z, closer to peak in diurnal cycle, which the model does capture</a:t>
            </a:r>
            <a:endParaRPr lang="en-US" dirty="0"/>
          </a:p>
        </p:txBody>
      </p:sp>
      <p:sp>
        <p:nvSpPr>
          <p:cNvPr id="8" name="TextBox 7"/>
          <p:cNvSpPr txBox="1"/>
          <p:nvPr/>
        </p:nvSpPr>
        <p:spPr>
          <a:xfrm>
            <a:off x="1124857" y="2239328"/>
            <a:ext cx="676087" cy="369332"/>
          </a:xfrm>
          <a:prstGeom prst="rect">
            <a:avLst/>
          </a:prstGeom>
          <a:noFill/>
        </p:spPr>
        <p:txBody>
          <a:bodyPr wrap="none" rtlCol="0">
            <a:spAutoFit/>
          </a:bodyPr>
          <a:lstStyle/>
          <a:p>
            <a:r>
              <a:rPr lang="en-US" dirty="0" smtClean="0">
                <a:solidFill>
                  <a:schemeClr val="bg1"/>
                </a:solidFill>
              </a:rPr>
              <a:t>HIGH</a:t>
            </a:r>
            <a:endParaRPr lang="en-US" dirty="0">
              <a:solidFill>
                <a:schemeClr val="bg1"/>
              </a:solidFill>
            </a:endParaRPr>
          </a:p>
        </p:txBody>
      </p:sp>
      <p:sp>
        <p:nvSpPr>
          <p:cNvPr id="9" name="TextBox 8"/>
          <p:cNvSpPr txBox="1"/>
          <p:nvPr/>
        </p:nvSpPr>
        <p:spPr>
          <a:xfrm>
            <a:off x="5364481" y="4375025"/>
            <a:ext cx="933970" cy="369332"/>
          </a:xfrm>
          <a:prstGeom prst="rect">
            <a:avLst/>
          </a:prstGeom>
          <a:noFill/>
        </p:spPr>
        <p:txBody>
          <a:bodyPr wrap="none" rtlCol="0">
            <a:spAutoFit/>
          </a:bodyPr>
          <a:lstStyle/>
          <a:p>
            <a:r>
              <a:rPr lang="en-US" dirty="0" smtClean="0">
                <a:solidFill>
                  <a:schemeClr val="bg1"/>
                </a:solidFill>
              </a:rPr>
              <a:t>MIDDLE</a:t>
            </a:r>
            <a:endParaRPr lang="en-US" dirty="0">
              <a:solidFill>
                <a:schemeClr val="bg1"/>
              </a:solidFill>
            </a:endParaRPr>
          </a:p>
        </p:txBody>
      </p:sp>
    </p:spTree>
    <p:extLst>
      <p:ext uri="{BB962C8B-B14F-4D97-AF65-F5344CB8AC3E}">
        <p14:creationId xmlns:p14="http://schemas.microsoft.com/office/powerpoint/2010/main" val="2774155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5364480" cy="4145280"/>
          </a:xfrm>
          <a:prstGeom prst="rect">
            <a:avLst/>
          </a:prstGeom>
        </p:spPr>
      </p:pic>
      <p:pic>
        <p:nvPicPr>
          <p:cNvPr id="11" name="Picture 10"/>
          <p:cNvPicPr>
            <a:picLocks noChangeAspect="1"/>
          </p:cNvPicPr>
          <p:nvPr/>
        </p:nvPicPr>
        <p:blipFill>
          <a:blip r:embed="rId3"/>
          <a:stretch>
            <a:fillRect/>
          </a:stretch>
        </p:blipFill>
        <p:spPr>
          <a:xfrm>
            <a:off x="3779519" y="2712720"/>
            <a:ext cx="5364480" cy="4145280"/>
          </a:xfrm>
          <a:prstGeom prst="rect">
            <a:avLst/>
          </a:prstGeom>
        </p:spPr>
      </p:pic>
      <p:sp>
        <p:nvSpPr>
          <p:cNvPr id="5" name="TextBox 4"/>
          <p:cNvSpPr txBox="1"/>
          <p:nvPr/>
        </p:nvSpPr>
        <p:spPr>
          <a:xfrm>
            <a:off x="5364481" y="762000"/>
            <a:ext cx="3661590" cy="1200329"/>
          </a:xfrm>
          <a:prstGeom prst="rect">
            <a:avLst/>
          </a:prstGeom>
          <a:noFill/>
        </p:spPr>
        <p:txBody>
          <a:bodyPr wrap="square" rtlCol="0">
            <a:spAutoFit/>
          </a:bodyPr>
          <a:lstStyle/>
          <a:p>
            <a:r>
              <a:rPr lang="en-US" dirty="0" smtClean="0"/>
              <a:t>Little change in yesterday’s middle cloud forecast.  High cloud forecast is more intrusive into potential flight path.    </a:t>
            </a:r>
            <a:endParaRPr lang="en-US" dirty="0"/>
          </a:p>
        </p:txBody>
      </p:sp>
      <p:sp>
        <p:nvSpPr>
          <p:cNvPr id="7" name="TextBox 6"/>
          <p:cNvSpPr txBox="1"/>
          <p:nvPr/>
        </p:nvSpPr>
        <p:spPr>
          <a:xfrm>
            <a:off x="707570" y="5170714"/>
            <a:ext cx="3071949" cy="923330"/>
          </a:xfrm>
          <a:prstGeom prst="rect">
            <a:avLst/>
          </a:prstGeom>
          <a:noFill/>
        </p:spPr>
        <p:txBody>
          <a:bodyPr wrap="square" rtlCol="0">
            <a:spAutoFit/>
          </a:bodyPr>
          <a:lstStyle/>
          <a:p>
            <a:r>
              <a:rPr lang="en-US" dirty="0" smtClean="0"/>
              <a:t>[I used 9Z, closer to peak in diurnal cycle, which the model does capture]</a:t>
            </a:r>
            <a:endParaRPr lang="en-US" dirty="0"/>
          </a:p>
        </p:txBody>
      </p:sp>
      <p:sp>
        <p:nvSpPr>
          <p:cNvPr id="8" name="TextBox 7"/>
          <p:cNvSpPr txBox="1"/>
          <p:nvPr/>
        </p:nvSpPr>
        <p:spPr>
          <a:xfrm>
            <a:off x="1124857" y="2239328"/>
            <a:ext cx="676087" cy="369332"/>
          </a:xfrm>
          <a:prstGeom prst="rect">
            <a:avLst/>
          </a:prstGeom>
          <a:noFill/>
        </p:spPr>
        <p:txBody>
          <a:bodyPr wrap="none" rtlCol="0">
            <a:spAutoFit/>
          </a:bodyPr>
          <a:lstStyle/>
          <a:p>
            <a:r>
              <a:rPr lang="en-US" dirty="0" smtClean="0">
                <a:solidFill>
                  <a:schemeClr val="bg1"/>
                </a:solidFill>
              </a:rPr>
              <a:t>HIGH</a:t>
            </a:r>
            <a:endParaRPr lang="en-US" dirty="0">
              <a:solidFill>
                <a:schemeClr val="bg1"/>
              </a:solidFill>
            </a:endParaRPr>
          </a:p>
        </p:txBody>
      </p:sp>
      <p:sp>
        <p:nvSpPr>
          <p:cNvPr id="9" name="TextBox 8"/>
          <p:cNvSpPr txBox="1"/>
          <p:nvPr/>
        </p:nvSpPr>
        <p:spPr>
          <a:xfrm>
            <a:off x="5364481" y="4375025"/>
            <a:ext cx="933970" cy="369332"/>
          </a:xfrm>
          <a:prstGeom prst="rect">
            <a:avLst/>
          </a:prstGeom>
          <a:noFill/>
        </p:spPr>
        <p:txBody>
          <a:bodyPr wrap="none" rtlCol="0">
            <a:spAutoFit/>
          </a:bodyPr>
          <a:lstStyle/>
          <a:p>
            <a:r>
              <a:rPr lang="en-US" dirty="0" smtClean="0">
                <a:solidFill>
                  <a:schemeClr val="bg1"/>
                </a:solidFill>
              </a:rPr>
              <a:t>MIDDLE</a:t>
            </a:r>
            <a:endParaRPr lang="en-US" dirty="0">
              <a:solidFill>
                <a:schemeClr val="bg1"/>
              </a:solidFill>
            </a:endParaRPr>
          </a:p>
        </p:txBody>
      </p:sp>
    </p:spTree>
    <p:extLst>
      <p:ext uri="{BB962C8B-B14F-4D97-AF65-F5344CB8AC3E}">
        <p14:creationId xmlns:p14="http://schemas.microsoft.com/office/powerpoint/2010/main" val="30241429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1240" y="0"/>
            <a:ext cx="4302760" cy="4384040"/>
          </a:xfrm>
          <a:prstGeom prst="rect">
            <a:avLst/>
          </a:prstGeom>
        </p:spPr>
      </p:pic>
      <p:pic>
        <p:nvPicPr>
          <p:cNvPr id="3" name="Picture 2"/>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208643" y="780143"/>
            <a:ext cx="4508164" cy="923330"/>
          </a:xfrm>
          <a:prstGeom prst="rect">
            <a:avLst/>
          </a:prstGeom>
          <a:noFill/>
        </p:spPr>
        <p:txBody>
          <a:bodyPr wrap="square" rtlCol="0">
            <a:spAutoFit/>
          </a:bodyPr>
          <a:lstStyle/>
          <a:p>
            <a:r>
              <a:rPr lang="en-US" dirty="0" smtClean="0"/>
              <a:t>Primarily in situ sampling, but  following trajectory end members could lead to flying under some middle cloud.</a:t>
            </a:r>
            <a:endParaRPr lang="en-US" dirty="0"/>
          </a:p>
        </p:txBody>
      </p:sp>
      <p:cxnSp>
        <p:nvCxnSpPr>
          <p:cNvPr id="6" name="Straight Arrow Connector 5"/>
          <p:cNvCxnSpPr>
            <a:stCxn id="4" idx="2"/>
          </p:cNvCxnSpPr>
          <p:nvPr/>
        </p:nvCxnSpPr>
        <p:spPr>
          <a:xfrm rot="5400000" flipH="1" flipV="1">
            <a:off x="4253126" y="-484113"/>
            <a:ext cx="397185" cy="3977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1256224" y="2510830"/>
            <a:ext cx="2013857" cy="399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Sun 11"/>
          <p:cNvSpPr/>
          <p:nvPr/>
        </p:nvSpPr>
        <p:spPr>
          <a:xfrm>
            <a:off x="5887363" y="1449485"/>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983514" y="1504641"/>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Sun 9"/>
          <p:cNvSpPr/>
          <p:nvPr/>
        </p:nvSpPr>
        <p:spPr>
          <a:xfrm>
            <a:off x="2107124" y="3973427"/>
            <a:ext cx="228600" cy="228600"/>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n 10"/>
          <p:cNvSpPr/>
          <p:nvPr/>
        </p:nvSpPr>
        <p:spPr>
          <a:xfrm>
            <a:off x="1701800" y="4572000"/>
            <a:ext cx="228600" cy="228600"/>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n 12"/>
          <p:cNvSpPr/>
          <p:nvPr/>
        </p:nvSpPr>
        <p:spPr>
          <a:xfrm>
            <a:off x="6326413" y="1220885"/>
            <a:ext cx="228600" cy="228600"/>
          </a:xfrm>
          <a:prstGeom prst="su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425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2712720"/>
            <a:ext cx="5364480" cy="4145280"/>
          </a:xfrm>
          <a:prstGeom prst="rect">
            <a:avLst/>
          </a:prstGeom>
        </p:spPr>
      </p:pic>
      <p:pic>
        <p:nvPicPr>
          <p:cNvPr id="15" name="Picture 14"/>
          <p:cNvPicPr>
            <a:picLocks noChangeAspect="1"/>
          </p:cNvPicPr>
          <p:nvPr/>
        </p:nvPicPr>
        <p:blipFill>
          <a:blip r:embed="rId3"/>
          <a:stretch>
            <a:fillRect/>
          </a:stretch>
        </p:blipFill>
        <p:spPr>
          <a:xfrm>
            <a:off x="4835434" y="0"/>
            <a:ext cx="4302760" cy="4384040"/>
          </a:xfrm>
          <a:prstGeom prst="rect">
            <a:avLst/>
          </a:prstGeom>
        </p:spPr>
      </p:pic>
      <p:sp>
        <p:nvSpPr>
          <p:cNvPr id="4" name="TextBox 3"/>
          <p:cNvSpPr txBox="1"/>
          <p:nvPr/>
        </p:nvSpPr>
        <p:spPr>
          <a:xfrm>
            <a:off x="208643" y="780143"/>
            <a:ext cx="4508164" cy="1200329"/>
          </a:xfrm>
          <a:prstGeom prst="rect">
            <a:avLst/>
          </a:prstGeom>
          <a:noFill/>
        </p:spPr>
        <p:txBody>
          <a:bodyPr wrap="square" rtlCol="0">
            <a:spAutoFit/>
          </a:bodyPr>
          <a:lstStyle/>
          <a:p>
            <a:r>
              <a:rPr lang="en-US" dirty="0" smtClean="0"/>
              <a:t>Primarily in situ sampling, but  following trajectory end members could lead to flying under some middle cloud (UKMO) or high cloud (ECMWF).</a:t>
            </a:r>
            <a:endParaRPr lang="en-US" dirty="0"/>
          </a:p>
        </p:txBody>
      </p:sp>
      <p:cxnSp>
        <p:nvCxnSpPr>
          <p:cNvPr id="6" name="Straight Arrow Connector 5"/>
          <p:cNvCxnSpPr>
            <a:stCxn id="4" idx="2"/>
          </p:cNvCxnSpPr>
          <p:nvPr/>
        </p:nvCxnSpPr>
        <p:spPr>
          <a:xfrm rot="5400000" flipH="1" flipV="1">
            <a:off x="4114627" y="-345613"/>
            <a:ext cx="674183" cy="3977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1256224" y="2510830"/>
            <a:ext cx="2013857" cy="399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Sun 11"/>
          <p:cNvSpPr/>
          <p:nvPr/>
        </p:nvSpPr>
        <p:spPr>
          <a:xfrm>
            <a:off x="5887363" y="1449485"/>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983514" y="1504641"/>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Sun 9"/>
          <p:cNvSpPr/>
          <p:nvPr/>
        </p:nvSpPr>
        <p:spPr>
          <a:xfrm>
            <a:off x="2107124" y="3973427"/>
            <a:ext cx="228600" cy="228600"/>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n 10"/>
          <p:cNvSpPr/>
          <p:nvPr/>
        </p:nvSpPr>
        <p:spPr>
          <a:xfrm>
            <a:off x="1701800" y="4572000"/>
            <a:ext cx="228600" cy="228600"/>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n 12"/>
          <p:cNvSpPr/>
          <p:nvPr/>
        </p:nvSpPr>
        <p:spPr>
          <a:xfrm>
            <a:off x="6326413" y="1220885"/>
            <a:ext cx="228600" cy="228600"/>
          </a:xfrm>
          <a:prstGeom prst="su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6102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698501" y="2394858"/>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884714" y="2395652"/>
            <a:ext cx="3791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8644" y="6217920"/>
            <a:ext cx="8513634" cy="369332"/>
          </a:xfrm>
          <a:prstGeom prst="rect">
            <a:avLst/>
          </a:prstGeom>
          <a:noFill/>
        </p:spPr>
        <p:txBody>
          <a:bodyPr wrap="square" rtlCol="0">
            <a:spAutoFit/>
          </a:bodyPr>
          <a:lstStyle/>
          <a:p>
            <a:r>
              <a:rPr lang="en-US" dirty="0" smtClean="0"/>
              <a:t>5S </a:t>
            </a:r>
            <a:r>
              <a:rPr lang="en-US" dirty="0" err="1" smtClean="0"/>
              <a:t>Xsect</a:t>
            </a:r>
            <a:r>
              <a:rPr lang="en-US" dirty="0" smtClean="0"/>
              <a:t> reflects surge of moisture from the north.  Enhanced from yester</a:t>
            </a:r>
            <a:endParaRPr lang="en-US" dirty="0"/>
          </a:p>
        </p:txBody>
      </p:sp>
    </p:spTree>
    <p:extLst>
      <p:ext uri="{BB962C8B-B14F-4D97-AF65-F5344CB8AC3E}">
        <p14:creationId xmlns:p14="http://schemas.microsoft.com/office/powerpoint/2010/main" val="11406599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698501" y="2394858"/>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884714" y="2395652"/>
            <a:ext cx="3791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8644" y="6217920"/>
            <a:ext cx="8513634" cy="646331"/>
          </a:xfrm>
          <a:prstGeom prst="rect">
            <a:avLst/>
          </a:prstGeom>
          <a:noFill/>
        </p:spPr>
        <p:txBody>
          <a:bodyPr wrap="square" rtlCol="0">
            <a:spAutoFit/>
          </a:bodyPr>
          <a:lstStyle/>
          <a:p>
            <a:r>
              <a:rPr lang="en-US" dirty="0" smtClean="0"/>
              <a:t>5S </a:t>
            </a:r>
            <a:r>
              <a:rPr lang="en-US" dirty="0" err="1" smtClean="0"/>
              <a:t>Xsect</a:t>
            </a:r>
            <a:r>
              <a:rPr lang="en-US" dirty="0" smtClean="0"/>
              <a:t> reflects surge of moisture from the north.  Enhanced relative to yesterday’s forecast</a:t>
            </a:r>
            <a:endParaRPr lang="en-US" dirty="0"/>
          </a:p>
        </p:txBody>
      </p:sp>
    </p:spTree>
    <p:extLst>
      <p:ext uri="{BB962C8B-B14F-4D97-AF65-F5344CB8AC3E}">
        <p14:creationId xmlns:p14="http://schemas.microsoft.com/office/powerpoint/2010/main" val="31637786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Tree>
    <p:extLst>
      <p:ext uri="{BB962C8B-B14F-4D97-AF65-F5344CB8AC3E}">
        <p14:creationId xmlns:p14="http://schemas.microsoft.com/office/powerpoint/2010/main" val="40664429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698501" y="2394858"/>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884714" y="2395652"/>
            <a:ext cx="3791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8644" y="6217920"/>
            <a:ext cx="8513634" cy="369332"/>
          </a:xfrm>
          <a:prstGeom prst="rect">
            <a:avLst/>
          </a:prstGeom>
          <a:noFill/>
        </p:spPr>
        <p:txBody>
          <a:bodyPr wrap="square" rtlCol="0">
            <a:spAutoFit/>
          </a:bodyPr>
          <a:lstStyle/>
          <a:p>
            <a:r>
              <a:rPr lang="en-US" dirty="0" smtClean="0"/>
              <a:t>10S </a:t>
            </a:r>
            <a:r>
              <a:rPr lang="en-US" dirty="0" err="1" smtClean="0"/>
              <a:t>Xsect</a:t>
            </a:r>
            <a:r>
              <a:rPr lang="en-US" dirty="0" smtClean="0"/>
              <a:t> shows a little moisture penetration.  None in yesterday’s forecast</a:t>
            </a:r>
            <a:endParaRPr lang="en-US" dirty="0"/>
          </a:p>
        </p:txBody>
      </p:sp>
    </p:spTree>
    <p:extLst>
      <p:ext uri="{BB962C8B-B14F-4D97-AF65-F5344CB8AC3E}">
        <p14:creationId xmlns:p14="http://schemas.microsoft.com/office/powerpoint/2010/main" val="1945584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a:t>
            </a:r>
            <a:r>
              <a:rPr lang="en-US" dirty="0" err="1" smtClean="0"/>
              <a:t>Lokal</a:t>
            </a:r>
            <a:r>
              <a:rPr lang="en-US" dirty="0" smtClean="0"/>
              <a:t> </a:t>
            </a:r>
            <a:r>
              <a:rPr lang="en-US" dirty="0" err="1" smtClean="0"/>
              <a:t>Flug</a:t>
            </a:r>
            <a:r>
              <a:rPr lang="en-US" dirty="0" smtClean="0"/>
              <a:t>)</a:t>
            </a:r>
            <a:endParaRPr lang="en-US" dirty="0"/>
          </a:p>
        </p:txBody>
      </p:sp>
      <p:sp>
        <p:nvSpPr>
          <p:cNvPr id="3" name="Content Placeholder 2"/>
          <p:cNvSpPr>
            <a:spLocks noGrp="1"/>
          </p:cNvSpPr>
          <p:nvPr>
            <p:ph idx="1"/>
          </p:nvPr>
        </p:nvSpPr>
        <p:spPr/>
        <p:txBody>
          <a:bodyPr>
            <a:normAutofit/>
          </a:bodyPr>
          <a:lstStyle/>
          <a:p>
            <a:r>
              <a:rPr lang="en-US" dirty="0" smtClean="0"/>
              <a:t>Surge of 800mb RH is at Ascension on this day.</a:t>
            </a:r>
          </a:p>
          <a:p>
            <a:r>
              <a:rPr lang="en-US" dirty="0" smtClean="0"/>
              <a:t>High and middle clouds look good (there are none nearby).</a:t>
            </a:r>
          </a:p>
          <a:p>
            <a:r>
              <a:rPr lang="en-US" dirty="0" smtClean="0"/>
              <a:t>Low clouds expected to be more scattered than on Thursday.</a:t>
            </a:r>
          </a:p>
        </p:txBody>
      </p:sp>
    </p:spTree>
    <p:extLst>
      <p:ext uri="{BB962C8B-B14F-4D97-AF65-F5344CB8AC3E}">
        <p14:creationId xmlns:p14="http://schemas.microsoft.com/office/powerpoint/2010/main" val="33986840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495300" y="4521200"/>
            <a:ext cx="3284220" cy="923330"/>
          </a:xfrm>
          <a:prstGeom prst="rect">
            <a:avLst/>
          </a:prstGeom>
          <a:noFill/>
        </p:spPr>
        <p:txBody>
          <a:bodyPr wrap="square" rtlCol="0">
            <a:spAutoFit/>
          </a:bodyPr>
          <a:lstStyle/>
          <a:p>
            <a:r>
              <a:rPr lang="en-US" dirty="0" smtClean="0"/>
              <a:t>Low clouds Friday (above) and</a:t>
            </a:r>
          </a:p>
          <a:p>
            <a:r>
              <a:rPr lang="en-US" dirty="0" smtClean="0"/>
              <a:t> 8/17 (Thursday) at right.  Cells appear farther apart on Friday</a:t>
            </a:r>
            <a:endParaRPr lang="en-US" dirty="0"/>
          </a:p>
        </p:txBody>
      </p:sp>
    </p:spTree>
    <p:extLst>
      <p:ext uri="{BB962C8B-B14F-4D97-AF65-F5344CB8AC3E}">
        <p14:creationId xmlns:p14="http://schemas.microsoft.com/office/powerpoint/2010/main" val="4866415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Thursday (</a:t>
            </a:r>
            <a:r>
              <a:rPr lang="en-US" sz="3600" dirty="0" err="1" smtClean="0"/>
              <a:t>der</a:t>
            </a:r>
            <a:r>
              <a:rPr lang="en-US" sz="3600" dirty="0" smtClean="0"/>
              <a:t> </a:t>
            </a:r>
            <a:r>
              <a:rPr lang="en-US" sz="3600" dirty="0" err="1" smtClean="0"/>
              <a:t>Flug</a:t>
            </a:r>
            <a:r>
              <a:rPr lang="en-US" sz="3600" dirty="0" smtClean="0"/>
              <a:t> </a:t>
            </a:r>
            <a:r>
              <a:rPr lang="en-US" sz="3600" dirty="0" err="1" smtClean="0"/>
              <a:t>zur</a:t>
            </a:r>
            <a:r>
              <a:rPr lang="en-US" sz="3600" dirty="0" smtClean="0"/>
              <a:t> </a:t>
            </a:r>
            <a:r>
              <a:rPr lang="en-US" sz="3600" dirty="0" err="1" smtClean="0"/>
              <a:t>Insel</a:t>
            </a:r>
            <a:r>
              <a:rPr lang="en-US" sz="3600" dirty="0" smtClean="0"/>
              <a:t> des </a:t>
            </a:r>
            <a:r>
              <a:rPr lang="en-US" sz="3600" dirty="0" err="1" smtClean="0"/>
              <a:t>Aufstiegs</a:t>
            </a:r>
            <a:r>
              <a:rPr lang="en-US" sz="3600" dirty="0" smtClean="0"/>
              <a:t>)</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Surge of moisture is being surveyed today (back end), trajectories show that these surveyed masses will be at the front end of this moisture surge Thursday.</a:t>
            </a:r>
          </a:p>
          <a:p>
            <a:r>
              <a:rPr lang="en-US" dirty="0" smtClean="0"/>
              <a:t>700mb flow (3 km) is weak and disorganized</a:t>
            </a:r>
          </a:p>
          <a:p>
            <a:r>
              <a:rPr lang="en-US" dirty="0" smtClean="0"/>
              <a:t>600mb (4 km) is also not very organized.  Situation dominated by moisture intrusions from the north</a:t>
            </a:r>
          </a:p>
          <a:p>
            <a:r>
              <a:rPr lang="en-US" dirty="0" smtClean="0"/>
              <a:t>Could get some high cloud over the </a:t>
            </a:r>
            <a:r>
              <a:rPr lang="en-US" dirty="0" err="1" smtClean="0"/>
              <a:t>lagrangian</a:t>
            </a:r>
            <a:r>
              <a:rPr lang="en-US" dirty="0" smtClean="0"/>
              <a:t> survey points.</a:t>
            </a:r>
          </a:p>
          <a:p>
            <a:endParaRPr lang="en-US" dirty="0"/>
          </a:p>
        </p:txBody>
      </p:sp>
    </p:spTree>
    <p:extLst>
      <p:ext uri="{BB962C8B-B14F-4D97-AF65-F5344CB8AC3E}">
        <p14:creationId xmlns:p14="http://schemas.microsoft.com/office/powerpoint/2010/main" val="3753565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cxnSp>
        <p:nvCxnSpPr>
          <p:cNvPr id="5" name="Straight Arrow Connector 4"/>
          <p:cNvCxnSpPr/>
          <p:nvPr/>
        </p:nvCxnSpPr>
        <p:spPr>
          <a:xfrm rot="10800000">
            <a:off x="4914899" y="3834130"/>
            <a:ext cx="838200" cy="622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a:off x="1155700" y="1498600"/>
            <a:ext cx="838201"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5900" y="4762500"/>
            <a:ext cx="3531351" cy="1200329"/>
          </a:xfrm>
          <a:prstGeom prst="rect">
            <a:avLst/>
          </a:prstGeom>
          <a:noFill/>
        </p:spPr>
        <p:txBody>
          <a:bodyPr wrap="square" rtlCol="0">
            <a:spAutoFit/>
          </a:bodyPr>
          <a:lstStyle/>
          <a:p>
            <a:r>
              <a:rPr lang="en-US" dirty="0" smtClean="0"/>
              <a:t>Surface wind speed is a “straight shot” from SE on Thursday (right), but curves around and is weaker on Friday</a:t>
            </a:r>
            <a:endParaRPr lang="en-US" dirty="0"/>
          </a:p>
        </p:txBody>
      </p:sp>
    </p:spTree>
    <p:extLst>
      <p:ext uri="{BB962C8B-B14F-4D97-AF65-F5344CB8AC3E}">
        <p14:creationId xmlns:p14="http://schemas.microsoft.com/office/powerpoint/2010/main" val="1949938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un 5"/>
          <p:cNvSpPr/>
          <p:nvPr/>
        </p:nvSpPr>
        <p:spPr>
          <a:xfrm>
            <a:off x="4953001" y="1188359"/>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10160"/>
            <a:ext cx="6035040" cy="4663440"/>
          </a:xfrm>
          <a:prstGeom prst="rect">
            <a:avLst/>
          </a:prstGeom>
        </p:spPr>
      </p:pic>
      <p:pic>
        <p:nvPicPr>
          <p:cNvPr id="8" name="Picture 7"/>
          <p:cNvPicPr>
            <a:picLocks noChangeAspect="1"/>
          </p:cNvPicPr>
          <p:nvPr/>
        </p:nvPicPr>
        <p:blipFill>
          <a:blip r:embed="rId3"/>
          <a:stretch>
            <a:fillRect/>
          </a:stretch>
        </p:blipFill>
        <p:spPr>
          <a:xfrm>
            <a:off x="4303395" y="2023110"/>
            <a:ext cx="4840605" cy="4834890"/>
          </a:xfrm>
          <a:prstGeom prst="rect">
            <a:avLst/>
          </a:prstGeom>
        </p:spPr>
      </p:pic>
      <p:sp>
        <p:nvSpPr>
          <p:cNvPr id="9" name="Sun 8"/>
          <p:cNvSpPr/>
          <p:nvPr/>
        </p:nvSpPr>
        <p:spPr>
          <a:xfrm>
            <a:off x="5443220" y="3489960"/>
            <a:ext cx="182880" cy="18288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28038"/>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035040" cy="4663440"/>
          </a:xfrm>
          <a:prstGeom prst="rect">
            <a:avLst/>
          </a:prstGeom>
        </p:spPr>
      </p:pic>
      <p:pic>
        <p:nvPicPr>
          <p:cNvPr id="4" name="Picture 3"/>
          <p:cNvPicPr>
            <a:picLocks noChangeAspect="1"/>
          </p:cNvPicPr>
          <p:nvPr/>
        </p:nvPicPr>
        <p:blipFill>
          <a:blip r:embed="rId3"/>
          <a:stretch>
            <a:fillRect/>
          </a:stretch>
        </p:blipFill>
        <p:spPr>
          <a:xfrm>
            <a:off x="4303395" y="2023110"/>
            <a:ext cx="4840605" cy="4834890"/>
          </a:xfrm>
          <a:prstGeom prst="rect">
            <a:avLst/>
          </a:prstGeom>
        </p:spPr>
      </p:pic>
      <p:sp>
        <p:nvSpPr>
          <p:cNvPr id="6" name="Sun 5"/>
          <p:cNvSpPr/>
          <p:nvPr/>
        </p:nvSpPr>
        <p:spPr>
          <a:xfrm>
            <a:off x="4953001" y="1188359"/>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n 6"/>
          <p:cNvSpPr/>
          <p:nvPr/>
        </p:nvSpPr>
        <p:spPr>
          <a:xfrm>
            <a:off x="5443220" y="3489960"/>
            <a:ext cx="182880" cy="18288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5029200"/>
            <a:ext cx="4426935" cy="1200329"/>
          </a:xfrm>
          <a:prstGeom prst="rect">
            <a:avLst/>
          </a:prstGeom>
          <a:noFill/>
        </p:spPr>
        <p:txBody>
          <a:bodyPr wrap="square" rtlCol="0">
            <a:spAutoFit/>
          </a:bodyPr>
          <a:lstStyle/>
          <a:p>
            <a:r>
              <a:rPr lang="en-US" dirty="0" smtClean="0"/>
              <a:t>Research global UKMO at right shows</a:t>
            </a:r>
          </a:p>
          <a:p>
            <a:r>
              <a:rPr lang="en-US" dirty="0" smtClean="0"/>
              <a:t> similar low cloud pattern as EC (above).  The larger patterns reach upward to the west of Ascension</a:t>
            </a:r>
            <a:endParaRPr lang="en-US" dirty="0"/>
          </a:p>
        </p:txBody>
      </p:sp>
    </p:spTree>
    <p:extLst>
      <p:ext uri="{BB962C8B-B14F-4D97-AF65-F5344CB8AC3E}">
        <p14:creationId xmlns:p14="http://schemas.microsoft.com/office/powerpoint/2010/main" val="2825417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035040" cy="4663440"/>
          </a:xfrm>
          <a:prstGeom prst="rect">
            <a:avLst/>
          </a:prstGeom>
        </p:spPr>
      </p:pic>
      <p:sp>
        <p:nvSpPr>
          <p:cNvPr id="6" name="Sun 5"/>
          <p:cNvSpPr/>
          <p:nvPr/>
        </p:nvSpPr>
        <p:spPr>
          <a:xfrm>
            <a:off x="4953001" y="1188359"/>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n 6"/>
          <p:cNvSpPr/>
          <p:nvPr/>
        </p:nvSpPr>
        <p:spPr>
          <a:xfrm>
            <a:off x="5443220" y="3489960"/>
            <a:ext cx="182880" cy="18288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841240" y="2473960"/>
            <a:ext cx="4302760" cy="4384040"/>
          </a:xfrm>
          <a:prstGeom prst="rect">
            <a:avLst/>
          </a:prstGeom>
        </p:spPr>
      </p:pic>
      <p:sp>
        <p:nvSpPr>
          <p:cNvPr id="9" name="Sun 8"/>
          <p:cNvSpPr/>
          <p:nvPr/>
        </p:nvSpPr>
        <p:spPr>
          <a:xfrm>
            <a:off x="5811520" y="3845560"/>
            <a:ext cx="182880" cy="18288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65100" y="5156200"/>
            <a:ext cx="4486010" cy="923330"/>
          </a:xfrm>
          <a:prstGeom prst="rect">
            <a:avLst/>
          </a:prstGeom>
          <a:noFill/>
        </p:spPr>
        <p:txBody>
          <a:bodyPr wrap="square" rtlCol="0">
            <a:spAutoFit/>
          </a:bodyPr>
          <a:lstStyle/>
          <a:p>
            <a:r>
              <a:rPr lang="en-US" dirty="0" smtClean="0"/>
              <a:t>Regular UKMO is in poorer agreement with EC model.  We should be OK on high and middle clouds.  Only UKMO operational shows issues.</a:t>
            </a:r>
            <a:endParaRPr lang="en-US" dirty="0"/>
          </a:p>
        </p:txBody>
      </p:sp>
    </p:spTree>
    <p:extLst>
      <p:ext uri="{BB962C8B-B14F-4D97-AF65-F5344CB8AC3E}">
        <p14:creationId xmlns:p14="http://schemas.microsoft.com/office/powerpoint/2010/main" val="3383408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rot="10800000">
            <a:off x="1968501" y="1678215"/>
            <a:ext cx="4236357" cy="4027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0" y="5934670"/>
            <a:ext cx="8933399" cy="646331"/>
          </a:xfrm>
          <a:prstGeom prst="rect">
            <a:avLst/>
          </a:prstGeom>
          <a:noFill/>
        </p:spPr>
        <p:txBody>
          <a:bodyPr wrap="square" rtlCol="0">
            <a:spAutoFit/>
          </a:bodyPr>
          <a:lstStyle/>
          <a:p>
            <a:r>
              <a:rPr lang="en-US" dirty="0" smtClean="0"/>
              <a:t>Surge of moisture arrives (distorted) at Ascension at 800mb.   If we are flying east of the island, we could catch this.  Pop up RH is related to “higher” low clouds discussed previously</a:t>
            </a:r>
            <a:endParaRPr lang="en-US" dirty="0"/>
          </a:p>
        </p:txBody>
      </p:sp>
      <p:cxnSp>
        <p:nvCxnSpPr>
          <p:cNvPr id="10" name="Straight Arrow Connector 9"/>
          <p:cNvCxnSpPr/>
          <p:nvPr/>
        </p:nvCxnSpPr>
        <p:spPr>
          <a:xfrm rot="16200000" flipV="1">
            <a:off x="1509415" y="2986385"/>
            <a:ext cx="3953470" cy="1943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370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rot="5400000" flipH="1" flipV="1">
            <a:off x="-1052286" y="2921001"/>
            <a:ext cx="5161643" cy="11883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0" y="25482"/>
            <a:ext cx="8046720" cy="6217920"/>
          </a:xfrm>
          <a:prstGeom prst="rect">
            <a:avLst/>
          </a:prstGeom>
        </p:spPr>
      </p:pic>
      <p:sp>
        <p:nvSpPr>
          <p:cNvPr id="7" name="TextBox 6"/>
          <p:cNvSpPr txBox="1"/>
          <p:nvPr/>
        </p:nvSpPr>
        <p:spPr>
          <a:xfrm>
            <a:off x="596900" y="6243402"/>
            <a:ext cx="2964574" cy="369332"/>
          </a:xfrm>
          <a:prstGeom prst="rect">
            <a:avLst/>
          </a:prstGeom>
          <a:noFill/>
        </p:spPr>
        <p:txBody>
          <a:bodyPr wrap="none" rtlCol="0">
            <a:spAutoFit/>
          </a:bodyPr>
          <a:lstStyle/>
          <a:p>
            <a:r>
              <a:rPr lang="en-US" dirty="0" smtClean="0"/>
              <a:t>Dry at 700mb, northerly flow.</a:t>
            </a:r>
            <a:endParaRPr lang="en-US" dirty="0"/>
          </a:p>
        </p:txBody>
      </p:sp>
    </p:spTree>
    <p:extLst>
      <p:ext uri="{BB962C8B-B14F-4D97-AF65-F5344CB8AC3E}">
        <p14:creationId xmlns:p14="http://schemas.microsoft.com/office/powerpoint/2010/main" val="49854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714" y="6217920"/>
            <a:ext cx="8659661" cy="646331"/>
          </a:xfrm>
          <a:prstGeom prst="rect">
            <a:avLst/>
          </a:prstGeom>
          <a:noFill/>
        </p:spPr>
        <p:txBody>
          <a:bodyPr wrap="square" rtlCol="0">
            <a:spAutoFit/>
          </a:bodyPr>
          <a:lstStyle/>
          <a:p>
            <a:r>
              <a:rPr lang="en-US" dirty="0" smtClean="0"/>
              <a:t>Surge of 600mb moisture propagating westward (along with the 800mb moisture surge – the whole thing looks like an organized wave of some sort).  </a:t>
            </a:r>
            <a:endParaRPr lang="en-US" dirty="0"/>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extLst>
      <p:ext uri="{BB962C8B-B14F-4D97-AF65-F5344CB8AC3E}">
        <p14:creationId xmlns:p14="http://schemas.microsoft.com/office/powerpoint/2010/main" val="8971478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55600" y="621792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416550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cxnSp>
        <p:nvCxnSpPr>
          <p:cNvPr id="5" name="Straight Connector 4"/>
          <p:cNvCxnSpPr/>
          <p:nvPr/>
        </p:nvCxnSpPr>
        <p:spPr>
          <a:xfrm rot="16200000" flipV="1">
            <a:off x="-162094" y="1569755"/>
            <a:ext cx="2539208"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5588000" y="4290786"/>
            <a:ext cx="2540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98500" y="4711700"/>
            <a:ext cx="2074606" cy="369332"/>
          </a:xfrm>
          <a:prstGeom prst="rect">
            <a:avLst/>
          </a:prstGeom>
          <a:noFill/>
        </p:spPr>
        <p:txBody>
          <a:bodyPr wrap="none" rtlCol="0">
            <a:spAutoFit/>
          </a:bodyPr>
          <a:lstStyle/>
          <a:p>
            <a:r>
              <a:rPr lang="en-US" dirty="0" smtClean="0"/>
              <a:t>Yesterday’s forecast</a:t>
            </a:r>
            <a:endParaRPr lang="en-US" dirty="0"/>
          </a:p>
        </p:txBody>
      </p:sp>
      <p:pic>
        <p:nvPicPr>
          <p:cNvPr id="8" name="Picture 7"/>
          <p:cNvPicPr>
            <a:picLocks noChangeAspect="1"/>
          </p:cNvPicPr>
          <p:nvPr/>
        </p:nvPicPr>
        <p:blipFill>
          <a:blip r:embed="rId3"/>
          <a:stretch>
            <a:fillRect/>
          </a:stretch>
        </p:blipFill>
        <p:spPr>
          <a:xfrm>
            <a:off x="3792220" y="2715260"/>
            <a:ext cx="5364480" cy="4145280"/>
          </a:xfrm>
          <a:prstGeom prst="rect">
            <a:avLst/>
          </a:prstGeom>
        </p:spPr>
      </p:pic>
    </p:spTree>
    <p:extLst>
      <p:ext uri="{BB962C8B-B14F-4D97-AF65-F5344CB8AC3E}">
        <p14:creationId xmlns:p14="http://schemas.microsoft.com/office/powerpoint/2010/main" val="24946424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364480" cy="4145280"/>
          </a:xfrm>
          <a:prstGeom prst="rect">
            <a:avLst/>
          </a:prstGeom>
        </p:spPr>
      </p:pic>
      <p:cxnSp>
        <p:nvCxnSpPr>
          <p:cNvPr id="5" name="Straight Connector 4"/>
          <p:cNvCxnSpPr/>
          <p:nvPr/>
        </p:nvCxnSpPr>
        <p:spPr>
          <a:xfrm rot="16200000" flipV="1">
            <a:off x="-162094" y="1569755"/>
            <a:ext cx="2539208"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5588000" y="4290786"/>
            <a:ext cx="2540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47700" y="5168900"/>
            <a:ext cx="3156633" cy="923330"/>
          </a:xfrm>
          <a:prstGeom prst="rect">
            <a:avLst/>
          </a:prstGeom>
          <a:noFill/>
        </p:spPr>
        <p:txBody>
          <a:bodyPr wrap="none" rtlCol="0">
            <a:spAutoFit/>
          </a:bodyPr>
          <a:lstStyle/>
          <a:p>
            <a:r>
              <a:rPr lang="en-US" dirty="0" smtClean="0"/>
              <a:t>Today’s forecast.  More  600mb</a:t>
            </a:r>
          </a:p>
          <a:p>
            <a:r>
              <a:rPr lang="en-US" dirty="0" smtClean="0"/>
              <a:t>  moisture.  In any case, it does</a:t>
            </a:r>
          </a:p>
          <a:p>
            <a:r>
              <a:rPr lang="en-US" dirty="0" smtClean="0"/>
              <a:t>  not penetrate to 8S.</a:t>
            </a:r>
            <a:endParaRPr lang="en-US" dirty="0"/>
          </a:p>
        </p:txBody>
      </p:sp>
      <p:pic>
        <p:nvPicPr>
          <p:cNvPr id="8" name="Picture 7"/>
          <p:cNvPicPr>
            <a:picLocks noChangeAspect="1"/>
          </p:cNvPicPr>
          <p:nvPr/>
        </p:nvPicPr>
        <p:blipFill>
          <a:blip r:embed="rId3"/>
          <a:stretch>
            <a:fillRect/>
          </a:stretch>
        </p:blipFill>
        <p:spPr>
          <a:xfrm>
            <a:off x="3779520" y="2712720"/>
            <a:ext cx="5364480" cy="4145280"/>
          </a:xfrm>
          <a:prstGeom prst="rect">
            <a:avLst/>
          </a:prstGeom>
        </p:spPr>
      </p:pic>
    </p:spTree>
    <p:extLst>
      <p:ext uri="{BB962C8B-B14F-4D97-AF65-F5344CB8AC3E}">
        <p14:creationId xmlns:p14="http://schemas.microsoft.com/office/powerpoint/2010/main" val="41775369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sp>
        <p:nvSpPr>
          <p:cNvPr id="13" name="TextBox 12"/>
          <p:cNvSpPr txBox="1"/>
          <p:nvPr/>
        </p:nvSpPr>
        <p:spPr>
          <a:xfrm>
            <a:off x="0" y="6033254"/>
            <a:ext cx="8902700" cy="646331"/>
          </a:xfrm>
          <a:prstGeom prst="rect">
            <a:avLst/>
          </a:prstGeom>
          <a:noFill/>
        </p:spPr>
        <p:txBody>
          <a:bodyPr wrap="square" rtlCol="0">
            <a:spAutoFit/>
          </a:bodyPr>
          <a:lstStyle/>
          <a:p>
            <a:r>
              <a:rPr lang="en-US" dirty="0" smtClean="0"/>
              <a:t>Routine flight today at 800mb.  See surge of moisture, accompanied by wave of strong zonal wind.  Red section of routine track corresponds to points two days later.</a:t>
            </a:r>
            <a:endParaRPr lang="en-US" dirty="0"/>
          </a:p>
        </p:txBody>
      </p:sp>
      <p:sp>
        <p:nvSpPr>
          <p:cNvPr id="8" name="Sun 7"/>
          <p:cNvSpPr/>
          <p:nvPr/>
        </p:nvSpPr>
        <p:spPr>
          <a:xfrm>
            <a:off x="3009900" y="1943100"/>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n 9"/>
          <p:cNvSpPr/>
          <p:nvPr/>
        </p:nvSpPr>
        <p:spPr>
          <a:xfrm>
            <a:off x="2667000" y="21463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n 11"/>
          <p:cNvSpPr/>
          <p:nvPr/>
        </p:nvSpPr>
        <p:spPr>
          <a:xfrm>
            <a:off x="2948940" y="16256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n 13"/>
          <p:cNvSpPr/>
          <p:nvPr/>
        </p:nvSpPr>
        <p:spPr>
          <a:xfrm>
            <a:off x="2463800" y="19050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n 14"/>
          <p:cNvSpPr/>
          <p:nvPr/>
        </p:nvSpPr>
        <p:spPr>
          <a:xfrm>
            <a:off x="2819400" y="23622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3663553" y="2342753"/>
            <a:ext cx="80089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48000" y="3490267"/>
            <a:ext cx="2733591" cy="461665"/>
          </a:xfrm>
          <a:prstGeom prst="rect">
            <a:avLst/>
          </a:prstGeom>
          <a:noFill/>
        </p:spPr>
        <p:txBody>
          <a:bodyPr wrap="none" rtlCol="0">
            <a:spAutoFit/>
          </a:bodyPr>
          <a:lstStyle/>
          <a:p>
            <a:r>
              <a:rPr lang="en-US" sz="2400" dirty="0" smtClean="0">
                <a:solidFill>
                  <a:schemeClr val="bg1"/>
                </a:solidFill>
              </a:rPr>
              <a:t>800mb (about 2 km)</a:t>
            </a:r>
            <a:endParaRPr lang="en-US" sz="2400" dirty="0">
              <a:solidFill>
                <a:schemeClr val="bg1"/>
              </a:solidFill>
            </a:endParaRPr>
          </a:p>
        </p:txBody>
      </p:sp>
    </p:spTree>
    <p:extLst>
      <p:ext uri="{BB962C8B-B14F-4D97-AF65-F5344CB8AC3E}">
        <p14:creationId xmlns:p14="http://schemas.microsoft.com/office/powerpoint/2010/main" val="30972344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0666" y="3146778"/>
            <a:ext cx="3955417" cy="369332"/>
          </a:xfrm>
          <a:prstGeom prst="rect">
            <a:avLst/>
          </a:prstGeom>
          <a:noFill/>
        </p:spPr>
        <p:txBody>
          <a:bodyPr wrap="none" rtlCol="0">
            <a:spAutoFit/>
          </a:bodyPr>
          <a:lstStyle/>
          <a:p>
            <a:r>
              <a:rPr lang="en-US" dirty="0" smtClean="0"/>
              <a:t>Evolution of flow through Saturday 8/19</a:t>
            </a:r>
          </a:p>
        </p:txBody>
      </p:sp>
    </p:spTree>
    <p:extLst>
      <p:ext uri="{BB962C8B-B14F-4D97-AF65-F5344CB8AC3E}">
        <p14:creationId xmlns:p14="http://schemas.microsoft.com/office/powerpoint/2010/main" val="4203475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70486"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6</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8/16 @ 12PM)</a:t>
            </a:r>
            <a:endParaRPr lang="en-US" sz="2800" dirty="0">
              <a:solidFill>
                <a:srgbClr val="FF6600"/>
              </a:solidFill>
            </a:endParaRPr>
          </a:p>
        </p:txBody>
      </p:sp>
      <p:sp>
        <p:nvSpPr>
          <p:cNvPr id="5" name="TextBox 4"/>
          <p:cNvSpPr txBox="1"/>
          <p:nvPr/>
        </p:nvSpPr>
        <p:spPr>
          <a:xfrm>
            <a:off x="6255108" y="4105656"/>
            <a:ext cx="2028114" cy="707886"/>
          </a:xfrm>
          <a:prstGeom prst="rect">
            <a:avLst/>
          </a:prstGeom>
          <a:solidFill>
            <a:schemeClr val="bg1"/>
          </a:solidFill>
          <a:ln>
            <a:solidFill>
              <a:srgbClr val="FFFF00"/>
            </a:solidFill>
          </a:ln>
        </p:spPr>
        <p:txBody>
          <a:bodyPr wrap="square" rtlCol="0">
            <a:spAutoFit/>
          </a:bodyPr>
          <a:lstStyle/>
          <a:p>
            <a:r>
              <a:rPr lang="en-US" sz="2000" dirty="0" smtClean="0"/>
              <a:t>Moisture moving westward</a:t>
            </a:r>
            <a:endParaRPr lang="en-US" sz="2000" dirty="0" smtClean="0"/>
          </a:p>
        </p:txBody>
      </p:sp>
      <p:cxnSp>
        <p:nvCxnSpPr>
          <p:cNvPr id="6" name="Straight Arrow Connector 5"/>
          <p:cNvCxnSpPr/>
          <p:nvPr/>
        </p:nvCxnSpPr>
        <p:spPr>
          <a:xfrm flipH="1" flipV="1">
            <a:off x="6773333" y="2610556"/>
            <a:ext cx="508000" cy="128411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5235223" y="1890890"/>
            <a:ext cx="1904999" cy="215617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4070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01545"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6</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8/17 @ 12PM)</a:t>
            </a:r>
            <a:endParaRPr lang="en-US" sz="2800" dirty="0">
              <a:solidFill>
                <a:srgbClr val="FF6600"/>
              </a:solidFill>
            </a:endParaRPr>
          </a:p>
        </p:txBody>
      </p:sp>
      <p:cxnSp>
        <p:nvCxnSpPr>
          <p:cNvPr id="5" name="Straight Arrow Connector 4"/>
          <p:cNvCxnSpPr/>
          <p:nvPr/>
        </p:nvCxnSpPr>
        <p:spPr>
          <a:xfrm flipH="1" flipV="1">
            <a:off x="5912556" y="1763889"/>
            <a:ext cx="1368778" cy="213078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3894667" y="1763889"/>
            <a:ext cx="3245556" cy="2283179"/>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3016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8905035"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6</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8/18 @ 12PM)</a:t>
            </a:r>
            <a:endParaRPr lang="en-US" sz="2800" dirty="0">
              <a:solidFill>
                <a:srgbClr val="FF6600"/>
              </a:solidFill>
            </a:endParaRPr>
          </a:p>
        </p:txBody>
      </p:sp>
      <p:cxnSp>
        <p:nvCxnSpPr>
          <p:cNvPr id="7" name="Straight Arrow Connector 6"/>
          <p:cNvCxnSpPr/>
          <p:nvPr/>
        </p:nvCxnSpPr>
        <p:spPr>
          <a:xfrm flipH="1" flipV="1">
            <a:off x="5489222" y="1636889"/>
            <a:ext cx="1792112" cy="225778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3330222" y="1763889"/>
            <a:ext cx="3810001" cy="228318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5578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0320" cy="6858000"/>
          </a:xfrm>
          <a:prstGeom prst="rect">
            <a:avLst/>
          </a:prstGeom>
        </p:spPr>
      </p:pic>
      <p:sp>
        <p:nvSpPr>
          <p:cNvPr id="3" name="TextBox 2"/>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6</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8/19 @ 12PM)</a:t>
            </a:r>
            <a:endParaRPr lang="en-US" sz="2800" dirty="0">
              <a:solidFill>
                <a:srgbClr val="FF6600"/>
              </a:solidFill>
            </a:endParaRPr>
          </a:p>
        </p:txBody>
      </p:sp>
      <p:cxnSp>
        <p:nvCxnSpPr>
          <p:cNvPr id="4" name="Straight Arrow Connector 3"/>
          <p:cNvCxnSpPr/>
          <p:nvPr/>
        </p:nvCxnSpPr>
        <p:spPr>
          <a:xfrm flipH="1" flipV="1">
            <a:off x="6335890" y="1552224"/>
            <a:ext cx="1721554" cy="3104443"/>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2060222" y="2243667"/>
            <a:ext cx="5080002" cy="180340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4159956" y="2283178"/>
            <a:ext cx="3273778" cy="176389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20775" y="4684212"/>
            <a:ext cx="2028114" cy="707886"/>
          </a:xfrm>
          <a:prstGeom prst="rect">
            <a:avLst/>
          </a:prstGeom>
          <a:solidFill>
            <a:schemeClr val="bg1"/>
          </a:solidFill>
          <a:ln>
            <a:solidFill>
              <a:srgbClr val="FFFF00"/>
            </a:solidFill>
          </a:ln>
        </p:spPr>
        <p:txBody>
          <a:bodyPr wrap="square" rtlCol="0">
            <a:spAutoFit/>
          </a:bodyPr>
          <a:lstStyle/>
          <a:p>
            <a:r>
              <a:rPr lang="en-US" sz="2000" dirty="0"/>
              <a:t>n</a:t>
            </a:r>
            <a:r>
              <a:rPr lang="en-US" sz="2000" dirty="0" smtClean="0"/>
              <a:t>ew plume of moist air</a:t>
            </a:r>
            <a:endParaRPr lang="en-US" sz="2000" dirty="0" smtClean="0"/>
          </a:p>
        </p:txBody>
      </p:sp>
    </p:spTree>
    <p:extLst>
      <p:ext uri="{BB962C8B-B14F-4D97-AF65-F5344CB8AC3E}">
        <p14:creationId xmlns:p14="http://schemas.microsoft.com/office/powerpoint/2010/main" val="26876641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85208"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8/17 @ 12PM)</a:t>
            </a:r>
            <a:endParaRPr lang="en-US" sz="2800" dirty="0">
              <a:solidFill>
                <a:srgbClr val="FF6600"/>
              </a:solidFill>
            </a:endParaRPr>
          </a:p>
        </p:txBody>
      </p:sp>
      <p:cxnSp>
        <p:nvCxnSpPr>
          <p:cNvPr id="5" name="Straight Arrow Connector 4"/>
          <p:cNvCxnSpPr/>
          <p:nvPr/>
        </p:nvCxnSpPr>
        <p:spPr>
          <a:xfrm flipH="1" flipV="1">
            <a:off x="5263445" y="2540000"/>
            <a:ext cx="1552222" cy="1855488"/>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23001" y="4395488"/>
            <a:ext cx="2395003" cy="1323439"/>
          </a:xfrm>
          <a:prstGeom prst="rect">
            <a:avLst/>
          </a:prstGeom>
          <a:solidFill>
            <a:schemeClr val="bg1"/>
          </a:solidFill>
          <a:ln>
            <a:solidFill>
              <a:srgbClr val="FFFF00"/>
            </a:solidFill>
          </a:ln>
        </p:spPr>
        <p:txBody>
          <a:bodyPr wrap="square" rtlCol="0">
            <a:spAutoFit/>
          </a:bodyPr>
          <a:lstStyle/>
          <a:p>
            <a:r>
              <a:rPr lang="en-US" sz="2000" dirty="0" smtClean="0"/>
              <a:t>Relatively dry due to anomalous southerly winds transporting dry air northward</a:t>
            </a:r>
            <a:endParaRPr lang="en-US" sz="2000" dirty="0" smtClean="0"/>
          </a:p>
        </p:txBody>
      </p:sp>
      <p:cxnSp>
        <p:nvCxnSpPr>
          <p:cNvPr id="11" name="Straight Arrow Connector 10"/>
          <p:cNvCxnSpPr/>
          <p:nvPr/>
        </p:nvCxnSpPr>
        <p:spPr>
          <a:xfrm flipH="1" flipV="1">
            <a:off x="4385734" y="1185330"/>
            <a:ext cx="468488" cy="2201337"/>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854222" y="2540000"/>
            <a:ext cx="1199445" cy="846667"/>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40165" y="3411204"/>
            <a:ext cx="2028114" cy="707886"/>
          </a:xfrm>
          <a:prstGeom prst="rect">
            <a:avLst/>
          </a:prstGeom>
          <a:solidFill>
            <a:schemeClr val="bg1"/>
          </a:solidFill>
          <a:ln>
            <a:solidFill>
              <a:srgbClr val="FFFF00"/>
            </a:solidFill>
          </a:ln>
        </p:spPr>
        <p:txBody>
          <a:bodyPr wrap="square" rtlCol="0">
            <a:spAutoFit/>
          </a:bodyPr>
          <a:lstStyle/>
          <a:p>
            <a:r>
              <a:rPr lang="en-US" sz="2000" dirty="0" smtClean="0"/>
              <a:t>Moisture moving westward</a:t>
            </a:r>
            <a:endParaRPr lang="en-US" sz="2000" dirty="0" smtClean="0"/>
          </a:p>
        </p:txBody>
      </p:sp>
    </p:spTree>
    <p:extLst>
      <p:ext uri="{BB962C8B-B14F-4D97-AF65-F5344CB8AC3E}">
        <p14:creationId xmlns:p14="http://schemas.microsoft.com/office/powerpoint/2010/main" val="18666161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7761"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8/18 @ 12PM)</a:t>
            </a:r>
            <a:endParaRPr lang="en-US" sz="2800" dirty="0">
              <a:solidFill>
                <a:srgbClr val="FF6600"/>
              </a:solidFill>
            </a:endParaRPr>
          </a:p>
        </p:txBody>
      </p:sp>
      <p:cxnSp>
        <p:nvCxnSpPr>
          <p:cNvPr id="5" name="Straight Arrow Connector 4"/>
          <p:cNvCxnSpPr/>
          <p:nvPr/>
        </p:nvCxnSpPr>
        <p:spPr>
          <a:xfrm flipH="1" flipV="1">
            <a:off x="3767667" y="1354667"/>
            <a:ext cx="1086556" cy="203200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4854222" y="2215444"/>
            <a:ext cx="578556" cy="117122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6246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8879123" cy="6858000"/>
          </a:xfrm>
          <a:prstGeom prst="rect">
            <a:avLst/>
          </a:prstGeom>
        </p:spPr>
      </p:pic>
      <p:sp>
        <p:nvSpPr>
          <p:cNvPr id="5" name="TextBox 4"/>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8/19 @ 12PM)</a:t>
            </a:r>
            <a:endParaRPr lang="en-US" sz="2800" dirty="0">
              <a:solidFill>
                <a:srgbClr val="FF6600"/>
              </a:solidFill>
            </a:endParaRPr>
          </a:p>
        </p:txBody>
      </p:sp>
      <p:cxnSp>
        <p:nvCxnSpPr>
          <p:cNvPr id="6" name="Straight Arrow Connector 5"/>
          <p:cNvCxnSpPr/>
          <p:nvPr/>
        </p:nvCxnSpPr>
        <p:spPr>
          <a:xfrm flipH="1" flipV="1">
            <a:off x="2384778" y="2215444"/>
            <a:ext cx="2469446" cy="1171226"/>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56667" y="2088444"/>
            <a:ext cx="197555" cy="129822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8856" y="3934480"/>
            <a:ext cx="2707390" cy="707886"/>
          </a:xfrm>
          <a:prstGeom prst="rect">
            <a:avLst/>
          </a:prstGeom>
          <a:solidFill>
            <a:schemeClr val="bg1"/>
          </a:solidFill>
          <a:ln>
            <a:solidFill>
              <a:srgbClr val="FFFF00"/>
            </a:solidFill>
          </a:ln>
        </p:spPr>
        <p:txBody>
          <a:bodyPr wrap="square" rtlCol="0">
            <a:spAutoFit/>
          </a:bodyPr>
          <a:lstStyle/>
          <a:p>
            <a:r>
              <a:rPr lang="en-US" sz="2000" dirty="0" smtClean="0"/>
              <a:t>Moisture wrapped around from the north</a:t>
            </a:r>
            <a:endParaRPr lang="en-US" sz="2000" dirty="0" smtClean="0"/>
          </a:p>
        </p:txBody>
      </p:sp>
      <p:sp>
        <p:nvSpPr>
          <p:cNvPr id="13" name="TextBox 12"/>
          <p:cNvSpPr txBox="1"/>
          <p:nvPr/>
        </p:nvSpPr>
        <p:spPr>
          <a:xfrm>
            <a:off x="6223001" y="4749431"/>
            <a:ext cx="2395003" cy="707886"/>
          </a:xfrm>
          <a:prstGeom prst="rect">
            <a:avLst/>
          </a:prstGeom>
          <a:solidFill>
            <a:schemeClr val="bg1"/>
          </a:solidFill>
          <a:ln>
            <a:solidFill>
              <a:srgbClr val="FFFF00"/>
            </a:solidFill>
          </a:ln>
        </p:spPr>
        <p:txBody>
          <a:bodyPr wrap="square" rtlCol="0">
            <a:spAutoFit/>
          </a:bodyPr>
          <a:lstStyle/>
          <a:p>
            <a:r>
              <a:rPr lang="en-US" sz="2000" dirty="0" smtClean="0"/>
              <a:t>Winds have become more zonal</a:t>
            </a:r>
            <a:endParaRPr lang="en-US" sz="2000" dirty="0" smtClean="0"/>
          </a:p>
        </p:txBody>
      </p:sp>
      <p:cxnSp>
        <p:nvCxnSpPr>
          <p:cNvPr id="14" name="Straight Arrow Connector 13"/>
          <p:cNvCxnSpPr/>
          <p:nvPr/>
        </p:nvCxnSpPr>
        <p:spPr>
          <a:xfrm flipH="1" flipV="1">
            <a:off x="5108222" y="2638778"/>
            <a:ext cx="1552223" cy="2003588"/>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8089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8900" y="0"/>
            <a:ext cx="8947479"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8</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8/17 @ 12PM)</a:t>
            </a:r>
            <a:endParaRPr lang="en-US" sz="2800" dirty="0">
              <a:solidFill>
                <a:srgbClr val="FF6600"/>
              </a:solidFill>
            </a:endParaRPr>
          </a:p>
        </p:txBody>
      </p:sp>
      <p:cxnSp>
        <p:nvCxnSpPr>
          <p:cNvPr id="11" name="Straight Arrow Connector 10"/>
          <p:cNvCxnSpPr/>
          <p:nvPr/>
        </p:nvCxnSpPr>
        <p:spPr>
          <a:xfrm flipH="1" flipV="1">
            <a:off x="2991556" y="1185330"/>
            <a:ext cx="1862666" cy="220133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40165" y="3411204"/>
            <a:ext cx="2028114" cy="707886"/>
          </a:xfrm>
          <a:prstGeom prst="rect">
            <a:avLst/>
          </a:prstGeom>
          <a:solidFill>
            <a:schemeClr val="bg1"/>
          </a:solidFill>
          <a:ln>
            <a:solidFill>
              <a:srgbClr val="FFFF00"/>
            </a:solidFill>
          </a:ln>
        </p:spPr>
        <p:txBody>
          <a:bodyPr wrap="square" rtlCol="0">
            <a:spAutoFit/>
          </a:bodyPr>
          <a:lstStyle/>
          <a:p>
            <a:r>
              <a:rPr lang="en-US" sz="2000" dirty="0" smtClean="0"/>
              <a:t>Moisture moving southward</a:t>
            </a:r>
            <a:endParaRPr lang="en-US" sz="2000" dirty="0" smtClean="0"/>
          </a:p>
        </p:txBody>
      </p:sp>
    </p:spTree>
    <p:extLst>
      <p:ext uri="{BB962C8B-B14F-4D97-AF65-F5344CB8AC3E}">
        <p14:creationId xmlns:p14="http://schemas.microsoft.com/office/powerpoint/2010/main" val="9508744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0"/>
            <a:ext cx="8924913"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8</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8/18 @ 12PM)</a:t>
            </a:r>
            <a:endParaRPr lang="en-US" sz="2800" dirty="0">
              <a:solidFill>
                <a:srgbClr val="FF6600"/>
              </a:solidFill>
            </a:endParaRPr>
          </a:p>
        </p:txBody>
      </p:sp>
      <p:cxnSp>
        <p:nvCxnSpPr>
          <p:cNvPr id="9" name="Straight Arrow Connector 8"/>
          <p:cNvCxnSpPr/>
          <p:nvPr/>
        </p:nvCxnSpPr>
        <p:spPr>
          <a:xfrm flipH="1" flipV="1">
            <a:off x="2991556" y="1566333"/>
            <a:ext cx="1862666" cy="1820335"/>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5291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790" y="0"/>
            <a:ext cx="8046720" cy="6217920"/>
          </a:xfrm>
          <a:prstGeom prst="rect">
            <a:avLst/>
          </a:prstGeom>
        </p:spPr>
      </p:pic>
      <p:sp>
        <p:nvSpPr>
          <p:cNvPr id="13" name="TextBox 12"/>
          <p:cNvSpPr txBox="1"/>
          <p:nvPr/>
        </p:nvSpPr>
        <p:spPr>
          <a:xfrm>
            <a:off x="302986" y="6033254"/>
            <a:ext cx="7977414" cy="646331"/>
          </a:xfrm>
          <a:prstGeom prst="rect">
            <a:avLst/>
          </a:prstGeom>
          <a:noFill/>
        </p:spPr>
        <p:txBody>
          <a:bodyPr wrap="square" rtlCol="0">
            <a:spAutoFit/>
          </a:bodyPr>
          <a:lstStyle/>
          <a:p>
            <a:r>
              <a:rPr lang="en-US" dirty="0" smtClean="0"/>
              <a:t>Routine track was at the “back” of the surge.  See RH surge and zonal wind section propagated westward by Thursday  </a:t>
            </a:r>
            <a:endParaRPr lang="en-US" dirty="0"/>
          </a:p>
        </p:txBody>
      </p:sp>
      <p:sp>
        <p:nvSpPr>
          <p:cNvPr id="8" name="Sun 7"/>
          <p:cNvSpPr/>
          <p:nvPr/>
        </p:nvSpPr>
        <p:spPr>
          <a:xfrm>
            <a:off x="3009900" y="1943100"/>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n 9"/>
          <p:cNvSpPr/>
          <p:nvPr/>
        </p:nvSpPr>
        <p:spPr>
          <a:xfrm>
            <a:off x="2667000" y="21463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n 11"/>
          <p:cNvSpPr/>
          <p:nvPr/>
        </p:nvSpPr>
        <p:spPr>
          <a:xfrm>
            <a:off x="2948940" y="16256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n 13"/>
          <p:cNvSpPr/>
          <p:nvPr/>
        </p:nvSpPr>
        <p:spPr>
          <a:xfrm>
            <a:off x="2540000" y="19050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n 14"/>
          <p:cNvSpPr/>
          <p:nvPr/>
        </p:nvSpPr>
        <p:spPr>
          <a:xfrm>
            <a:off x="2819400" y="23622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rot="5400000" flipH="1" flipV="1">
            <a:off x="3663553" y="2342753"/>
            <a:ext cx="80089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048000" y="3490267"/>
            <a:ext cx="2733591" cy="461665"/>
          </a:xfrm>
          <a:prstGeom prst="rect">
            <a:avLst/>
          </a:prstGeom>
          <a:noFill/>
        </p:spPr>
        <p:txBody>
          <a:bodyPr wrap="none" rtlCol="0">
            <a:spAutoFit/>
          </a:bodyPr>
          <a:lstStyle/>
          <a:p>
            <a:r>
              <a:rPr lang="en-US" sz="2400" dirty="0" smtClean="0">
                <a:solidFill>
                  <a:schemeClr val="bg1"/>
                </a:solidFill>
              </a:rPr>
              <a:t>800mb (about 2 km)</a:t>
            </a:r>
            <a:endParaRPr lang="en-US" sz="2400" dirty="0">
              <a:solidFill>
                <a:schemeClr val="bg1"/>
              </a:solidFill>
            </a:endParaRPr>
          </a:p>
        </p:txBody>
      </p:sp>
    </p:spTree>
    <p:extLst>
      <p:ext uri="{BB962C8B-B14F-4D97-AF65-F5344CB8AC3E}">
        <p14:creationId xmlns:p14="http://schemas.microsoft.com/office/powerpoint/2010/main" val="27744579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8898968"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8</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8/19 @ 12PM)</a:t>
            </a:r>
            <a:endParaRPr lang="en-US" sz="2800" dirty="0">
              <a:solidFill>
                <a:srgbClr val="FF6600"/>
              </a:solidFill>
            </a:endParaRPr>
          </a:p>
        </p:txBody>
      </p:sp>
      <p:cxnSp>
        <p:nvCxnSpPr>
          <p:cNvPr id="10" name="Straight Arrow Connector 9"/>
          <p:cNvCxnSpPr/>
          <p:nvPr/>
        </p:nvCxnSpPr>
        <p:spPr>
          <a:xfrm flipH="1" flipV="1">
            <a:off x="2511778" y="1876778"/>
            <a:ext cx="2342444" cy="150989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76832" y="3765147"/>
            <a:ext cx="2028114" cy="707886"/>
          </a:xfrm>
          <a:prstGeom prst="rect">
            <a:avLst/>
          </a:prstGeom>
          <a:solidFill>
            <a:schemeClr val="bg1"/>
          </a:solidFill>
          <a:ln>
            <a:solidFill>
              <a:srgbClr val="FFFF00"/>
            </a:solidFill>
          </a:ln>
        </p:spPr>
        <p:txBody>
          <a:bodyPr wrap="square" rtlCol="0">
            <a:spAutoFit/>
          </a:bodyPr>
          <a:lstStyle/>
          <a:p>
            <a:r>
              <a:rPr lang="en-US" sz="2000" dirty="0" smtClean="0"/>
              <a:t>Low clouds over high BL heights</a:t>
            </a:r>
            <a:endParaRPr lang="en-US" sz="2000" dirty="0" smtClean="0"/>
          </a:p>
        </p:txBody>
      </p:sp>
      <p:cxnSp>
        <p:nvCxnSpPr>
          <p:cNvPr id="13" name="Straight Arrow Connector 12"/>
          <p:cNvCxnSpPr/>
          <p:nvPr/>
        </p:nvCxnSpPr>
        <p:spPr>
          <a:xfrm flipH="1" flipV="1">
            <a:off x="1862667" y="2935111"/>
            <a:ext cx="395111" cy="83003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6319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15553" y="3589197"/>
            <a:ext cx="4670780" cy="3311135"/>
          </a:xfrm>
          <a:prstGeom prst="rect">
            <a:avLst/>
          </a:prstGeom>
        </p:spPr>
      </p:pic>
      <p:pic>
        <p:nvPicPr>
          <p:cNvPr id="3" name="Picture 2"/>
          <p:cNvPicPr>
            <a:picLocks noChangeAspect="1"/>
          </p:cNvPicPr>
          <p:nvPr/>
        </p:nvPicPr>
        <p:blipFill>
          <a:blip r:embed="rId3"/>
          <a:stretch>
            <a:fillRect/>
          </a:stretch>
        </p:blipFill>
        <p:spPr>
          <a:xfrm>
            <a:off x="4473220" y="379586"/>
            <a:ext cx="4783667" cy="3387751"/>
          </a:xfrm>
          <a:prstGeom prst="rect">
            <a:avLst/>
          </a:prstGeom>
        </p:spPr>
      </p:pic>
      <p:pic>
        <p:nvPicPr>
          <p:cNvPr id="2" name="Picture 1"/>
          <p:cNvPicPr>
            <a:picLocks noChangeAspect="1"/>
          </p:cNvPicPr>
          <p:nvPr/>
        </p:nvPicPr>
        <p:blipFill>
          <a:blip r:embed="rId4"/>
          <a:stretch>
            <a:fillRect/>
          </a:stretch>
        </p:blipFill>
        <p:spPr>
          <a:xfrm>
            <a:off x="-265290" y="379586"/>
            <a:ext cx="4811988" cy="3444197"/>
          </a:xfrm>
          <a:prstGeom prst="rect">
            <a:avLst/>
          </a:prstGeom>
        </p:spPr>
      </p:pic>
      <p:sp>
        <p:nvSpPr>
          <p:cNvPr id="11" name="TextBox 10"/>
          <p:cNvSpPr txBox="1"/>
          <p:nvPr/>
        </p:nvSpPr>
        <p:spPr>
          <a:xfrm>
            <a:off x="87490" y="4289446"/>
            <a:ext cx="4470400" cy="1938992"/>
          </a:xfrm>
          <a:prstGeom prst="rect">
            <a:avLst/>
          </a:prstGeom>
          <a:noFill/>
        </p:spPr>
        <p:txBody>
          <a:bodyPr wrap="square" rtlCol="0">
            <a:spAutoFit/>
          </a:bodyPr>
          <a:lstStyle/>
          <a:p>
            <a:pPr marL="342900" indent="-342900">
              <a:buFontTx/>
              <a:buChar char="-"/>
            </a:pPr>
            <a:r>
              <a:rPr lang="en-US" sz="2000" dirty="0" smtClean="0"/>
              <a:t>Moist air north of ASI at 600mb originated over African coast east of TMS (westward transport)</a:t>
            </a:r>
          </a:p>
          <a:p>
            <a:pPr marL="342900" indent="-342900">
              <a:buFontTx/>
              <a:buChar char="-"/>
            </a:pPr>
            <a:r>
              <a:rPr lang="en-US" sz="2000" dirty="0" smtClean="0"/>
              <a:t>Moist air north of ASI at 800mb is from moist convection to the north and east </a:t>
            </a:r>
            <a:endParaRPr lang="en-US" sz="2000" dirty="0" smtClean="0"/>
          </a:p>
        </p:txBody>
      </p:sp>
      <p:sp>
        <p:nvSpPr>
          <p:cNvPr id="12" name="TextBox 11"/>
          <p:cNvSpPr txBox="1"/>
          <p:nvPr/>
        </p:nvSpPr>
        <p:spPr>
          <a:xfrm>
            <a:off x="115712" y="3206040"/>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658079" y="3177819"/>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237112"/>
            <a:ext cx="1394178" cy="523220"/>
          </a:xfrm>
          <a:prstGeom prst="rect">
            <a:avLst/>
          </a:prstGeom>
          <a:solidFill>
            <a:srgbClr val="FFFFFF"/>
          </a:solidFill>
        </p:spPr>
        <p:txBody>
          <a:bodyPr wrap="square" rtlCol="0">
            <a:spAutoFit/>
          </a:bodyPr>
          <a:lstStyle/>
          <a:p>
            <a:r>
              <a:rPr lang="en-US" sz="2800" dirty="0" smtClean="0">
                <a:solidFill>
                  <a:srgbClr val="FF6600"/>
                </a:solidFill>
              </a:rPr>
              <a:t>800 </a:t>
            </a:r>
            <a:r>
              <a:rPr lang="en-US" sz="2800" dirty="0" err="1" smtClean="0">
                <a:solidFill>
                  <a:srgbClr val="FF6600"/>
                </a:solidFill>
              </a:rPr>
              <a:t>mb</a:t>
            </a:r>
            <a:endParaRPr lang="en-US" sz="2800" dirty="0">
              <a:solidFill>
                <a:srgbClr val="FF6600"/>
              </a:solidFill>
            </a:endParaRPr>
          </a:p>
        </p:txBody>
      </p:sp>
      <p:cxnSp>
        <p:nvCxnSpPr>
          <p:cNvPr id="19" name="Straight Connector 18"/>
          <p:cNvCxnSpPr/>
          <p:nvPr/>
        </p:nvCxnSpPr>
        <p:spPr>
          <a:xfrm flipH="1">
            <a:off x="5289880" y="2431462"/>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a:t>
            </a:r>
            <a:r>
              <a:rPr lang="en-US" sz="2400" dirty="0" smtClean="0">
                <a:solidFill>
                  <a:srgbClr val="FF6600"/>
                </a:solidFill>
              </a:rPr>
              <a:t>19 Sat @ </a:t>
            </a:r>
            <a:r>
              <a:rPr lang="en-US" sz="2400" dirty="0" smtClean="0">
                <a:solidFill>
                  <a:srgbClr val="FF6600"/>
                </a:solidFill>
              </a:rPr>
              <a:t>12PM</a:t>
            </a:r>
            <a:endParaRPr lang="en-US" sz="2400" dirty="0">
              <a:solidFill>
                <a:srgbClr val="FF6600"/>
              </a:solidFill>
            </a:endParaRPr>
          </a:p>
        </p:txBody>
      </p:sp>
      <p:sp>
        <p:nvSpPr>
          <p:cNvPr id="21" name="5-Point Star 20"/>
          <p:cNvSpPr/>
          <p:nvPr/>
        </p:nvSpPr>
        <p:spPr>
          <a:xfrm>
            <a:off x="408761" y="2334742"/>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2804828" y="1478844"/>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5133161" y="2301640"/>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7543340" y="1478844"/>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7467140" y="4697007"/>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5133161" y="5483577"/>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7453029" y="1707444"/>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38457" y="4911496"/>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2734272" y="1737195"/>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585235" y="2480205"/>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289419" y="5622932"/>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94202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922893" y="2615007"/>
            <a:ext cx="5303520" cy="4250182"/>
          </a:xfrm>
          <a:prstGeom prst="rect">
            <a:avLst/>
          </a:prstGeom>
        </p:spPr>
      </p:pic>
      <p:sp>
        <p:nvSpPr>
          <p:cNvPr id="3" name="TextBox 2"/>
          <p:cNvSpPr txBox="1"/>
          <p:nvPr/>
        </p:nvSpPr>
        <p:spPr>
          <a:xfrm>
            <a:off x="112889" y="-43262"/>
            <a:ext cx="9031111" cy="830997"/>
          </a:xfrm>
          <a:prstGeom prst="rect">
            <a:avLst/>
          </a:prstGeom>
          <a:noFill/>
        </p:spPr>
        <p:txBody>
          <a:bodyPr wrap="square" rtlCol="0">
            <a:spAutoFit/>
          </a:bodyPr>
          <a:lstStyle/>
          <a:p>
            <a:r>
              <a:rPr lang="en-US" sz="2400" dirty="0" smtClean="0">
                <a:solidFill>
                  <a:srgbClr val="FF6600"/>
                </a:solidFill>
              </a:rPr>
              <a:t>Latitudinal cross-</a:t>
            </a:r>
            <a:r>
              <a:rPr lang="en-US" sz="2400" dirty="0" smtClean="0">
                <a:solidFill>
                  <a:srgbClr val="FF6600"/>
                </a:solidFill>
              </a:rPr>
              <a:t>sections of RH (color), wind, BL and cloud base </a:t>
            </a:r>
            <a:r>
              <a:rPr lang="en-US" sz="2400" dirty="0" smtClean="0">
                <a:solidFill>
                  <a:srgbClr val="FF6600"/>
                </a:solidFill>
              </a:rPr>
              <a:t>heights </a:t>
            </a:r>
          </a:p>
          <a:p>
            <a:pPr algn="r"/>
            <a:r>
              <a:rPr lang="en-US" sz="2400" dirty="0" smtClean="0">
                <a:solidFill>
                  <a:srgbClr val="FF6600"/>
                </a:solidFill>
              </a:rPr>
              <a:t>on 8/19 Sat @ 12 PM</a:t>
            </a:r>
            <a:endParaRPr lang="en-US" sz="2400" dirty="0">
              <a:solidFill>
                <a:srgbClr val="FF6600"/>
              </a:solidFill>
            </a:endParaRPr>
          </a:p>
        </p:txBody>
      </p:sp>
      <p:pic>
        <p:nvPicPr>
          <p:cNvPr id="11" name="Picture 10"/>
          <p:cNvPicPr>
            <a:picLocks noChangeAspect="1"/>
          </p:cNvPicPr>
          <p:nvPr/>
        </p:nvPicPr>
        <p:blipFill>
          <a:blip r:embed="rId3"/>
          <a:stretch>
            <a:fillRect/>
          </a:stretch>
        </p:blipFill>
        <p:spPr>
          <a:xfrm>
            <a:off x="-84665" y="424864"/>
            <a:ext cx="5392407" cy="4247444"/>
          </a:xfrm>
          <a:prstGeom prst="rect">
            <a:avLst/>
          </a:prstGeom>
        </p:spPr>
      </p:pic>
      <p:sp>
        <p:nvSpPr>
          <p:cNvPr id="14" name="TextBox 13"/>
          <p:cNvSpPr txBox="1"/>
          <p:nvPr/>
        </p:nvSpPr>
        <p:spPr>
          <a:xfrm>
            <a:off x="1779964" y="4309420"/>
            <a:ext cx="1241779" cy="461665"/>
          </a:xfrm>
          <a:prstGeom prst="rect">
            <a:avLst/>
          </a:prstGeom>
          <a:noFill/>
        </p:spPr>
        <p:txBody>
          <a:bodyPr wrap="square" rtlCol="0">
            <a:spAutoFit/>
          </a:bodyPr>
          <a:lstStyle/>
          <a:p>
            <a:r>
              <a:rPr lang="en-US" sz="2400" dirty="0" smtClean="0">
                <a:solidFill>
                  <a:srgbClr val="FF6600"/>
                </a:solidFill>
              </a:rPr>
              <a:t>along </a:t>
            </a:r>
            <a:r>
              <a:rPr lang="en-US" sz="2400" dirty="0" smtClean="0">
                <a:solidFill>
                  <a:srgbClr val="FF6600"/>
                </a:solidFill>
              </a:rPr>
              <a:t>5S</a:t>
            </a:r>
            <a:endParaRPr lang="en-US" sz="2400" dirty="0">
              <a:solidFill>
                <a:srgbClr val="FF6600"/>
              </a:solidFill>
            </a:endParaRPr>
          </a:p>
        </p:txBody>
      </p:sp>
      <p:sp>
        <p:nvSpPr>
          <p:cNvPr id="15" name="TextBox 14"/>
          <p:cNvSpPr txBox="1"/>
          <p:nvPr/>
        </p:nvSpPr>
        <p:spPr>
          <a:xfrm>
            <a:off x="5709959" y="6471946"/>
            <a:ext cx="1416152" cy="461665"/>
          </a:xfrm>
          <a:prstGeom prst="rect">
            <a:avLst/>
          </a:prstGeom>
          <a:noFill/>
        </p:spPr>
        <p:txBody>
          <a:bodyPr wrap="square" rtlCol="0">
            <a:spAutoFit/>
          </a:bodyPr>
          <a:lstStyle/>
          <a:p>
            <a:r>
              <a:rPr lang="en-US" sz="2400" dirty="0">
                <a:solidFill>
                  <a:srgbClr val="FF6600"/>
                </a:solidFill>
              </a:rPr>
              <a:t>a</a:t>
            </a:r>
            <a:r>
              <a:rPr lang="en-US" sz="2400" dirty="0" smtClean="0">
                <a:solidFill>
                  <a:srgbClr val="FF6600"/>
                </a:solidFill>
              </a:rPr>
              <a:t>long </a:t>
            </a:r>
            <a:r>
              <a:rPr lang="en-US" sz="2400" dirty="0" smtClean="0">
                <a:solidFill>
                  <a:srgbClr val="FF6600"/>
                </a:solidFill>
              </a:rPr>
              <a:t>10S</a:t>
            </a:r>
            <a:endParaRPr lang="en-US" sz="2400" dirty="0">
              <a:solidFill>
                <a:srgbClr val="FF6600"/>
              </a:solidFill>
            </a:endParaRPr>
          </a:p>
        </p:txBody>
      </p:sp>
      <p:sp>
        <p:nvSpPr>
          <p:cNvPr id="16" name="TextBox 15"/>
          <p:cNvSpPr txBox="1"/>
          <p:nvPr/>
        </p:nvSpPr>
        <p:spPr>
          <a:xfrm>
            <a:off x="5745186" y="787735"/>
            <a:ext cx="3398814" cy="1323439"/>
          </a:xfrm>
          <a:prstGeom prst="rect">
            <a:avLst/>
          </a:prstGeom>
          <a:noFill/>
        </p:spPr>
        <p:txBody>
          <a:bodyPr wrap="square" rtlCol="0">
            <a:spAutoFit/>
          </a:bodyPr>
          <a:lstStyle/>
          <a:p>
            <a:r>
              <a:rPr lang="en-US" sz="2000" dirty="0" smtClean="0"/>
              <a:t>Moist air at 600mb transported from the east (combined influence from moist and dry convection?)</a:t>
            </a:r>
            <a:endParaRPr lang="en-US" sz="2000" dirty="0" smtClean="0"/>
          </a:p>
        </p:txBody>
      </p:sp>
      <p:cxnSp>
        <p:nvCxnSpPr>
          <p:cNvPr id="17" name="Straight Arrow Connector 16"/>
          <p:cNvCxnSpPr/>
          <p:nvPr/>
        </p:nvCxnSpPr>
        <p:spPr>
          <a:xfrm flipH="1">
            <a:off x="3021743" y="959556"/>
            <a:ext cx="2723443" cy="31044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180667" y="2111174"/>
            <a:ext cx="141111" cy="103560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4111" y="4922448"/>
            <a:ext cx="4699001" cy="1938992"/>
          </a:xfrm>
          <a:prstGeom prst="rect">
            <a:avLst/>
          </a:prstGeom>
          <a:noFill/>
        </p:spPr>
        <p:txBody>
          <a:bodyPr wrap="square" rtlCol="0">
            <a:spAutoFit/>
          </a:bodyPr>
          <a:lstStyle/>
          <a:p>
            <a:pPr marL="342900" indent="-342900">
              <a:buFont typeface="Arial"/>
              <a:buChar char="•"/>
            </a:pPr>
            <a:r>
              <a:rPr lang="en-US" sz="2000" dirty="0" smtClean="0"/>
              <a:t>Deep BL heights to the west near Ascension</a:t>
            </a:r>
            <a:endParaRPr lang="en-US" sz="2000" dirty="0"/>
          </a:p>
          <a:p>
            <a:pPr marL="342900" indent="-342900">
              <a:buFont typeface="Arial"/>
              <a:buChar char="•"/>
            </a:pPr>
            <a:r>
              <a:rPr lang="en-US" sz="2000" dirty="0" smtClean="0"/>
              <a:t>Mostly headwinds (5-15 </a:t>
            </a:r>
            <a:r>
              <a:rPr lang="en-US" sz="2000" dirty="0" err="1" smtClean="0"/>
              <a:t>knts</a:t>
            </a:r>
            <a:r>
              <a:rPr lang="en-US" sz="2000" dirty="0" smtClean="0"/>
              <a:t>) at 15 </a:t>
            </a:r>
            <a:r>
              <a:rPr lang="en-US" sz="2000" dirty="0" err="1" smtClean="0"/>
              <a:t>kft</a:t>
            </a:r>
            <a:r>
              <a:rPr lang="en-US" sz="2000" dirty="0" smtClean="0"/>
              <a:t>, but </a:t>
            </a:r>
            <a:r>
              <a:rPr lang="en-US" sz="2000" dirty="0"/>
              <a:t>crosswinds (5-</a:t>
            </a:r>
            <a:r>
              <a:rPr lang="en-US" sz="2000" dirty="0" smtClean="0"/>
              <a:t>10 </a:t>
            </a:r>
            <a:r>
              <a:rPr lang="en-US" sz="2000" dirty="0" err="1"/>
              <a:t>knts</a:t>
            </a:r>
            <a:r>
              <a:rPr lang="en-US" sz="2000" dirty="0"/>
              <a:t>) near </a:t>
            </a:r>
            <a:r>
              <a:rPr lang="en-US" sz="2000" dirty="0" smtClean="0"/>
              <a:t>ASI at 6-10 </a:t>
            </a:r>
            <a:r>
              <a:rPr lang="en-US" sz="2000" dirty="0" err="1" smtClean="0"/>
              <a:t>kft</a:t>
            </a:r>
            <a:r>
              <a:rPr lang="en-US" sz="2000" dirty="0" smtClean="0"/>
              <a:t> and SE winds (10-20 </a:t>
            </a:r>
            <a:r>
              <a:rPr lang="en-US" sz="2000" dirty="0" err="1" smtClean="0"/>
              <a:t>knts</a:t>
            </a:r>
            <a:r>
              <a:rPr lang="en-US" sz="2000" dirty="0" smtClean="0"/>
              <a:t>) near surface</a:t>
            </a:r>
            <a:endParaRPr lang="en-US" sz="2000" dirty="0" smtClean="0"/>
          </a:p>
        </p:txBody>
      </p:sp>
      <p:cxnSp>
        <p:nvCxnSpPr>
          <p:cNvPr id="26" name="Straight Arrow Connector 25"/>
          <p:cNvCxnSpPr/>
          <p:nvPr/>
        </p:nvCxnSpPr>
        <p:spPr>
          <a:xfrm flipV="1">
            <a:off x="1295401" y="4309420"/>
            <a:ext cx="0" cy="65769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922893" y="5164667"/>
            <a:ext cx="1384849" cy="25400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5076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8845" y="469915"/>
            <a:ext cx="6809933" cy="4722981"/>
          </a:xfrm>
          <a:prstGeom prst="rect">
            <a:avLst/>
          </a:prstGeom>
        </p:spPr>
      </p:pic>
      <p:pic>
        <p:nvPicPr>
          <p:cNvPr id="8" name="Picture 7"/>
          <p:cNvPicPr>
            <a:picLocks noChangeAspect="1"/>
          </p:cNvPicPr>
          <p:nvPr/>
        </p:nvPicPr>
        <p:blipFill>
          <a:blip r:embed="rId3"/>
          <a:stretch>
            <a:fillRect/>
          </a:stretch>
        </p:blipFill>
        <p:spPr>
          <a:xfrm>
            <a:off x="2610553" y="5128753"/>
            <a:ext cx="6378226" cy="558025"/>
          </a:xfrm>
          <a:prstGeom prst="rect">
            <a:avLst/>
          </a:prstGeom>
        </p:spPr>
      </p:pic>
      <p:pic>
        <p:nvPicPr>
          <p:cNvPr id="7" name="Picture 6"/>
          <p:cNvPicPr>
            <a:picLocks noChangeAspect="1"/>
          </p:cNvPicPr>
          <p:nvPr/>
        </p:nvPicPr>
        <p:blipFill>
          <a:blip r:embed="rId4"/>
          <a:stretch>
            <a:fillRect/>
          </a:stretch>
        </p:blipFill>
        <p:spPr>
          <a:xfrm>
            <a:off x="1407998" y="418403"/>
            <a:ext cx="776015" cy="4492263"/>
          </a:xfrm>
          <a:prstGeom prst="rect">
            <a:avLst/>
          </a:prstGeom>
        </p:spPr>
      </p:pic>
      <p:sp>
        <p:nvSpPr>
          <p:cNvPr id="9" name="TextBox 8"/>
          <p:cNvSpPr txBox="1"/>
          <p:nvPr/>
        </p:nvSpPr>
        <p:spPr>
          <a:xfrm>
            <a:off x="112889" y="-43262"/>
            <a:ext cx="9295191" cy="461665"/>
          </a:xfrm>
          <a:prstGeom prst="rect">
            <a:avLst/>
          </a:prstGeom>
          <a:noFill/>
        </p:spPr>
        <p:txBody>
          <a:bodyPr wrap="square" rtlCol="0">
            <a:spAutoFit/>
          </a:bodyPr>
          <a:lstStyle/>
          <a:p>
            <a:r>
              <a:rPr lang="en-US" sz="2400" dirty="0" smtClean="0">
                <a:solidFill>
                  <a:srgbClr val="FF6600"/>
                </a:solidFill>
              </a:rPr>
              <a:t>RH (color), wind, BL and cloud base heights along 5E, 8/</a:t>
            </a:r>
            <a:r>
              <a:rPr lang="en-US" sz="2400" dirty="0" smtClean="0">
                <a:solidFill>
                  <a:srgbClr val="FF6600"/>
                </a:solidFill>
              </a:rPr>
              <a:t>19 Sat @ </a:t>
            </a:r>
            <a:r>
              <a:rPr lang="en-US" sz="2400" dirty="0" smtClean="0">
                <a:solidFill>
                  <a:srgbClr val="FF6600"/>
                </a:solidFill>
              </a:rPr>
              <a:t>12PM</a:t>
            </a:r>
            <a:endParaRPr lang="en-US" sz="2400" dirty="0">
              <a:solidFill>
                <a:srgbClr val="FF6600"/>
              </a:solidFill>
            </a:endParaRPr>
          </a:p>
        </p:txBody>
      </p:sp>
      <p:sp>
        <p:nvSpPr>
          <p:cNvPr id="13" name="TextBox 12"/>
          <p:cNvSpPr txBox="1"/>
          <p:nvPr/>
        </p:nvSpPr>
        <p:spPr>
          <a:xfrm>
            <a:off x="2235290" y="568692"/>
            <a:ext cx="1172116" cy="369332"/>
          </a:xfrm>
          <a:prstGeom prst="rect">
            <a:avLst/>
          </a:prstGeom>
          <a:noFill/>
        </p:spPr>
        <p:txBody>
          <a:bodyPr wrap="none" rtlCol="0">
            <a:spAutoFit/>
          </a:bodyPr>
          <a:lstStyle/>
          <a:p>
            <a:r>
              <a:rPr lang="en-US" dirty="0" smtClean="0">
                <a:solidFill>
                  <a:srgbClr val="FFFF00"/>
                </a:solidFill>
              </a:rPr>
              <a:t>2</a:t>
            </a:r>
            <a:r>
              <a:rPr lang="en-US" dirty="0">
                <a:solidFill>
                  <a:srgbClr val="FFFF00"/>
                </a:solidFill>
              </a:rPr>
              <a:t>0</a:t>
            </a:r>
            <a:r>
              <a:rPr lang="en-US" dirty="0" smtClean="0">
                <a:solidFill>
                  <a:srgbClr val="FFFF00"/>
                </a:solidFill>
              </a:rPr>
              <a:t>-25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2181374" y="1139798"/>
            <a:ext cx="1172116" cy="369332"/>
          </a:xfrm>
          <a:prstGeom prst="rect">
            <a:avLst/>
          </a:prstGeom>
          <a:noFill/>
        </p:spPr>
        <p:txBody>
          <a:bodyPr wrap="none" rtlCol="0">
            <a:spAutoFit/>
          </a:bodyPr>
          <a:lstStyle/>
          <a:p>
            <a:r>
              <a:rPr lang="en-US" dirty="0" smtClean="0">
                <a:solidFill>
                  <a:srgbClr val="FFFF00"/>
                </a:solidFill>
              </a:rPr>
              <a:t>15-25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2167263" y="2088444"/>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-15 </a:t>
            </a:r>
            <a:r>
              <a:rPr lang="en-US" dirty="0" err="1" smtClean="0">
                <a:solidFill>
                  <a:srgbClr val="FFFF00"/>
                </a:solidFill>
              </a:rPr>
              <a:t>knts</a:t>
            </a:r>
            <a:endParaRPr lang="en-US" dirty="0">
              <a:solidFill>
                <a:srgbClr val="FFFF00"/>
              </a:solidFill>
            </a:endParaRPr>
          </a:p>
        </p:txBody>
      </p:sp>
      <p:sp>
        <p:nvSpPr>
          <p:cNvPr id="17" name="TextBox 16"/>
          <p:cNvSpPr txBox="1"/>
          <p:nvPr/>
        </p:nvSpPr>
        <p:spPr>
          <a:xfrm>
            <a:off x="28223" y="5588001"/>
            <a:ext cx="9144000" cy="1323439"/>
          </a:xfrm>
          <a:prstGeom prst="rect">
            <a:avLst/>
          </a:prstGeom>
          <a:noFill/>
        </p:spPr>
        <p:txBody>
          <a:bodyPr wrap="square" rtlCol="0">
            <a:spAutoFit/>
          </a:bodyPr>
          <a:lstStyle/>
          <a:p>
            <a:pPr marL="342900" indent="-342900">
              <a:buFontTx/>
              <a:buChar char="-"/>
            </a:pPr>
            <a:r>
              <a:rPr lang="en-US" sz="2000" dirty="0" smtClean="0"/>
              <a:t>Another surge of moisture from east, evident at &gt;5 </a:t>
            </a:r>
            <a:r>
              <a:rPr lang="en-US" sz="2000" dirty="0" err="1" smtClean="0"/>
              <a:t>kft</a:t>
            </a:r>
            <a:r>
              <a:rPr lang="en-US" sz="2000" dirty="0" smtClean="0"/>
              <a:t> north of ~4-5S along the flight track</a:t>
            </a:r>
            <a:endParaRPr lang="en-US" sz="2000" dirty="0" smtClean="0"/>
          </a:p>
          <a:p>
            <a:pPr marL="342900" indent="-342900">
              <a:buFontTx/>
              <a:buChar char="-"/>
            </a:pPr>
            <a:r>
              <a:rPr lang="en-US" sz="2000" dirty="0" smtClean="0"/>
              <a:t>Strong (15-25 knots) easterly crosswinds at 15 </a:t>
            </a:r>
            <a:r>
              <a:rPr lang="en-US" sz="2000" dirty="0" err="1" smtClean="0"/>
              <a:t>kft</a:t>
            </a:r>
            <a:endParaRPr lang="en-US" sz="2000" dirty="0" smtClean="0"/>
          </a:p>
          <a:p>
            <a:pPr marL="342900" indent="-342900">
              <a:buFontTx/>
              <a:buChar char="-"/>
            </a:pPr>
            <a:r>
              <a:rPr lang="en-US" sz="2000" dirty="0" smtClean="0"/>
              <a:t>Surface winds are near climatology (~10 knots S)</a:t>
            </a:r>
            <a:endParaRPr lang="en-US" sz="2000" dirty="0" smtClean="0"/>
          </a:p>
        </p:txBody>
      </p:sp>
    </p:spTree>
    <p:extLst>
      <p:ext uri="{BB962C8B-B14F-4D97-AF65-F5344CB8AC3E}">
        <p14:creationId xmlns:p14="http://schemas.microsoft.com/office/powerpoint/2010/main" val="6250198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3679425" cy="1569660"/>
          </a:xfrm>
          <a:prstGeom prst="rect">
            <a:avLst/>
          </a:prstGeom>
          <a:noFill/>
        </p:spPr>
        <p:txBody>
          <a:bodyPr wrap="square" rtlCol="0">
            <a:spAutoFit/>
          </a:bodyPr>
          <a:lstStyle/>
          <a:p>
            <a:r>
              <a:rPr lang="en-US" sz="2400" dirty="0" smtClean="0">
                <a:solidFill>
                  <a:srgbClr val="FF6600"/>
                </a:solidFill>
              </a:rPr>
              <a:t>Backward trajectories </a:t>
            </a:r>
            <a:r>
              <a:rPr lang="en-US" sz="2400" dirty="0" smtClean="0">
                <a:solidFill>
                  <a:srgbClr val="FF6600"/>
                </a:solidFill>
              </a:rPr>
              <a:t>from </a:t>
            </a:r>
            <a:r>
              <a:rPr lang="en-US" sz="2400" dirty="0" smtClean="0">
                <a:solidFill>
                  <a:srgbClr val="FF6600"/>
                </a:solidFill>
              </a:rPr>
              <a:t>two flight tracks </a:t>
            </a:r>
            <a:r>
              <a:rPr lang="en-US" sz="2400" dirty="0" smtClean="0">
                <a:solidFill>
                  <a:srgbClr val="FF6600"/>
                </a:solidFill>
              </a:rPr>
              <a:t>on </a:t>
            </a:r>
            <a:endParaRPr lang="en-US" sz="2400" dirty="0" smtClean="0">
              <a:solidFill>
                <a:srgbClr val="FF6600"/>
              </a:solidFill>
            </a:endParaRPr>
          </a:p>
          <a:p>
            <a:r>
              <a:rPr lang="en-US" sz="2400" dirty="0" smtClean="0">
                <a:solidFill>
                  <a:srgbClr val="FF6600"/>
                </a:solidFill>
              </a:rPr>
              <a:t>8</a:t>
            </a:r>
            <a:r>
              <a:rPr lang="en-US" sz="2400" dirty="0" smtClean="0">
                <a:solidFill>
                  <a:srgbClr val="FF6600"/>
                </a:solidFill>
              </a:rPr>
              <a:t>/</a:t>
            </a:r>
            <a:r>
              <a:rPr lang="en-US" sz="2400" dirty="0" smtClean="0">
                <a:solidFill>
                  <a:srgbClr val="FF6600"/>
                </a:solidFill>
              </a:rPr>
              <a:t>18 Fri @ 2 km</a:t>
            </a:r>
          </a:p>
          <a:p>
            <a:r>
              <a:rPr lang="en-US" sz="2400" dirty="0" smtClean="0">
                <a:solidFill>
                  <a:srgbClr val="FF6600"/>
                </a:solidFill>
              </a:rPr>
              <a:t>(latest forecast available)</a:t>
            </a:r>
            <a:endParaRPr lang="en-US" sz="2400" dirty="0">
              <a:solidFill>
                <a:srgbClr val="FF6600"/>
              </a:solidFill>
            </a:endParaRPr>
          </a:p>
        </p:txBody>
      </p:sp>
      <p:pic>
        <p:nvPicPr>
          <p:cNvPr id="3" name="Picture 2"/>
          <p:cNvPicPr>
            <a:picLocks noChangeAspect="1"/>
          </p:cNvPicPr>
          <p:nvPr/>
        </p:nvPicPr>
        <p:blipFill>
          <a:blip r:embed="rId2"/>
          <a:stretch>
            <a:fillRect/>
          </a:stretch>
        </p:blipFill>
        <p:spPr>
          <a:xfrm>
            <a:off x="-56445" y="3041469"/>
            <a:ext cx="5416550" cy="3851275"/>
          </a:xfrm>
          <a:prstGeom prst="rect">
            <a:avLst/>
          </a:prstGeom>
        </p:spPr>
      </p:pic>
      <p:pic>
        <p:nvPicPr>
          <p:cNvPr id="4" name="Picture 3"/>
          <p:cNvPicPr>
            <a:picLocks noChangeAspect="1"/>
          </p:cNvPicPr>
          <p:nvPr/>
        </p:nvPicPr>
        <p:blipFill>
          <a:blip r:embed="rId3"/>
          <a:stretch>
            <a:fillRect/>
          </a:stretch>
        </p:blipFill>
        <p:spPr>
          <a:xfrm>
            <a:off x="3679426" y="1"/>
            <a:ext cx="5464574" cy="3908777"/>
          </a:xfrm>
          <a:prstGeom prst="rect">
            <a:avLst/>
          </a:prstGeom>
        </p:spPr>
      </p:pic>
    </p:spTree>
    <p:extLst>
      <p:ext uri="{BB962C8B-B14F-4D97-AF65-F5344CB8AC3E}">
        <p14:creationId xmlns:p14="http://schemas.microsoft.com/office/powerpoint/2010/main" val="30498689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255" y="426007"/>
            <a:ext cx="7818967" cy="6431993"/>
          </a:xfrm>
          <a:prstGeom prst="rect">
            <a:avLst/>
          </a:prstGeom>
        </p:spPr>
      </p:pic>
      <p:sp>
        <p:nvSpPr>
          <p:cNvPr id="4" name="TextBox 3"/>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a:t>
            </a:r>
            <a:r>
              <a:rPr lang="en-US" sz="2400" dirty="0" smtClean="0">
                <a:solidFill>
                  <a:srgbClr val="FF6600"/>
                </a:solidFill>
              </a:rPr>
              <a:t>19 Sat @ </a:t>
            </a:r>
            <a:r>
              <a:rPr lang="en-US" sz="2400" dirty="0" smtClean="0">
                <a:solidFill>
                  <a:srgbClr val="FF6600"/>
                </a:solidFill>
              </a:rPr>
              <a:t>12PM</a:t>
            </a:r>
            <a:endParaRPr lang="en-US" sz="2400" dirty="0">
              <a:solidFill>
                <a:srgbClr val="FF6600"/>
              </a:solidFill>
            </a:endParaRPr>
          </a:p>
        </p:txBody>
      </p:sp>
      <p:sp>
        <p:nvSpPr>
          <p:cNvPr id="6" name="TextBox 5"/>
          <p:cNvSpPr txBox="1"/>
          <p:nvPr/>
        </p:nvSpPr>
        <p:spPr>
          <a:xfrm>
            <a:off x="794109" y="5004102"/>
            <a:ext cx="2310335" cy="707886"/>
          </a:xfrm>
          <a:prstGeom prst="rect">
            <a:avLst/>
          </a:prstGeom>
          <a:solidFill>
            <a:schemeClr val="bg1"/>
          </a:solidFill>
          <a:ln>
            <a:solidFill>
              <a:srgbClr val="FFFF00"/>
            </a:solidFill>
          </a:ln>
        </p:spPr>
        <p:txBody>
          <a:bodyPr wrap="square" rtlCol="0">
            <a:spAutoFit/>
          </a:bodyPr>
          <a:lstStyle/>
          <a:p>
            <a:r>
              <a:rPr lang="en-US" sz="2000" dirty="0" smtClean="0"/>
              <a:t>High </a:t>
            </a:r>
            <a:r>
              <a:rPr lang="en-US" sz="2000" dirty="0" smtClean="0"/>
              <a:t>clouds (cirrus) - uncertain</a:t>
            </a:r>
            <a:endParaRPr lang="en-US" sz="2000" dirty="0" smtClean="0"/>
          </a:p>
        </p:txBody>
      </p:sp>
      <p:sp>
        <p:nvSpPr>
          <p:cNvPr id="7" name="TextBox 6"/>
          <p:cNvSpPr txBox="1"/>
          <p:nvPr/>
        </p:nvSpPr>
        <p:spPr>
          <a:xfrm>
            <a:off x="5984175" y="5301601"/>
            <a:ext cx="2919935" cy="1015663"/>
          </a:xfrm>
          <a:prstGeom prst="rect">
            <a:avLst/>
          </a:prstGeom>
          <a:solidFill>
            <a:schemeClr val="bg1"/>
          </a:solidFill>
          <a:ln>
            <a:solidFill>
              <a:srgbClr val="FFFF00"/>
            </a:solidFill>
          </a:ln>
        </p:spPr>
        <p:txBody>
          <a:bodyPr wrap="square" rtlCol="0">
            <a:spAutoFit/>
          </a:bodyPr>
          <a:lstStyle/>
          <a:p>
            <a:r>
              <a:rPr lang="en-US" sz="2000" dirty="0" smtClean="0"/>
              <a:t>Low clouds (red) between ASI-TMS are close to climatology</a:t>
            </a:r>
            <a:endParaRPr lang="en-US" sz="2000" dirty="0" smtClean="0"/>
          </a:p>
        </p:txBody>
      </p:sp>
      <p:cxnSp>
        <p:nvCxnSpPr>
          <p:cNvPr id="8" name="Straight Arrow Connector 7"/>
          <p:cNvCxnSpPr/>
          <p:nvPr/>
        </p:nvCxnSpPr>
        <p:spPr>
          <a:xfrm flipV="1">
            <a:off x="1295401" y="3810000"/>
            <a:ext cx="905932" cy="115711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47801" y="3810000"/>
            <a:ext cx="1868310" cy="115711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888" y="689396"/>
            <a:ext cx="3425113" cy="1015663"/>
          </a:xfrm>
          <a:prstGeom prst="rect">
            <a:avLst/>
          </a:prstGeom>
          <a:solidFill>
            <a:schemeClr val="bg1"/>
          </a:solidFill>
          <a:ln>
            <a:solidFill>
              <a:srgbClr val="FFFF00"/>
            </a:solidFill>
          </a:ln>
        </p:spPr>
        <p:txBody>
          <a:bodyPr wrap="square" rtlCol="0">
            <a:spAutoFit/>
          </a:bodyPr>
          <a:lstStyle/>
          <a:p>
            <a:r>
              <a:rPr lang="en-US" sz="2000" dirty="0" smtClean="0"/>
              <a:t>Expect higher probability of high clouds (blue, magenta) near TMS</a:t>
            </a:r>
            <a:endParaRPr lang="en-US" sz="2000" dirty="0" smtClean="0"/>
          </a:p>
        </p:txBody>
      </p:sp>
      <p:cxnSp>
        <p:nvCxnSpPr>
          <p:cNvPr id="14" name="Straight Arrow Connector 13"/>
          <p:cNvCxnSpPr>
            <a:stCxn id="13" idx="3"/>
          </p:cNvCxnSpPr>
          <p:nvPr/>
        </p:nvCxnSpPr>
        <p:spPr>
          <a:xfrm flipV="1">
            <a:off x="3538001" y="1092672"/>
            <a:ext cx="1332088" cy="10455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0053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6" y="1169805"/>
            <a:ext cx="8748867" cy="5688195"/>
          </a:xfrm>
        </p:spPr>
        <p:txBody>
          <a:bodyPr>
            <a:normAutofit fontScale="85000" lnSpcReduction="20000"/>
          </a:bodyPr>
          <a:lstStyle/>
          <a:p>
            <a:r>
              <a:rPr lang="en-US" dirty="0" smtClean="0"/>
              <a:t>Near Ascension</a:t>
            </a:r>
          </a:p>
          <a:p>
            <a:pPr lvl="1">
              <a:buFontTx/>
              <a:buChar char="-"/>
            </a:pPr>
            <a:r>
              <a:rPr lang="en-US" dirty="0"/>
              <a:t>Moist air </a:t>
            </a:r>
            <a:r>
              <a:rPr lang="en-US" dirty="0" smtClean="0"/>
              <a:t>to the north at </a:t>
            </a:r>
            <a:r>
              <a:rPr lang="en-US" dirty="0"/>
              <a:t>600mb originated over African coast east of </a:t>
            </a:r>
            <a:r>
              <a:rPr lang="en-US" dirty="0" smtClean="0"/>
              <a:t>Sao Tome (</a:t>
            </a:r>
            <a:r>
              <a:rPr lang="en-US" dirty="0"/>
              <a:t>westward transport)</a:t>
            </a:r>
          </a:p>
          <a:p>
            <a:pPr lvl="1">
              <a:buFontTx/>
              <a:buChar char="-"/>
            </a:pPr>
            <a:r>
              <a:rPr lang="en-US" dirty="0"/>
              <a:t>Moist air </a:t>
            </a:r>
            <a:r>
              <a:rPr lang="en-US" dirty="0" smtClean="0"/>
              <a:t>at </a:t>
            </a:r>
            <a:r>
              <a:rPr lang="en-US" dirty="0"/>
              <a:t>800mb is from moist convection to the north (southward transport</a:t>
            </a:r>
            <a:r>
              <a:rPr lang="en-US" dirty="0" smtClean="0"/>
              <a:t>) and low clouds over high BL heights</a:t>
            </a:r>
          </a:p>
          <a:p>
            <a:pPr lvl="1">
              <a:buFontTx/>
              <a:buChar char="-"/>
            </a:pPr>
            <a:r>
              <a:rPr lang="en-US" dirty="0" smtClean="0"/>
              <a:t>W-E flight leg along 5-10S: mostly </a:t>
            </a:r>
            <a:r>
              <a:rPr lang="en-US" dirty="0"/>
              <a:t>headwinds (5-15 </a:t>
            </a:r>
            <a:r>
              <a:rPr lang="en-US" dirty="0" err="1"/>
              <a:t>knts</a:t>
            </a:r>
            <a:r>
              <a:rPr lang="en-US" dirty="0"/>
              <a:t>) at 15 </a:t>
            </a:r>
            <a:r>
              <a:rPr lang="en-US" dirty="0" err="1"/>
              <a:t>kft</a:t>
            </a:r>
            <a:r>
              <a:rPr lang="en-US" dirty="0"/>
              <a:t>, but crosswinds (5-10 </a:t>
            </a:r>
            <a:r>
              <a:rPr lang="en-US" dirty="0" err="1"/>
              <a:t>knts</a:t>
            </a:r>
            <a:r>
              <a:rPr lang="en-US" dirty="0"/>
              <a:t>) near ASI at 6-10 </a:t>
            </a:r>
            <a:r>
              <a:rPr lang="en-US" dirty="0" err="1" smtClean="0"/>
              <a:t>kft</a:t>
            </a:r>
            <a:endParaRPr lang="en-US" dirty="0" smtClean="0"/>
          </a:p>
          <a:p>
            <a:r>
              <a:rPr lang="en-US" dirty="0" smtClean="0"/>
              <a:t>Near Sao Tome</a:t>
            </a:r>
          </a:p>
          <a:p>
            <a:pPr lvl="1"/>
            <a:r>
              <a:rPr lang="en-US" dirty="0"/>
              <a:t>Another surge of moisture from </a:t>
            </a:r>
            <a:r>
              <a:rPr lang="en-US" dirty="0" smtClean="0"/>
              <a:t>east – moist air above 5 </a:t>
            </a:r>
            <a:r>
              <a:rPr lang="en-US" dirty="0" err="1"/>
              <a:t>kft</a:t>
            </a:r>
            <a:r>
              <a:rPr lang="en-US" dirty="0"/>
              <a:t> </a:t>
            </a:r>
            <a:r>
              <a:rPr lang="en-US" dirty="0" smtClean="0"/>
              <a:t>from TMS to </a:t>
            </a:r>
            <a:r>
              <a:rPr lang="en-US" dirty="0"/>
              <a:t>~4-5S along the </a:t>
            </a:r>
            <a:r>
              <a:rPr lang="en-US" dirty="0" smtClean="0"/>
              <a:t>routine flight track</a:t>
            </a:r>
          </a:p>
          <a:p>
            <a:pPr lvl="1"/>
            <a:r>
              <a:rPr lang="en-US" dirty="0" smtClean="0"/>
              <a:t>Strong </a:t>
            </a:r>
            <a:r>
              <a:rPr lang="en-US" dirty="0"/>
              <a:t>(15-25 knots) easterly crosswinds at 15 </a:t>
            </a:r>
            <a:r>
              <a:rPr lang="en-US" dirty="0" err="1" smtClean="0"/>
              <a:t>kft</a:t>
            </a:r>
            <a:r>
              <a:rPr lang="en-US" dirty="0" smtClean="0"/>
              <a:t> along the routine flight track</a:t>
            </a:r>
          </a:p>
          <a:p>
            <a:r>
              <a:rPr lang="en-US" dirty="0" smtClean="0"/>
              <a:t>Cloud forecasts</a:t>
            </a:r>
          </a:p>
          <a:p>
            <a:pPr lvl="1"/>
            <a:r>
              <a:rPr lang="en-US" dirty="0" smtClean="0"/>
              <a:t>Low cloud cover in our flight region resembles climatology</a:t>
            </a:r>
          </a:p>
          <a:p>
            <a:pPr lvl="1"/>
            <a:r>
              <a:rPr lang="en-US" dirty="0" smtClean="0"/>
              <a:t>Higher probability of high clouds closer to TMS</a:t>
            </a:r>
            <a:endParaRPr lang="en-US" dirty="0"/>
          </a:p>
        </p:txBody>
      </p:sp>
      <p:sp>
        <p:nvSpPr>
          <p:cNvPr id="2" name="Title 1"/>
          <p:cNvSpPr>
            <a:spLocks noGrp="1"/>
          </p:cNvSpPr>
          <p:nvPr>
            <p:ph type="title"/>
          </p:nvPr>
        </p:nvSpPr>
        <p:spPr>
          <a:xfrm>
            <a:off x="457200" y="274638"/>
            <a:ext cx="8229600" cy="895167"/>
          </a:xfrm>
        </p:spPr>
        <p:txBody>
          <a:bodyPr/>
          <a:lstStyle/>
          <a:p>
            <a:r>
              <a:rPr lang="en-US" dirty="0" smtClean="0"/>
              <a:t>Saturday 8</a:t>
            </a:r>
            <a:r>
              <a:rPr lang="en-US" dirty="0" smtClean="0"/>
              <a:t>/</a:t>
            </a:r>
            <a:r>
              <a:rPr lang="en-US" dirty="0" smtClean="0"/>
              <a:t>19</a:t>
            </a:r>
            <a:endParaRPr lang="en-US" dirty="0"/>
          </a:p>
        </p:txBody>
      </p:sp>
    </p:spTree>
    <p:extLst>
      <p:ext uri="{BB962C8B-B14F-4D97-AF65-F5344CB8AC3E}">
        <p14:creationId xmlns:p14="http://schemas.microsoft.com/office/powerpoint/2010/main" val="348210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609600" y="6217920"/>
            <a:ext cx="8274566" cy="646331"/>
          </a:xfrm>
          <a:prstGeom prst="rect">
            <a:avLst/>
          </a:prstGeom>
          <a:noFill/>
        </p:spPr>
        <p:txBody>
          <a:bodyPr wrap="square" rtlCol="0">
            <a:spAutoFit/>
          </a:bodyPr>
          <a:lstStyle/>
          <a:p>
            <a:r>
              <a:rPr lang="en-US" dirty="0" smtClean="0"/>
              <a:t>Dry at 700mb.    Flow is weaker than below, and tends to head northward.   At intermediate times, flow is actually much less organized.</a:t>
            </a:r>
            <a:endParaRPr lang="en-US" dirty="0"/>
          </a:p>
        </p:txBody>
      </p:sp>
    </p:spTree>
    <p:extLst>
      <p:ext uri="{BB962C8B-B14F-4D97-AF65-F5344CB8AC3E}">
        <p14:creationId xmlns:p14="http://schemas.microsoft.com/office/powerpoint/2010/main" val="36739110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cxnSp>
        <p:nvCxnSpPr>
          <p:cNvPr id="10" name="Straight Arrow Connector 9"/>
          <p:cNvCxnSpPr/>
          <p:nvPr/>
        </p:nvCxnSpPr>
        <p:spPr>
          <a:xfrm rot="5400000">
            <a:off x="4082143" y="2032000"/>
            <a:ext cx="3265715" cy="1923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Sun 11"/>
          <p:cNvSpPr/>
          <p:nvPr/>
        </p:nvSpPr>
        <p:spPr>
          <a:xfrm>
            <a:off x="2948940" y="16256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n 13"/>
          <p:cNvSpPr/>
          <p:nvPr/>
        </p:nvSpPr>
        <p:spPr>
          <a:xfrm>
            <a:off x="2540000" y="19050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un 15"/>
          <p:cNvSpPr/>
          <p:nvPr/>
        </p:nvSpPr>
        <p:spPr>
          <a:xfrm>
            <a:off x="2667000" y="21463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n 16"/>
          <p:cNvSpPr/>
          <p:nvPr/>
        </p:nvSpPr>
        <p:spPr>
          <a:xfrm>
            <a:off x="2819400" y="2362200"/>
            <a:ext cx="228600" cy="2286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701800" y="1727200"/>
            <a:ext cx="23901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783953" y="1936353"/>
            <a:ext cx="2527300" cy="794"/>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65100" y="6217920"/>
            <a:ext cx="8927797" cy="646331"/>
          </a:xfrm>
          <a:prstGeom prst="rect">
            <a:avLst/>
          </a:prstGeom>
          <a:noFill/>
        </p:spPr>
        <p:txBody>
          <a:bodyPr wrap="square" rtlCol="0">
            <a:spAutoFit/>
          </a:bodyPr>
          <a:lstStyle/>
          <a:p>
            <a:r>
              <a:rPr lang="en-US" dirty="0" smtClean="0"/>
              <a:t>Moisture surge is amplified relative to yesterday’s forecast.  Can see that hitting trajectory points may put us under some middle cloud (later)</a:t>
            </a:r>
            <a:endParaRPr lang="en-US" dirty="0"/>
          </a:p>
        </p:txBody>
      </p:sp>
    </p:spTree>
    <p:extLst>
      <p:ext uri="{BB962C8B-B14F-4D97-AF65-F5344CB8AC3E}">
        <p14:creationId xmlns:p14="http://schemas.microsoft.com/office/powerpoint/2010/main" val="2285168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p:cNvSpPr txBox="1"/>
          <p:nvPr/>
        </p:nvSpPr>
        <p:spPr>
          <a:xfrm>
            <a:off x="5364480" y="263071"/>
            <a:ext cx="3597967" cy="1200329"/>
          </a:xfrm>
          <a:prstGeom prst="rect">
            <a:avLst/>
          </a:prstGeom>
          <a:noFill/>
        </p:spPr>
        <p:txBody>
          <a:bodyPr wrap="square" rtlCol="0">
            <a:spAutoFit/>
          </a:bodyPr>
          <a:lstStyle/>
          <a:p>
            <a:r>
              <a:rPr lang="en-US" dirty="0" smtClean="0"/>
              <a:t>Flow is weak, except north of 5S at 3 km (700mb).  Not the usual easterlies at these latitudes in the </a:t>
            </a:r>
            <a:r>
              <a:rPr lang="en-US" dirty="0" err="1" smtClean="0"/>
              <a:t>climo</a:t>
            </a:r>
            <a:r>
              <a:rPr lang="en-US" dirty="0" smtClean="0"/>
              <a:t>  </a:t>
            </a:r>
            <a:endParaRPr lang="en-US" dirty="0"/>
          </a:p>
        </p:txBody>
      </p:sp>
      <p:pic>
        <p:nvPicPr>
          <p:cNvPr id="8" name="Picture 7"/>
          <p:cNvPicPr>
            <a:picLocks noChangeAspect="1"/>
          </p:cNvPicPr>
          <p:nvPr/>
        </p:nvPicPr>
        <p:blipFill>
          <a:blip r:embed="rId2"/>
          <a:srcRect l="54540" t="58443" r="2780" b="6641"/>
          <a:stretch>
            <a:fillRect/>
          </a:stretch>
        </p:blipFill>
        <p:spPr>
          <a:xfrm>
            <a:off x="266699" y="228599"/>
            <a:ext cx="8377709" cy="5232068"/>
          </a:xfrm>
          <a:prstGeom prst="rect">
            <a:avLst/>
          </a:prstGeom>
        </p:spPr>
      </p:pic>
    </p:spTree>
    <p:extLst>
      <p:ext uri="{BB962C8B-B14F-4D97-AF65-F5344CB8AC3E}">
        <p14:creationId xmlns:p14="http://schemas.microsoft.com/office/powerpoint/2010/main" val="2882287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noChangeAspect="1"/>
          </p:cNvPicPr>
          <p:nvPr/>
        </p:nvPicPr>
        <p:blipFill>
          <a:blip r:embed="rId2"/>
          <a:stretch>
            <a:fillRect/>
          </a:stretch>
        </p:blipFill>
        <p:spPr>
          <a:xfrm>
            <a:off x="0" y="0"/>
            <a:ext cx="4397883" cy="4002786"/>
          </a:xfrm>
          <a:prstGeom prst="rect">
            <a:avLst/>
          </a:prstGeom>
        </p:spPr>
      </p:pic>
      <p:sp>
        <p:nvSpPr>
          <p:cNvPr id="5" name="TextBox 4"/>
          <p:cNvSpPr txBox="1"/>
          <p:nvPr/>
        </p:nvSpPr>
        <p:spPr>
          <a:xfrm>
            <a:off x="0" y="4100286"/>
            <a:ext cx="4936313" cy="1754327"/>
          </a:xfrm>
          <a:prstGeom prst="rect">
            <a:avLst/>
          </a:prstGeom>
          <a:noFill/>
        </p:spPr>
        <p:txBody>
          <a:bodyPr wrap="square" rtlCol="0">
            <a:spAutoFit/>
          </a:bodyPr>
          <a:lstStyle/>
          <a:p>
            <a:r>
              <a:rPr lang="en-US" dirty="0" smtClean="0"/>
              <a:t>Trajectories (forward from tomorrow’s routine flight) reflect desultory nature of 700mb (3km) and 600mb (4km) flow.  Only decisive move to west is at 800mb.  1km flow (and trajectories – not shown) may be deceptive because of too low BL heights in models (???).</a:t>
            </a:r>
            <a:endParaRPr lang="en-US" dirty="0"/>
          </a:p>
        </p:txBody>
      </p:sp>
      <p:sp>
        <p:nvSpPr>
          <p:cNvPr id="6" name="TextBox 5"/>
          <p:cNvSpPr txBox="1"/>
          <p:nvPr/>
        </p:nvSpPr>
        <p:spPr>
          <a:xfrm>
            <a:off x="1092200" y="6235700"/>
            <a:ext cx="2531462" cy="369332"/>
          </a:xfrm>
          <a:prstGeom prst="rect">
            <a:avLst/>
          </a:prstGeom>
          <a:noFill/>
        </p:spPr>
        <p:txBody>
          <a:bodyPr wrap="none" rtlCol="0">
            <a:spAutoFit/>
          </a:bodyPr>
          <a:lstStyle/>
          <a:p>
            <a:r>
              <a:rPr lang="en-US" dirty="0" err="1" smtClean="0"/>
              <a:t>YESTERDAY’s</a:t>
            </a:r>
            <a:r>
              <a:rPr lang="en-US" dirty="0" smtClean="0"/>
              <a:t> trajectories</a:t>
            </a:r>
            <a:endParaRPr lang="en-US" dirty="0"/>
          </a:p>
        </p:txBody>
      </p:sp>
      <p:pic>
        <p:nvPicPr>
          <p:cNvPr id="3" name="Picture 2"/>
          <p:cNvPicPr>
            <a:picLocks noChangeAspect="1"/>
          </p:cNvPicPr>
          <p:nvPr/>
        </p:nvPicPr>
        <p:blipFill>
          <a:blip r:embed="rId3"/>
          <a:stretch>
            <a:fillRect/>
          </a:stretch>
        </p:blipFill>
        <p:spPr>
          <a:xfrm>
            <a:off x="4746117" y="0"/>
            <a:ext cx="4397883" cy="4002786"/>
          </a:xfrm>
          <a:prstGeom prst="rect">
            <a:avLst/>
          </a:prstGeom>
        </p:spPr>
      </p:pic>
    </p:spTree>
    <p:extLst>
      <p:ext uri="{BB962C8B-B14F-4D97-AF65-F5344CB8AC3E}">
        <p14:creationId xmlns:p14="http://schemas.microsoft.com/office/powerpoint/2010/main" val="31348055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397883" cy="4002786"/>
          </a:xfrm>
          <a:prstGeom prst="rect">
            <a:avLst/>
          </a:prstGeom>
        </p:spPr>
      </p:pic>
      <p:pic>
        <p:nvPicPr>
          <p:cNvPr id="3" name="Picture 2"/>
          <p:cNvPicPr>
            <a:picLocks noChangeAspect="1"/>
          </p:cNvPicPr>
          <p:nvPr/>
        </p:nvPicPr>
        <p:blipFill>
          <a:blip r:embed="rId3"/>
          <a:stretch>
            <a:fillRect/>
          </a:stretch>
        </p:blipFill>
        <p:spPr>
          <a:xfrm>
            <a:off x="4746117" y="0"/>
            <a:ext cx="4397883" cy="4002786"/>
          </a:xfrm>
          <a:prstGeom prst="rect">
            <a:avLst/>
          </a:prstGeom>
        </p:spPr>
      </p:pic>
      <p:sp>
        <p:nvSpPr>
          <p:cNvPr id="4" name="TextBox 3"/>
          <p:cNvSpPr txBox="1"/>
          <p:nvPr/>
        </p:nvSpPr>
        <p:spPr>
          <a:xfrm>
            <a:off x="241300" y="4711700"/>
            <a:ext cx="8709512" cy="646331"/>
          </a:xfrm>
          <a:prstGeom prst="rect">
            <a:avLst/>
          </a:prstGeom>
          <a:noFill/>
        </p:spPr>
        <p:txBody>
          <a:bodyPr wrap="square" rtlCol="0">
            <a:spAutoFit/>
          </a:bodyPr>
          <a:lstStyle/>
          <a:p>
            <a:r>
              <a:rPr lang="en-US" dirty="0" smtClean="0"/>
              <a:t>Not much change from yesterday’s trajectories at 2 km (800mb).  One lone trajectory at 700mb moves decisively westward at 700mb (3 km), but the basic pattern is stable.</a:t>
            </a:r>
            <a:endParaRPr lang="en-US" dirty="0"/>
          </a:p>
        </p:txBody>
      </p:sp>
    </p:spTree>
    <p:extLst>
      <p:ext uri="{BB962C8B-B14F-4D97-AF65-F5344CB8AC3E}">
        <p14:creationId xmlns:p14="http://schemas.microsoft.com/office/powerpoint/2010/main" val="32739331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4012</TotalTime>
  <Words>1334</Words>
  <Application>Microsoft Macintosh PowerPoint</Application>
  <PresentationFormat>On-screen Show (4:3)</PresentationFormat>
  <Paragraphs>106</Paragraphs>
  <Slides>46</Slides>
  <Notes>0</Notes>
  <HiddenSlides>6</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ORACLES weather briefing </vt:lpstr>
      <vt:lpstr>Thursday (der Flug zur Insel des Aufstiegs)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 (Lokal Flug)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Saturday 8/19</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521</cp:revision>
  <dcterms:created xsi:type="dcterms:W3CDTF">2017-08-09T16:32:16Z</dcterms:created>
  <dcterms:modified xsi:type="dcterms:W3CDTF">2017-08-15T10:22:30Z</dcterms:modified>
</cp:coreProperties>
</file>