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6" r:id="rId1"/>
  </p:sldMasterIdLst>
  <p:notesMasterIdLst>
    <p:notesMasterId r:id="rId49"/>
  </p:notesMasterIdLst>
  <p:handoutMasterIdLst>
    <p:handoutMasterId r:id="rId50"/>
  </p:handoutMasterIdLst>
  <p:sldIdLst>
    <p:sldId id="257" r:id="rId2"/>
    <p:sldId id="581" r:id="rId3"/>
    <p:sldId id="582" r:id="rId4"/>
    <p:sldId id="586" r:id="rId5"/>
    <p:sldId id="583" r:id="rId6"/>
    <p:sldId id="580" r:id="rId7"/>
    <p:sldId id="584" r:id="rId8"/>
    <p:sldId id="585" r:id="rId9"/>
    <p:sldId id="623" r:id="rId10"/>
    <p:sldId id="616" r:id="rId11"/>
    <p:sldId id="617" r:id="rId12"/>
    <p:sldId id="618" r:id="rId13"/>
    <p:sldId id="619" r:id="rId14"/>
    <p:sldId id="620" r:id="rId15"/>
    <p:sldId id="611" r:id="rId16"/>
    <p:sldId id="612" r:id="rId17"/>
    <p:sldId id="587" r:id="rId18"/>
    <p:sldId id="609" r:id="rId19"/>
    <p:sldId id="590" r:id="rId20"/>
    <p:sldId id="591" r:id="rId21"/>
    <p:sldId id="600" r:id="rId22"/>
    <p:sldId id="594" r:id="rId23"/>
    <p:sldId id="599" r:id="rId24"/>
    <p:sldId id="595" r:id="rId25"/>
    <p:sldId id="596" r:id="rId26"/>
    <p:sldId id="613" r:id="rId27"/>
    <p:sldId id="615" r:id="rId28"/>
    <p:sldId id="614" r:id="rId29"/>
    <p:sldId id="597" r:id="rId30"/>
    <p:sldId id="598" r:id="rId31"/>
    <p:sldId id="621" r:id="rId32"/>
    <p:sldId id="607" r:id="rId33"/>
    <p:sldId id="601" r:id="rId34"/>
    <p:sldId id="602" r:id="rId35"/>
    <p:sldId id="603" r:id="rId36"/>
    <p:sldId id="604" r:id="rId37"/>
    <p:sldId id="610" r:id="rId38"/>
    <p:sldId id="605" r:id="rId39"/>
    <p:sldId id="606" r:id="rId40"/>
    <p:sldId id="622" r:id="rId41"/>
    <p:sldId id="624" r:id="rId42"/>
    <p:sldId id="626" r:id="rId43"/>
    <p:sldId id="625" r:id="rId44"/>
    <p:sldId id="608" r:id="rId45"/>
    <p:sldId id="592" r:id="rId46"/>
    <p:sldId id="588" r:id="rId47"/>
    <p:sldId id="589" r:id="rId48"/>
  </p:sldIdLst>
  <p:sldSz cx="9144000" cy="5143500" type="screen16x9"/>
  <p:notesSz cx="9448800" cy="7010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1pPr>
    <a:lvl2pPr marL="409575" indent="47625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2pPr>
    <a:lvl3pPr marL="819150" indent="95250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3pPr>
    <a:lvl4pPr marL="1230313" indent="141288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4pPr>
    <a:lvl5pPr marL="1639888" indent="188913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-377">
          <p15:clr>
            <a:srgbClr val="A4A3A4"/>
          </p15:clr>
        </p15:guide>
        <p15:guide id="2" pos="2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2C93EF"/>
    <a:srgbClr val="094AB8"/>
    <a:srgbClr val="E5D7ED"/>
    <a:srgbClr val="CDB7ED"/>
    <a:srgbClr val="FFFAD0"/>
    <a:srgbClr val="FCFFB9"/>
    <a:srgbClr val="BDB1FF"/>
    <a:srgbClr val="EF0202"/>
    <a:srgbClr val="A8B9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286"/>
    <p:restoredTop sz="95293" autoAdjust="0"/>
  </p:normalViewPr>
  <p:slideViewPr>
    <p:cSldViewPr snapToGrid="0">
      <p:cViewPr>
        <p:scale>
          <a:sx n="100" d="100"/>
          <a:sy n="100" d="100"/>
        </p:scale>
        <p:origin x="1170" y="600"/>
      </p:cViewPr>
      <p:guideLst>
        <p:guide orient="horz" pos="-377"/>
        <p:guide pos="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128"/>
    </p:cViewPr>
  </p:sorterViewPr>
  <p:notesViewPr>
    <p:cSldViewPr snapToGrid="0">
      <p:cViewPr varScale="1">
        <p:scale>
          <a:sx n="179" d="100"/>
          <a:sy n="179" d="100"/>
        </p:scale>
        <p:origin x="2720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93197" cy="34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353464" y="0"/>
            <a:ext cx="4093197" cy="34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9409"/>
            <a:ext cx="4093197" cy="34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353464" y="6659409"/>
            <a:ext cx="4093197" cy="34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2948B43-A11D-764E-B25B-D303A7C10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39643" y="612468"/>
            <a:ext cx="11879470" cy="28279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Courier New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spcAft>
                <a:spcPts val="0"/>
              </a:spcAft>
            </a:pPr>
            <a:r>
              <a:rPr lang="en-US" smtClean="0"/>
              <a:t>First level</a:t>
            </a:r>
          </a:p>
          <a:p>
            <a:pPr lvl="2" fontAlgn="auto">
              <a:spcAft>
                <a:spcPts val="0"/>
              </a:spcAft>
            </a:pPr>
            <a:r>
              <a:rPr lang="en-US" smtClean="0"/>
              <a:t>Second level</a:t>
            </a:r>
          </a:p>
          <a:p>
            <a:pPr lvl="3" fontAlgn="auto">
              <a:spcAft>
                <a:spcPts val="0"/>
              </a:spcAft>
            </a:pPr>
            <a:r>
              <a:rPr lang="en-US" smtClean="0"/>
              <a:t>Third level</a:t>
            </a:r>
          </a:p>
          <a:p>
            <a:pPr lvl="4" fontAlgn="auto">
              <a:spcAft>
                <a:spcPts val="0"/>
              </a:spcAft>
            </a:pPr>
            <a:r>
              <a:rPr lang="en-US" smtClean="0"/>
              <a:t>Fourth level</a:t>
            </a:r>
          </a:p>
          <a:p>
            <a:pPr fontAlgn="auto">
              <a:spcAft>
                <a:spcPts val="0"/>
              </a:spcAft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075090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95336" cy="3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351326" y="0"/>
            <a:ext cx="4095336" cy="3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87600" y="525463"/>
            <a:ext cx="467360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5736" y="3329705"/>
            <a:ext cx="7557328" cy="3155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658232"/>
            <a:ext cx="4095336" cy="3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351326" y="6658232"/>
            <a:ext cx="4095336" cy="3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7E2D798-E986-4347-8B6E-771851333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31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charset="-128"/>
        <a:cs typeface="ＭＳ Ｐゴシック" charset="-128"/>
      </a:defRPr>
    </a:lvl1pPr>
    <a:lvl2pPr marL="40957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pitchFamily="-110" charset="-128"/>
        <a:cs typeface="+mn-cs"/>
      </a:defRPr>
    </a:lvl2pPr>
    <a:lvl3pPr marL="81915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-128"/>
      </a:defRPr>
    </a:lvl3pPr>
    <a:lvl4pPr marL="12303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4pPr>
    <a:lvl5pPr marL="163988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5pPr>
    <a:lvl6pPr marL="2051456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61748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72039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82330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 userDrawn="1"/>
        </p:nvSpPr>
        <p:spPr bwMode="auto">
          <a:xfrm flipV="1">
            <a:off x="0" y="5043488"/>
            <a:ext cx="9144000" cy="106362"/>
          </a:xfrm>
          <a:prstGeom prst="rect">
            <a:avLst/>
          </a:prstGeom>
          <a:solidFill>
            <a:srgbClr val="094AB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100013" y="173038"/>
            <a:ext cx="86090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88900" y="4818063"/>
            <a:ext cx="8609013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r>
              <a:rPr lang="en-US" sz="900" dirty="0" smtClean="0">
                <a:solidFill>
                  <a:schemeClr val="bg1"/>
                </a:solidFill>
                <a:latin typeface="Arial" charset="0"/>
              </a:rPr>
              <a:t> </a:t>
            </a:r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Rectangle 15"/>
          <p:cNvSpPr>
            <a:spLocks noChangeArrowheads="1"/>
          </p:cNvSpPr>
          <p:nvPr userDrawn="1"/>
        </p:nvSpPr>
        <p:spPr bwMode="auto">
          <a:xfrm flipV="1">
            <a:off x="0" y="0"/>
            <a:ext cx="9144000" cy="80963"/>
          </a:xfrm>
          <a:prstGeom prst="rect">
            <a:avLst/>
          </a:prstGeom>
          <a:solidFill>
            <a:srgbClr val="EF020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56493" y="1588639"/>
            <a:ext cx="6803237" cy="1061198"/>
          </a:xfrm>
        </p:spPr>
        <p:txBody>
          <a:bodyPr/>
          <a:lstStyle>
            <a:lvl1pPr algn="ctr">
              <a:defRPr sz="3200" b="0">
                <a:solidFill>
                  <a:srgbClr val="FF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55737" y="2720736"/>
            <a:ext cx="6811930" cy="1055768"/>
          </a:xfrm>
          <a:prstGeom prst="rect">
            <a:avLst/>
          </a:prstGeom>
        </p:spPr>
        <p:txBody>
          <a:bodyPr/>
          <a:lstStyle>
            <a:lvl1pPr marL="0" indent="0" algn="ctr">
              <a:buFont typeface="AGaramond RegularSC" pitchFamily="1" charset="-52"/>
              <a:buNone/>
              <a:defRPr sz="2400" b="0">
                <a:solidFill>
                  <a:srgbClr val="2C93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4" descr="Image result for nasa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2" y="285750"/>
            <a:ext cx="1065048" cy="8839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17520" y="689715"/>
            <a:ext cx="976693" cy="414526"/>
          </a:xfrm>
          <a:prstGeom prst="rect">
            <a:avLst/>
          </a:prstGeom>
        </p:spPr>
      </p:pic>
      <p:pic>
        <p:nvPicPr>
          <p:cNvPr id="4098" name="Picture 2" descr="https://espo.nasa.gov/sites/default/files/styles/mission_logo_200_wide/public/images/ORACLE%20Logo%202017.png?itok=jubPfJEw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516" y="285750"/>
            <a:ext cx="886968" cy="88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65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8736" y="1416071"/>
            <a:ext cx="2751628" cy="2994667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12"/>
          </p:nvPr>
        </p:nvSpPr>
        <p:spPr>
          <a:xfrm>
            <a:off x="3172649" y="1432407"/>
            <a:ext cx="2751628" cy="2994667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6030237" y="1432407"/>
            <a:ext cx="2751628" cy="2994667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390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Content Placeholder 3"/>
          <p:cNvSpPr>
            <a:spLocks noGrp="1"/>
          </p:cNvSpPr>
          <p:nvPr>
            <p:ph sz="half" idx="18"/>
          </p:nvPr>
        </p:nvSpPr>
        <p:spPr>
          <a:xfrm>
            <a:off x="111381" y="1037335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21"/>
          </p:nvPr>
        </p:nvSpPr>
        <p:spPr>
          <a:xfrm>
            <a:off x="111381" y="2934841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2"/>
          </p:nvPr>
        </p:nvSpPr>
        <p:spPr>
          <a:xfrm>
            <a:off x="3100063" y="1037335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3"/>
          </p:nvPr>
        </p:nvSpPr>
        <p:spPr>
          <a:xfrm>
            <a:off x="3100063" y="2934841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4"/>
          </p:nvPr>
        </p:nvSpPr>
        <p:spPr>
          <a:xfrm>
            <a:off x="6088745" y="1037335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25"/>
          </p:nvPr>
        </p:nvSpPr>
        <p:spPr>
          <a:xfrm>
            <a:off x="6088745" y="2934841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270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Content Placeholder 3"/>
          <p:cNvSpPr>
            <a:spLocks noGrp="1" noChangeAspect="1"/>
          </p:cNvSpPr>
          <p:nvPr>
            <p:ph sz="half" idx="18"/>
          </p:nvPr>
        </p:nvSpPr>
        <p:spPr>
          <a:xfrm>
            <a:off x="357784" y="103734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Content Placeholder 3"/>
          <p:cNvSpPr>
            <a:spLocks noGrp="1" noChangeAspect="1"/>
          </p:cNvSpPr>
          <p:nvPr>
            <p:ph sz="half" idx="19"/>
          </p:nvPr>
        </p:nvSpPr>
        <p:spPr>
          <a:xfrm>
            <a:off x="357784" y="231523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 noChangeAspect="1"/>
          </p:cNvSpPr>
          <p:nvPr>
            <p:ph sz="half" idx="20"/>
          </p:nvPr>
        </p:nvSpPr>
        <p:spPr>
          <a:xfrm>
            <a:off x="357784" y="3600607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Content Placeholder 3"/>
          <p:cNvSpPr>
            <a:spLocks noGrp="1" noChangeAspect="1"/>
          </p:cNvSpPr>
          <p:nvPr>
            <p:ph sz="half" idx="21"/>
          </p:nvPr>
        </p:nvSpPr>
        <p:spPr>
          <a:xfrm>
            <a:off x="2512078" y="103734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4" name="Content Placeholder 3"/>
          <p:cNvSpPr>
            <a:spLocks noGrp="1" noChangeAspect="1"/>
          </p:cNvSpPr>
          <p:nvPr>
            <p:ph sz="half" idx="22"/>
          </p:nvPr>
        </p:nvSpPr>
        <p:spPr>
          <a:xfrm>
            <a:off x="2512078" y="231523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5" name="Content Placeholder 3"/>
          <p:cNvSpPr>
            <a:spLocks noGrp="1" noChangeAspect="1"/>
          </p:cNvSpPr>
          <p:nvPr>
            <p:ph sz="half" idx="23"/>
          </p:nvPr>
        </p:nvSpPr>
        <p:spPr>
          <a:xfrm>
            <a:off x="2512078" y="3600607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6" name="Content Placeholder 3"/>
          <p:cNvSpPr>
            <a:spLocks noGrp="1" noChangeAspect="1"/>
          </p:cNvSpPr>
          <p:nvPr>
            <p:ph sz="half" idx="24"/>
          </p:nvPr>
        </p:nvSpPr>
        <p:spPr>
          <a:xfrm>
            <a:off x="4666373" y="1035552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7" name="Content Placeholder 3"/>
          <p:cNvSpPr>
            <a:spLocks noGrp="1" noChangeAspect="1"/>
          </p:cNvSpPr>
          <p:nvPr>
            <p:ph sz="half" idx="25"/>
          </p:nvPr>
        </p:nvSpPr>
        <p:spPr>
          <a:xfrm>
            <a:off x="4666373" y="2313442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8" name="Content Placeholder 3"/>
          <p:cNvSpPr>
            <a:spLocks noGrp="1" noChangeAspect="1"/>
          </p:cNvSpPr>
          <p:nvPr>
            <p:ph sz="half" idx="26"/>
          </p:nvPr>
        </p:nvSpPr>
        <p:spPr>
          <a:xfrm>
            <a:off x="4666373" y="3598818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 noChangeAspect="1"/>
          </p:cNvSpPr>
          <p:nvPr>
            <p:ph sz="half" idx="27"/>
          </p:nvPr>
        </p:nvSpPr>
        <p:spPr>
          <a:xfrm>
            <a:off x="6800700" y="103734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 noChangeAspect="1"/>
          </p:cNvSpPr>
          <p:nvPr>
            <p:ph sz="half" idx="28"/>
          </p:nvPr>
        </p:nvSpPr>
        <p:spPr>
          <a:xfrm>
            <a:off x="6800700" y="231523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1" name="Content Placeholder 3"/>
          <p:cNvSpPr>
            <a:spLocks noGrp="1" noChangeAspect="1"/>
          </p:cNvSpPr>
          <p:nvPr>
            <p:ph sz="half" idx="29"/>
          </p:nvPr>
        </p:nvSpPr>
        <p:spPr>
          <a:xfrm>
            <a:off x="6800700" y="3600607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53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73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812633"/>
            <a:ext cx="3007591" cy="871958"/>
          </a:xfrm>
        </p:spPr>
        <p:txBody>
          <a:bodyPr anchor="b"/>
          <a:lstStyle>
            <a:lvl1pPr algn="l">
              <a:defRPr sz="1800"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62" y="204858"/>
            <a:ext cx="5111750" cy="4390254"/>
          </a:xfrm>
          <a:prstGeom prst="rect">
            <a:avLst/>
          </a:prstGeom>
        </p:spPr>
        <p:txBody>
          <a:bodyPr/>
          <a:lstStyle>
            <a:lvl1pPr>
              <a:defRPr sz="29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5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22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8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8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490" y="1684591"/>
            <a:ext cx="3007591" cy="29105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B2070-2232-1743-8639-39393822A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758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33" y="3600241"/>
            <a:ext cx="5486977" cy="425473"/>
          </a:xfrm>
        </p:spPr>
        <p:txBody>
          <a:bodyPr anchor="b"/>
          <a:lstStyle>
            <a:lvl1pPr algn="l">
              <a:defRPr sz="1800"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33" y="459091"/>
            <a:ext cx="5486977" cy="3086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00"/>
            </a:lvl1pPr>
            <a:lvl2pPr marL="410291" indent="0">
              <a:buNone/>
              <a:defRPr sz="2500"/>
            </a:lvl2pPr>
            <a:lvl3pPr marL="820583" indent="0">
              <a:buNone/>
              <a:defRPr sz="2200"/>
            </a:lvl3pPr>
            <a:lvl4pPr marL="1230874" indent="0">
              <a:buNone/>
              <a:defRPr sz="1800"/>
            </a:lvl4pPr>
            <a:lvl5pPr marL="1641165" indent="0">
              <a:buNone/>
              <a:defRPr sz="1800"/>
            </a:lvl5pPr>
            <a:lvl6pPr marL="2051456" indent="0">
              <a:buNone/>
              <a:defRPr sz="1800"/>
            </a:lvl6pPr>
            <a:lvl7pPr marL="2461748" indent="0">
              <a:buNone/>
              <a:defRPr sz="1800"/>
            </a:lvl7pPr>
            <a:lvl8pPr marL="2872039" indent="0">
              <a:buNone/>
              <a:defRPr sz="1800"/>
            </a:lvl8pPr>
            <a:lvl9pPr marL="3282330" indent="0">
              <a:buNone/>
              <a:defRPr sz="18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33" y="4025713"/>
            <a:ext cx="5486977" cy="6030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066EB-B6EC-2943-BA64-184184D01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00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7800" y="858832"/>
            <a:ext cx="8813800" cy="3811588"/>
          </a:xfrm>
          <a:prstGeom prst="rect">
            <a:avLst/>
          </a:prstGeom>
        </p:spPr>
        <p:txBody>
          <a:bodyPr vert="eaVert"/>
          <a:lstStyle>
            <a:lvl1pPr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b="0"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75CF3-6E55-CB47-BBAB-C546B8D1D3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87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7706" y="857250"/>
            <a:ext cx="2075295" cy="3199980"/>
          </a:xfrm>
        </p:spPr>
        <p:txBody>
          <a:bodyPr vert="eaVert"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490" y="857250"/>
            <a:ext cx="6091670" cy="3199980"/>
          </a:xfrm>
          <a:prstGeom prst="rect">
            <a:avLst/>
          </a:prstGeom>
        </p:spPr>
        <p:txBody>
          <a:bodyPr vert="eaVert"/>
          <a:lstStyle>
            <a:lvl1pPr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64BA3-C51F-0C42-93A3-97FF0A237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65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</a:t>
            </a:r>
            <a:r>
              <a:rPr lang="en-US" smtClean="0"/>
              <a:t> Global Modeling and Assimilation Office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25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7800" y="180975"/>
            <a:ext cx="8133932" cy="6286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77800" y="923924"/>
            <a:ext cx="8728075" cy="3743325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9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120459" y="1033434"/>
            <a:ext cx="8783651" cy="1902658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>
          <a:xfrm>
            <a:off x="120460" y="3000546"/>
            <a:ext cx="8783651" cy="1770174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7"/>
          <p:cNvSpPr>
            <a:spLocks noGrp="1"/>
          </p:cNvSpPr>
          <p:nvPr>
            <p:ph type="title"/>
          </p:nvPr>
        </p:nvSpPr>
        <p:spPr>
          <a:xfrm>
            <a:off x="177800" y="180975"/>
            <a:ext cx="8133932" cy="6286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757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035" y="3305035"/>
            <a:ext cx="7771534" cy="1022187"/>
          </a:xfrm>
        </p:spPr>
        <p:txBody>
          <a:bodyPr anchor="t"/>
          <a:lstStyle>
            <a:lvl1pPr algn="l">
              <a:defRPr sz="3600" b="0" cap="all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035" y="2179895"/>
            <a:ext cx="7771534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600"/>
            </a:lvl2pPr>
            <a:lvl3pPr marL="820583" indent="0">
              <a:buNone/>
              <a:defRPr sz="1400"/>
            </a:lvl3pPr>
            <a:lvl4pPr marL="1230874" indent="0">
              <a:buNone/>
              <a:defRPr sz="1300"/>
            </a:lvl4pPr>
            <a:lvl5pPr marL="1641165" indent="0">
              <a:buNone/>
              <a:defRPr sz="1300"/>
            </a:lvl5pPr>
            <a:lvl6pPr marL="2051456" indent="0">
              <a:buNone/>
              <a:defRPr sz="1300"/>
            </a:lvl6pPr>
            <a:lvl7pPr marL="2461748" indent="0">
              <a:buNone/>
              <a:defRPr sz="1300"/>
            </a:lvl7pPr>
            <a:lvl8pPr marL="2872039" indent="0">
              <a:buNone/>
              <a:defRPr sz="1300"/>
            </a:lvl8pPr>
            <a:lvl9pPr marL="3282330" indent="0">
              <a:buNone/>
              <a:defRPr sz="1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70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>
          <a:xfrm>
            <a:off x="192088" y="902229"/>
            <a:ext cx="4364038" cy="3765021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3"/>
          </p:nvPr>
        </p:nvSpPr>
        <p:spPr>
          <a:xfrm>
            <a:off x="4649788" y="902229"/>
            <a:ext cx="4364038" cy="3765021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0420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2"/>
          </p:nvPr>
        </p:nvSpPr>
        <p:spPr>
          <a:xfrm>
            <a:off x="144463" y="1631684"/>
            <a:ext cx="4364038" cy="3093422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13"/>
          </p:nvPr>
        </p:nvSpPr>
        <p:spPr>
          <a:xfrm>
            <a:off x="4602163" y="1631684"/>
            <a:ext cx="4364038" cy="3093422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845912"/>
            <a:ext cx="4373562" cy="6286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 userDrawn="1"/>
        </p:nvSpPr>
        <p:spPr bwMode="auto">
          <a:xfrm>
            <a:off x="4602163" y="895793"/>
            <a:ext cx="4373562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kern="0" dirty="0" smtClean="0"/>
              <a:t>Click to edit Master title style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478975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2421651" y="900062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45384" y="2841231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effectLst/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effectLst/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effectLst/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2421650" y="2817266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95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895" y="891991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2"/>
          </p:nvPr>
        </p:nvSpPr>
        <p:spPr>
          <a:xfrm>
            <a:off x="230743" y="888619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254705" y="2877718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639512" y="2877718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40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4" y="205908"/>
            <a:ext cx="8821736" cy="72754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4" y="1027580"/>
            <a:ext cx="4352492" cy="4888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2163" y="1027580"/>
            <a:ext cx="4364037" cy="4888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>
          <a:xfrm>
            <a:off x="144463" y="1507682"/>
            <a:ext cx="4364038" cy="3150043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3"/>
          </p:nvPr>
        </p:nvSpPr>
        <p:spPr>
          <a:xfrm>
            <a:off x="4602163" y="1507682"/>
            <a:ext cx="4364038" cy="3150043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067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vmlDrawing" Target="../drawings/vmlDrawing1.v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emf"/><Relationship Id="rId27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800" y="180975"/>
            <a:ext cx="8856662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2016" y="4832347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</a:t>
            </a:r>
            <a:r>
              <a:rPr lang="en-US" dirty="0" smtClean="0"/>
              <a:t> Global Modeling and Assimilation Office</a:t>
            </a:r>
            <a:endParaRPr lang="en-US" dirty="0"/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6397" y="4824862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5054594"/>
            <a:ext cx="9144000" cy="8890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0"/>
            <a:ext cx="9144000" cy="122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9" name="Object 9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178229498"/>
              </p:ext>
            </p:extLst>
          </p:nvPr>
        </p:nvGraphicFramePr>
        <p:xfrm>
          <a:off x="177800" y="213518"/>
          <a:ext cx="682625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5" name="Photo Editor Photo" r:id="rId24" imgW="5982535" imgH="4944165" progId="MSPhotoEd.3">
                  <p:embed/>
                </p:oleObj>
              </mc:Choice>
              <mc:Fallback>
                <p:oleObj name="Photo Editor Photo" r:id="rId24" imgW="5982535" imgH="494416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" y="213518"/>
                        <a:ext cx="682625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gradFill rotWithShape="0">
                              <a:gsLst>
                                <a:gs pos="0">
                                  <a:srgbClr val="0000C2"/>
                                </a:gs>
                                <a:gs pos="100000">
                                  <a:srgbClr val="FE0030"/>
                                </a:gs>
                              </a:gsLst>
                              <a:lin ang="0" scaled="1"/>
                            </a:gra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8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821886" y="393078"/>
            <a:ext cx="742342" cy="315064"/>
          </a:xfrm>
          <a:prstGeom prst="rect">
            <a:avLst/>
          </a:prstGeom>
        </p:spPr>
      </p:pic>
      <p:pic>
        <p:nvPicPr>
          <p:cNvPr id="1179" name="Picture 155" descr="https://espo.nasa.gov/sites/default/files/styles/mission_logo_200_wide/public/images/ORACLE%20Logo%202017.png?itok=jubPfJEw"/>
          <p:cNvPicPr>
            <a:picLocks noChangeAspect="1" noChangeArrowheads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240" y="213518"/>
            <a:ext cx="566928" cy="5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37" r:id="rId2"/>
    <p:sldLayoutId id="2147483953" r:id="rId3"/>
    <p:sldLayoutId id="2147483938" r:id="rId4"/>
    <p:sldLayoutId id="2147483939" r:id="rId5"/>
    <p:sldLayoutId id="2147483951" r:id="rId6"/>
    <p:sldLayoutId id="2147483949" r:id="rId7"/>
    <p:sldLayoutId id="2147483948" r:id="rId8"/>
    <p:sldLayoutId id="2147483940" r:id="rId9"/>
    <p:sldLayoutId id="2147483950" r:id="rId10"/>
    <p:sldLayoutId id="2147483952" r:id="rId11"/>
    <p:sldLayoutId id="2147483955" r:id="rId12"/>
    <p:sldLayoutId id="2147483941" r:id="rId13"/>
    <p:sldLayoutId id="2147483942" r:id="rId14"/>
    <p:sldLayoutId id="2147483943" r:id="rId15"/>
    <p:sldLayoutId id="2147483944" r:id="rId16"/>
    <p:sldLayoutId id="2147483945" r:id="rId17"/>
    <p:sldLayoutId id="2147483946" r:id="rId18"/>
    <p:sldLayoutId id="2147483954" r:id="rId19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Helvetica"/>
          <a:ea typeface="ＭＳ Ｐゴシック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5pPr>
      <a:lvl6pPr marL="410291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6pPr>
      <a:lvl7pPr marL="820583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7pPr>
      <a:lvl8pPr marL="1230874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8pPr>
      <a:lvl9pPr marL="1641165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9pPr>
    </p:titleStyle>
    <p:bodyStyle>
      <a:lvl1pPr marL="11112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A0A0A0"/>
        </a:buClr>
        <a:buSzPct val="80000"/>
        <a:buFont typeface="AGaramond RegularSC" charset="0"/>
        <a:defRPr sz="1600" b="1">
          <a:solidFill>
            <a:srgbClr val="000000"/>
          </a:solidFill>
          <a:latin typeface="Helvetica"/>
          <a:ea typeface="ＭＳ Ｐゴシック" charset="-128"/>
          <a:cs typeface="Helvetica"/>
        </a:defRPr>
      </a:lvl1pPr>
      <a:lvl2pPr marL="568325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Font typeface="Arial" charset="0"/>
        <a:buChar char="•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2pPr>
      <a:lvl3pPr marL="747713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SzPct val="90000"/>
        <a:buChar char="»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3pPr>
      <a:lvl4pPr marL="119697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4pPr>
      <a:lvl5pPr marL="1711325" indent="-165100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5pPr>
      <a:lvl6pPr marL="2467446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6pPr>
      <a:lvl7pPr marL="2877737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7pPr>
      <a:lvl8pPr marL="3288029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8pPr>
      <a:lvl9pPr marL="3698320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291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583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874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1165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1456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748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2039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233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tif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tif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9.png"/><Relationship Id="rId7" Type="http://schemas.openxmlformats.org/officeDocument/2006/relationships/image" Target="../media/image5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9.png"/><Relationship Id="rId7" Type="http://schemas.openxmlformats.org/officeDocument/2006/relationships/image" Target="../media/image5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7" Type="http://schemas.openxmlformats.org/officeDocument/2006/relationships/image" Target="../media/image62.tif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1.tiff"/><Relationship Id="rId5" Type="http://schemas.openxmlformats.org/officeDocument/2006/relationships/image" Target="../media/image60.tiff"/><Relationship Id="rId4" Type="http://schemas.openxmlformats.org/officeDocument/2006/relationships/image" Target="../media/image59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7" Type="http://schemas.openxmlformats.org/officeDocument/2006/relationships/image" Target="../media/image78.tiff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7.tiff"/><Relationship Id="rId5" Type="http://schemas.openxmlformats.org/officeDocument/2006/relationships/image" Target="../media/image76.tiff"/><Relationship Id="rId4" Type="http://schemas.openxmlformats.org/officeDocument/2006/relationships/image" Target="../media/image75.tiff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8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9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3.mp4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8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1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5.mp4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8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9.png"/><Relationship Id="rId7" Type="http://schemas.openxmlformats.org/officeDocument/2006/relationships/image" Target="../media/image8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406255" y="1346814"/>
            <a:ext cx="6803237" cy="106119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0">
                <a:solidFill>
                  <a:srgbClr val="FF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kern="0" dirty="0" smtClean="0"/>
              <a:t>ORACLES Forecast Briefing</a:t>
            </a:r>
            <a:br>
              <a:rPr lang="en-US" kern="0" dirty="0" smtClean="0"/>
            </a:br>
            <a:r>
              <a:rPr lang="en-US" kern="0" dirty="0" smtClean="0"/>
              <a:t>(Aerosols)</a:t>
            </a:r>
            <a:br>
              <a:rPr lang="en-US" kern="0" dirty="0" smtClean="0"/>
            </a:br>
            <a:endParaRPr lang="en-US" kern="0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300580" y="3009163"/>
            <a:ext cx="6811930" cy="1055768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buClr>
                <a:srgbClr val="A0A0A0"/>
              </a:buClr>
              <a:buSzPct val="80000"/>
              <a:buFont typeface="AGaramond RegularSC" pitchFamily="1" charset="-52"/>
              <a:buNone/>
              <a:defRPr sz="2400" b="0">
                <a:solidFill>
                  <a:srgbClr val="2C93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edium" charset="0"/>
                <a:ea typeface="Futura Medium" charset="0"/>
                <a:cs typeface="Futura Medium" charset="0"/>
              </a:defRPr>
            </a:lvl1pPr>
            <a:lvl2pPr marL="568325" indent="-168275" algn="l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buClr>
                <a:srgbClr val="1E568D"/>
              </a:buClr>
              <a:buFont typeface="Arial" charset="0"/>
              <a:buChar char="•"/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2pPr>
            <a:lvl3pPr marL="747713" indent="-168275" algn="l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buClr>
                <a:srgbClr val="1E568D"/>
              </a:buClr>
              <a:buSzPct val="90000"/>
              <a:buChar char="»"/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3pPr>
            <a:lvl4pPr marL="1196975" indent="-111125" algn="l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4pPr>
            <a:lvl5pPr marL="1711325" indent="-165100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5pPr>
            <a:lvl6pPr marL="2467446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6pPr>
            <a:lvl7pPr marL="2877737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7pPr>
            <a:lvl8pPr marL="3288029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8pPr>
            <a:lvl9pPr marL="3698320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9pPr>
          </a:lstStyle>
          <a:p>
            <a:r>
              <a:rPr lang="en-US" b="1" kern="0" dirty="0" smtClean="0">
                <a:effectLst/>
              </a:rPr>
              <a:t>15 </a:t>
            </a:r>
            <a:r>
              <a:rPr lang="en-US" b="1" kern="0" dirty="0" smtClean="0">
                <a:effectLst/>
              </a:rPr>
              <a:t>August 2017</a:t>
            </a:r>
          </a:p>
          <a:p>
            <a:endParaRPr lang="en-US" b="1" kern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7217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42016" y="379670"/>
            <a:ext cx="8229023" cy="857250"/>
          </a:xfrm>
        </p:spPr>
        <p:txBody>
          <a:bodyPr/>
          <a:lstStyle/>
          <a:p>
            <a:r>
              <a:rPr lang="en-US" sz="1800" dirty="0" smtClean="0"/>
              <a:t>08/15 Tue (48h)                    08/16 Wed(72h)                 08/17 Thu(96h)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660295" y="1514208"/>
            <a:ext cx="171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utura Medium" charset="0"/>
                <a:ea typeface="Futura Medium" charset="0"/>
                <a:cs typeface="Futura Medium" charset="0"/>
              </a:rPr>
              <a:t>08/13 12Z</a:t>
            </a:r>
            <a:endParaRPr lang="en-US" sz="16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-638048" y="3694258"/>
            <a:ext cx="171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utura Medium" charset="0"/>
                <a:ea typeface="Futura Medium" charset="0"/>
                <a:cs typeface="Futura Medium" charset="0"/>
              </a:rPr>
              <a:t>08/14 12Z</a:t>
            </a:r>
            <a:endParaRPr lang="en-US" sz="16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31" name="Title 9"/>
          <p:cNvSpPr txBox="1">
            <a:spLocks/>
          </p:cNvSpPr>
          <p:nvPr/>
        </p:nvSpPr>
        <p:spPr bwMode="auto">
          <a:xfrm>
            <a:off x="236204" y="2644812"/>
            <a:ext cx="8229023" cy="857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sz="1800" kern="0" dirty="0" smtClean="0"/>
              <a:t>08/15 Tue (24h)                     08/16 Wed (48h)           08/17 Thu(72h)</a:t>
            </a:r>
            <a:endParaRPr lang="en-US" sz="1800" kern="0" dirty="0"/>
          </a:p>
        </p:txBody>
      </p:sp>
      <p:pic>
        <p:nvPicPr>
          <p:cNvPr id="11274" name="Picture 10" descr="516_fp.7totaot.048.oracles_lg.png"/>
          <p:cNvPicPr>
            <a:picLocks noGrp="1" noChangeAspect="1" noChangeArrowheads="1"/>
          </p:cNvPicPr>
          <p:nvPr>
            <p:ph sz="half" idx="2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28" y="1062997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516_fp.7totaot.072.oracles_lg.png"/>
          <p:cNvPicPr>
            <a:picLocks noGrp="1" noChangeAspect="1" noChangeArrowheads="1"/>
          </p:cNvPicPr>
          <p:nvPr>
            <p:ph sz="half" idx="2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945" y="1026466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516_fp.7totaot.096.oracles_lg.png"/>
          <p:cNvPicPr>
            <a:picLocks noGrp="1" noChangeAspect="1" noChangeArrowheads="1"/>
          </p:cNvPicPr>
          <p:nvPr>
            <p:ph sz="half" idx="2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636" y="103663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516_fp.7totaot.024.oracles_lg.png"/>
          <p:cNvPicPr>
            <a:picLocks noGrp="1" noChangeAspect="1" noChangeArrowheads="1"/>
          </p:cNvPicPr>
          <p:nvPr>
            <p:ph sz="half" idx="2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83" y="3197927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516_fp.7totaot.048.oracles_lg.png"/>
          <p:cNvPicPr>
            <a:picLocks noGrp="1" noChangeAspect="1" noChangeArrowheads="1"/>
          </p:cNvPicPr>
          <p:nvPr>
            <p:ph sz="half" idx="2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923" y="3197225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516_fp.7totaot.072.oracles_l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713" y="3260873"/>
            <a:ext cx="2336800" cy="180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1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42016" y="287858"/>
            <a:ext cx="8229023" cy="857250"/>
          </a:xfrm>
        </p:spPr>
        <p:txBody>
          <a:bodyPr/>
          <a:lstStyle/>
          <a:p>
            <a:r>
              <a:rPr lang="en-US" sz="1800" dirty="0"/>
              <a:t>08/15 Tue </a:t>
            </a:r>
            <a:r>
              <a:rPr lang="en-US" sz="1800" dirty="0" smtClean="0"/>
              <a:t>(24h</a:t>
            </a:r>
            <a:r>
              <a:rPr lang="en-US" sz="1800" dirty="0"/>
              <a:t>)                    08/16 </a:t>
            </a:r>
            <a:r>
              <a:rPr lang="en-US" sz="1800" dirty="0" smtClean="0"/>
              <a:t>Wed(48h</a:t>
            </a:r>
            <a:r>
              <a:rPr lang="en-US" sz="1800" dirty="0"/>
              <a:t>)                 08/17 </a:t>
            </a:r>
            <a:r>
              <a:rPr lang="en-US" sz="1800" dirty="0" smtClean="0"/>
              <a:t>Thu(72h</a:t>
            </a:r>
            <a:r>
              <a:rPr lang="en-US" sz="1800" dirty="0"/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660295" y="1514208"/>
            <a:ext cx="171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utura Medium" charset="0"/>
                <a:ea typeface="Futura Medium" charset="0"/>
                <a:cs typeface="Futura Medium" charset="0"/>
              </a:rPr>
              <a:t>08/14 12Z</a:t>
            </a:r>
            <a:endParaRPr lang="en-US" sz="16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-638048" y="3694258"/>
            <a:ext cx="171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utura Medium" charset="0"/>
                <a:ea typeface="Futura Medium" charset="0"/>
                <a:cs typeface="Futura Medium" charset="0"/>
              </a:rPr>
              <a:t>08/14 00Z</a:t>
            </a:r>
            <a:endParaRPr lang="en-US" sz="16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31" name="Title 9"/>
          <p:cNvSpPr txBox="1">
            <a:spLocks/>
          </p:cNvSpPr>
          <p:nvPr/>
        </p:nvSpPr>
        <p:spPr bwMode="auto">
          <a:xfrm>
            <a:off x="330924" y="2518387"/>
            <a:ext cx="8229023" cy="857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sz="1800" kern="0" dirty="0" smtClean="0"/>
              <a:t>08/15 Tue (36h)                08/16 Wed(60h)              08/17 Thu(84h)</a:t>
            </a:r>
            <a:endParaRPr lang="en-US" sz="1800" kern="0" dirty="0"/>
          </a:p>
        </p:txBody>
      </p:sp>
      <p:pic>
        <p:nvPicPr>
          <p:cNvPr id="20" name="Picture 2" descr="516_fp.7totaot.024.oracles_lg.png"/>
          <p:cNvPicPr>
            <a:picLocks noGrp="1" noChangeAspect="1" noChangeArrowheads="1"/>
          </p:cNvPicPr>
          <p:nvPr>
            <p:ph sz="half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24" y="881165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516_fp.7totaot.048.oracles_lg.png"/>
          <p:cNvPicPr>
            <a:picLocks noGrp="1" noChangeAspect="1" noChangeArrowheads="1"/>
          </p:cNvPicPr>
          <p:nvPr>
            <p:ph sz="half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164" y="880463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516_fp.7totaot.072.oracles_l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954" y="944111"/>
            <a:ext cx="2336800" cy="180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macc.copernicus-atmosphere.eu/d/getchart/macc/gac/nrt/nrt_opticaldepth%2136%21Total%21Africa%21macc%21od%21enfo%21nrt_opticaldepth%212017081400%21%21chart.gif"/>
          <p:cNvPicPr>
            <a:picLocks noGrp="1" noChangeAspect="1" noChangeArrowheads="1"/>
          </p:cNvPicPr>
          <p:nvPr>
            <p:ph sz="half" idx="2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04"/>
          <a:stretch/>
        </p:blipFill>
        <p:spPr bwMode="auto">
          <a:xfrm>
            <a:off x="209776" y="3060546"/>
            <a:ext cx="2696839" cy="24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macc.copernicus-atmosphere.eu/d/getchart/macc/gac/nrt/nrt_opticaldepth%2160%21Total%21Africa%21macc%21od%21enfo%21nrt_opticaldepth%212017081400%21%21chart.gif"/>
          <p:cNvPicPr>
            <a:picLocks noGrp="1" noChangeAspect="1" noChangeArrowheads="1"/>
          </p:cNvPicPr>
          <p:nvPr>
            <p:ph sz="half" idx="2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202"/>
          <a:stretch/>
        </p:blipFill>
        <p:spPr bwMode="auto">
          <a:xfrm>
            <a:off x="3245952" y="3050698"/>
            <a:ext cx="2544803" cy="24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macc.copernicus-atmosphere.eu/d/getchart/macc/gac/nrt/nrt_opticaldepth%2184%21Total%21Africa%21macc%21od%21enfo%21nrt_opticaldepth%212017081400%21%21chart.gif"/>
          <p:cNvPicPr>
            <a:picLocks noGrp="1" noChangeAspect="1" noChangeArrowheads="1"/>
          </p:cNvPicPr>
          <p:nvPr>
            <p:ph sz="half" idx="25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7"/>
          <a:stretch/>
        </p:blipFill>
        <p:spPr bwMode="auto">
          <a:xfrm>
            <a:off x="6065665" y="3044086"/>
            <a:ext cx="3091377" cy="30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://macc.copernicus-atmosphere.eu/d/getchart/macc/gac/nrt/nrt_opticaldepth%2136%21Total%21Africa%21macc%21od%21enfo%21nrt_opticaldepth%212017081400%21%21chart.gif"/>
          <p:cNvPicPr>
            <a:picLocks noGrp="1" noChangeAspect="1" noChangeArrowheads="1"/>
          </p:cNvPicPr>
          <p:nvPr>
            <p:ph sz="half" idx="2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7" t="43799" r="30585" b="-12982"/>
          <a:stretch/>
        </p:blipFill>
        <p:spPr bwMode="auto">
          <a:xfrm>
            <a:off x="544382" y="3428834"/>
            <a:ext cx="1940461" cy="187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://macc.copernicus-atmosphere.eu/d/getchart/macc/gac/nrt/nrt_opticaldepth%2160%21Total%21Africa%21macc%21od%21enfo%21nrt_opticaldepth%212017081400%21%21chart.gif"/>
          <p:cNvPicPr>
            <a:picLocks noGrp="1" noChangeAspect="1" noChangeArrowheads="1"/>
          </p:cNvPicPr>
          <p:nvPr>
            <p:ph sz="half" idx="2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0" t="45214" r="30593" b="-14190"/>
          <a:stretch/>
        </p:blipFill>
        <p:spPr bwMode="auto">
          <a:xfrm>
            <a:off x="3537683" y="3413813"/>
            <a:ext cx="1961339" cy="186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macc.copernicus-atmosphere.eu/d/getchart/macc/gac/nrt/nrt_opticaldepth%2184%21Total%21Africa%21macc%21od%21enfo%21nrt_opticaldepth%212017081400%21%21chart.gif"/>
          <p:cNvPicPr>
            <a:picLocks noGrp="1" noChangeAspect="1" noChangeArrowheads="1"/>
          </p:cNvPicPr>
          <p:nvPr>
            <p:ph sz="half" idx="25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0" t="43559" r="30368" b="-29338"/>
          <a:stretch/>
        </p:blipFill>
        <p:spPr bwMode="auto">
          <a:xfrm>
            <a:off x="6651147" y="3413813"/>
            <a:ext cx="2019892" cy="231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3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42016" y="303888"/>
            <a:ext cx="8229023" cy="857250"/>
          </a:xfrm>
        </p:spPr>
        <p:txBody>
          <a:bodyPr/>
          <a:lstStyle/>
          <a:p>
            <a:pPr algn="l"/>
            <a:r>
              <a:rPr lang="en-US" sz="1800" dirty="0" smtClean="0"/>
              <a:t>08/18 Fri (96h)                     08/19 Sat(120h)            08/20 Sun(156h)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660295" y="1514208"/>
            <a:ext cx="171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utura Medium" charset="0"/>
                <a:ea typeface="Futura Medium" charset="0"/>
                <a:cs typeface="Futura Medium" charset="0"/>
              </a:rPr>
              <a:t>08/14 12Z</a:t>
            </a:r>
            <a:endParaRPr lang="en-US" sz="16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-638048" y="3694258"/>
            <a:ext cx="171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utura Medium" charset="0"/>
                <a:ea typeface="Futura Medium" charset="0"/>
                <a:cs typeface="Futura Medium" charset="0"/>
              </a:rPr>
              <a:t>08/14 00Z</a:t>
            </a:r>
            <a:endParaRPr lang="en-US" sz="16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31" name="Title 9"/>
          <p:cNvSpPr txBox="1">
            <a:spLocks/>
          </p:cNvSpPr>
          <p:nvPr/>
        </p:nvSpPr>
        <p:spPr bwMode="auto">
          <a:xfrm>
            <a:off x="325022" y="2524718"/>
            <a:ext cx="8229023" cy="857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pPr algn="l"/>
            <a:r>
              <a:rPr lang="en-US" sz="1800" kern="0" dirty="0" smtClean="0"/>
              <a:t>08/18 Fri(108h)</a:t>
            </a:r>
            <a:endParaRPr lang="en-US" sz="1800" kern="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1"/>
          </p:nvPr>
        </p:nvSpPr>
        <p:spPr>
          <a:xfrm>
            <a:off x="3056445" y="2942986"/>
            <a:ext cx="2929764" cy="1828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5292704" y="1290094"/>
            <a:ext cx="171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utura Medium" charset="0"/>
                <a:ea typeface="Futura Medium" charset="0"/>
                <a:cs typeface="Futura Medium" charset="0"/>
              </a:rPr>
              <a:t>08/14 00Z</a:t>
            </a:r>
            <a:endParaRPr lang="en-US" sz="16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1"/>
          </p:nvPr>
        </p:nvSpPr>
        <p:spPr>
          <a:xfrm>
            <a:off x="5982483" y="2934841"/>
            <a:ext cx="2929764" cy="1828800"/>
          </a:xfrm>
        </p:spPr>
        <p:txBody>
          <a:bodyPr/>
          <a:lstStyle/>
          <a:p>
            <a:endParaRPr lang="en-US"/>
          </a:p>
        </p:txBody>
      </p:sp>
      <p:pic>
        <p:nvPicPr>
          <p:cNvPr id="5122" name="Picture 2" descr="516_fp.7totaot.096.oracles_lg.png"/>
          <p:cNvPicPr>
            <a:picLocks noGrp="1" noChangeAspect="1" noChangeArrowheads="1"/>
          </p:cNvPicPr>
          <p:nvPr>
            <p:ph sz="half" idx="2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22" y="920840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516_fp.7totaot.120.oracles_lg.png"/>
          <p:cNvPicPr>
            <a:picLocks noGrp="1" noChangeAspect="1" noChangeArrowheads="1"/>
          </p:cNvPicPr>
          <p:nvPr>
            <p:ph sz="half" idx="2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838" y="969363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516_fp.7totaot.156.oracles_lg.png"/>
          <p:cNvPicPr>
            <a:picLocks noGrp="1" noChangeAspect="1" noChangeArrowheads="1"/>
          </p:cNvPicPr>
          <p:nvPr>
            <p:ph sz="half" idx="2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59" y="878493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macc.copernicus-atmosphere.eu/d/getchart/macc/gac/nrt/nrt_opticaldepth%21120%21Total%21Africa%21macc%21od%21enfo%21nrt_opticaldepth%212017081400%21%21chart.gif"/>
          <p:cNvPicPr>
            <a:picLocks noGrp="1" noChangeAspect="1" noChangeArrowheads="1"/>
          </p:cNvPicPr>
          <p:nvPr>
            <p:ph sz="half" idx="2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202"/>
          <a:stretch/>
        </p:blipFill>
        <p:spPr bwMode="auto">
          <a:xfrm>
            <a:off x="251660" y="3120609"/>
            <a:ext cx="2552509" cy="24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http://macc.copernicus-atmosphere.eu/d/getchart/macc/gac/nrt/nrt_opticaldepth%21120%21Total%21Africa%21macc%21od%21enfo%21nrt_opticaldepth%212017081400%21%21chart.gif"/>
          <p:cNvPicPr>
            <a:picLocks noGrp="1" noChangeAspect="1" noChangeArrowheads="1"/>
          </p:cNvPicPr>
          <p:nvPr>
            <p:ph sz="half" idx="2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2" t="44545" r="30917" b="455"/>
          <a:stretch/>
        </p:blipFill>
        <p:spPr bwMode="auto">
          <a:xfrm>
            <a:off x="578315" y="3506645"/>
            <a:ext cx="1860791" cy="142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20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08/15 Tue (24h)</a:t>
            </a:r>
            <a:br>
              <a:rPr lang="en-US" sz="2000" dirty="0" smtClean="0"/>
            </a:br>
            <a:r>
              <a:rPr lang="en-US" sz="1800" dirty="0" smtClean="0"/>
              <a:t>850 </a:t>
            </a:r>
            <a:r>
              <a:rPr lang="en-US" sz="1800" dirty="0" err="1" smtClean="0"/>
              <a:t>hPa</a:t>
            </a:r>
            <a:r>
              <a:rPr lang="en-US" sz="1800" dirty="0" smtClean="0"/>
              <a:t>                               700hPa                            600 </a:t>
            </a:r>
            <a:r>
              <a:rPr lang="en-US" sz="1800" dirty="0" err="1" smtClean="0"/>
              <a:t>hPa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-660295" y="1514208"/>
            <a:ext cx="171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utura Medium" charset="0"/>
                <a:ea typeface="Futura Medium" charset="0"/>
                <a:cs typeface="Futura Medium" charset="0"/>
              </a:rPr>
              <a:t>08/14 12Z</a:t>
            </a:r>
            <a:endParaRPr lang="en-US" sz="16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7170" name="Picture 2" descr="p.2cldhgh.sfc.024.oracles_lg.pn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662" y="2956783"/>
            <a:ext cx="2751137" cy="212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.1cldmid.sfc.024.oracles_lg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879" y="2956782"/>
            <a:ext cx="2751138" cy="212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.0cldlow.sfc.024.oracles_l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81" y="2962914"/>
            <a:ext cx="2743200" cy="211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p.8bc.850.024.oracles_l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41" y="892240"/>
            <a:ext cx="2743200" cy="211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0" descr="p.8bc.700.024.oracles_lg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2" descr="p.8bc.700.024.oracles_lg.png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7770" y="1000366"/>
            <a:ext cx="2532578" cy="19564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4571" y="892240"/>
            <a:ext cx="2553755" cy="197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94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08/15 Tue (24h)</a:t>
            </a:r>
            <a:br>
              <a:rPr lang="en-US" sz="2000" dirty="0" smtClean="0"/>
            </a:br>
            <a:r>
              <a:rPr lang="en-US" sz="1800" dirty="0" smtClean="0"/>
              <a:t>850 </a:t>
            </a:r>
            <a:r>
              <a:rPr lang="en-US" sz="1800" dirty="0" err="1" smtClean="0"/>
              <a:t>hPa</a:t>
            </a:r>
            <a:r>
              <a:rPr lang="en-US" sz="1800" dirty="0" smtClean="0"/>
              <a:t>                               700hPa                            600 </a:t>
            </a:r>
            <a:r>
              <a:rPr lang="en-US" sz="1800" dirty="0" err="1" smtClean="0"/>
              <a:t>hPa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-660295" y="1514208"/>
            <a:ext cx="171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utura Medium" charset="0"/>
                <a:ea typeface="Futura Medium" charset="0"/>
                <a:cs typeface="Futura Medium" charset="0"/>
              </a:rPr>
              <a:t>08/14 12Z</a:t>
            </a:r>
            <a:endParaRPr lang="en-US" sz="16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7170" name="Picture 2" descr="p.2cldhgh.sfc.024.oracles_lg.pn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662" y="2956783"/>
            <a:ext cx="2751137" cy="212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.1cldmid.sfc.024.oracles_lg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879" y="2956782"/>
            <a:ext cx="2751138" cy="212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.0cldlow.sfc.024.oracles_l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81" y="2962914"/>
            <a:ext cx="2743200" cy="211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p.8bc.850.024.oracles_l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41" y="892240"/>
            <a:ext cx="2743200" cy="211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0" descr="p.8bc.700.024.oracles_lg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2" descr="p.8bc.700.024.oracles_lg.png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7770" y="1000366"/>
            <a:ext cx="2532578" cy="19564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4571" y="892240"/>
            <a:ext cx="2553755" cy="197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7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 Monday-Friday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136" y="862813"/>
            <a:ext cx="4653139" cy="4105711"/>
          </a:xfrm>
        </p:spPr>
      </p:pic>
    </p:spTree>
    <p:extLst>
      <p:ext uri="{BB962C8B-B14F-4D97-AF65-F5344CB8AC3E}">
        <p14:creationId xmlns:p14="http://schemas.microsoft.com/office/powerpoint/2010/main" val="158787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 Monday-Friday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096" y="937331"/>
            <a:ext cx="4648801" cy="390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5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Thursday August 17 12z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04611" y="945975"/>
            <a:ext cx="4242435" cy="3743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783" y="968024"/>
            <a:ext cx="3876675" cy="3876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10" y="706950"/>
            <a:ext cx="4398822" cy="43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9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Thursday August 17 12z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04611" y="945975"/>
            <a:ext cx="4242435" cy="3743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783" y="945975"/>
            <a:ext cx="3888492" cy="388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90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Thursday August 17 12z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04611" y="945975"/>
            <a:ext cx="4242435" cy="3743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8" y="939449"/>
            <a:ext cx="4717415" cy="4162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783" y="1039461"/>
            <a:ext cx="4355217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4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Tuesday August 15 12z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1" y="809625"/>
            <a:ext cx="4901849" cy="42922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303" y="1068178"/>
            <a:ext cx="4541870" cy="418147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177800" y="895350"/>
            <a:ext cx="4378774" cy="4019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7341" y="846651"/>
            <a:ext cx="4247865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Thursday August 17 12z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04611" y="945975"/>
            <a:ext cx="4242435" cy="3743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8" y="939449"/>
            <a:ext cx="4717415" cy="4162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280" y="1006124"/>
            <a:ext cx="4490720" cy="396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8" y="809625"/>
            <a:ext cx="4657725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7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Thursday August 17 12z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04611" y="945975"/>
            <a:ext cx="4242435" cy="3743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8" y="939449"/>
            <a:ext cx="4717415" cy="4162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783" y="1039461"/>
            <a:ext cx="4355217" cy="396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68" y="939449"/>
            <a:ext cx="4653032" cy="416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1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Thursday August 17 12z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04611" y="945975"/>
            <a:ext cx="4242435" cy="3743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8" y="939449"/>
            <a:ext cx="4717415" cy="4162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8" y="809625"/>
            <a:ext cx="4657725" cy="4238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2430" y="843317"/>
            <a:ext cx="4326528" cy="428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840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Thursday August 17 12z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04611" y="945975"/>
            <a:ext cx="4242435" cy="3743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8" y="939449"/>
            <a:ext cx="4717415" cy="4162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430" y="2981325"/>
            <a:ext cx="4326528" cy="21500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2430" y="809625"/>
            <a:ext cx="4251070" cy="2041876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 bwMode="auto">
          <a:xfrm>
            <a:off x="1952625" y="1657350"/>
            <a:ext cx="0" cy="139065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2609850" y="1657350"/>
            <a:ext cx="0" cy="139065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5438775" y="1219200"/>
            <a:ext cx="552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5E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67349" y="3400425"/>
            <a:ext cx="771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5W</a:t>
            </a:r>
            <a:endParaRPr 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8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Thursday August 17 12z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04611" y="945975"/>
            <a:ext cx="4242435" cy="3743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311" y="823878"/>
            <a:ext cx="4717415" cy="4162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430" y="2851501"/>
            <a:ext cx="4326528" cy="22503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2430" y="809625"/>
            <a:ext cx="4251070" cy="20418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4975" y="708307"/>
            <a:ext cx="3217051" cy="21431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4975" y="2762250"/>
            <a:ext cx="3217051" cy="23396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38775" y="1219200"/>
            <a:ext cx="552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5E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03018" y="3152775"/>
            <a:ext cx="611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5W</a:t>
            </a:r>
            <a:endParaRPr 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20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Thursday August 17 12z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04611" y="945975"/>
            <a:ext cx="4242435" cy="3743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8" y="939449"/>
            <a:ext cx="4717415" cy="4162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280" y="1006124"/>
            <a:ext cx="4490720" cy="396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8" y="809625"/>
            <a:ext cx="4657725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5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Thursday August 17 12z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04611" y="945975"/>
            <a:ext cx="4242435" cy="3743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8" y="939449"/>
            <a:ext cx="4717415" cy="4162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280" y="1006124"/>
            <a:ext cx="4490720" cy="396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8" y="809625"/>
            <a:ext cx="4657725" cy="4238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78" y="796574"/>
            <a:ext cx="4516522" cy="47279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289" y="822676"/>
            <a:ext cx="4527887" cy="469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2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Thursday August 17 12z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04611" y="945975"/>
            <a:ext cx="4242435" cy="3743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8" y="939449"/>
            <a:ext cx="4717415" cy="4162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280" y="1006124"/>
            <a:ext cx="4490720" cy="396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8" y="809625"/>
            <a:ext cx="4657725" cy="4238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78" y="796574"/>
            <a:ext cx="4516522" cy="47279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289" y="822676"/>
            <a:ext cx="4527887" cy="4692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848" y="862539"/>
            <a:ext cx="4652962" cy="465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3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Thursday August 17 12z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04611" y="945975"/>
            <a:ext cx="4242435" cy="3743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8" y="939449"/>
            <a:ext cx="4717415" cy="4162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280" y="1006124"/>
            <a:ext cx="4490720" cy="396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8" y="809625"/>
            <a:ext cx="4657725" cy="4238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78" y="796574"/>
            <a:ext cx="4516522" cy="47279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289" y="822676"/>
            <a:ext cx="4527887" cy="4692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78" y="993599"/>
            <a:ext cx="4389696" cy="423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6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Thursday August 17 12z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04611" y="945975"/>
            <a:ext cx="4242435" cy="3743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8" y="939449"/>
            <a:ext cx="4717415" cy="4162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280" y="1006124"/>
            <a:ext cx="4490720" cy="396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8" y="809625"/>
            <a:ext cx="4657725" cy="4238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78" y="796574"/>
            <a:ext cx="4516522" cy="472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77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Tuesday August 15 12z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1" y="809625"/>
            <a:ext cx="4901849" cy="42922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303" y="1068178"/>
            <a:ext cx="4541870" cy="418147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177800" y="895350"/>
            <a:ext cx="4378774" cy="4019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7341" y="846651"/>
            <a:ext cx="4247865" cy="42100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6574" y="846652"/>
            <a:ext cx="4503485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5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Thursday August 17 12z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04611" y="945975"/>
            <a:ext cx="4242435" cy="3743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8" y="939449"/>
            <a:ext cx="4717415" cy="4162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280" y="1006124"/>
            <a:ext cx="4490720" cy="396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8" y="809625"/>
            <a:ext cx="4657725" cy="4238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78" y="796574"/>
            <a:ext cx="4516522" cy="47279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315" y="939449"/>
            <a:ext cx="4604010" cy="431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63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016" y="147719"/>
            <a:ext cx="8229023" cy="857250"/>
          </a:xfrm>
        </p:spPr>
        <p:txBody>
          <a:bodyPr/>
          <a:lstStyle/>
          <a:p>
            <a:r>
              <a:rPr lang="en-US" sz="2000" dirty="0" smtClean="0"/>
              <a:t>08/18 Fri (96h)</a:t>
            </a:r>
            <a:br>
              <a:rPr lang="en-US" sz="2000" dirty="0" smtClean="0"/>
            </a:br>
            <a:r>
              <a:rPr lang="en-US" sz="1800" dirty="0" smtClean="0"/>
              <a:t>850 </a:t>
            </a:r>
            <a:r>
              <a:rPr lang="en-US" sz="1800" dirty="0" err="1" smtClean="0"/>
              <a:t>hPa</a:t>
            </a:r>
            <a:r>
              <a:rPr lang="en-US" sz="1800" dirty="0" smtClean="0"/>
              <a:t>                               700hPa                            600 </a:t>
            </a:r>
            <a:r>
              <a:rPr lang="en-US" sz="1800" dirty="0" err="1" smtClean="0"/>
              <a:t>hPa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-660295" y="1514208"/>
            <a:ext cx="171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utura Medium" charset="0"/>
                <a:ea typeface="Futura Medium" charset="0"/>
                <a:cs typeface="Futura Medium" charset="0"/>
              </a:rPr>
              <a:t>08/14 12Z</a:t>
            </a:r>
            <a:endParaRPr lang="en-US" sz="16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4098" name="Picture 2" descr="p.2cldhgh.sfc.096.oracles_lg.pn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301" y="2840444"/>
            <a:ext cx="2751137" cy="212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491" y="970389"/>
            <a:ext cx="2465548" cy="19046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751" y="2914912"/>
            <a:ext cx="2654737" cy="20507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8374" y="940778"/>
            <a:ext cx="2459114" cy="18996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038" y="2964629"/>
            <a:ext cx="2740981" cy="21174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564" y="1083076"/>
            <a:ext cx="2274910" cy="175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4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Friday August 18 (12z)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516120" y="1044223"/>
            <a:ext cx="4242435" cy="3629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71" y="1044223"/>
            <a:ext cx="4112895" cy="3629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683" y="734661"/>
            <a:ext cx="4539412" cy="39385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0046" y="981076"/>
            <a:ext cx="4393565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Friday August 18 (12z)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516120" y="1044223"/>
            <a:ext cx="4242435" cy="3629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71" y="1044223"/>
            <a:ext cx="4112895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Friday August 18 (12z)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516120" y="1044223"/>
            <a:ext cx="4242435" cy="3629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71" y="1044223"/>
            <a:ext cx="4112895" cy="3629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829" y="950374"/>
            <a:ext cx="4311015" cy="380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3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Friday August 18 (12z)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516120" y="1044223"/>
            <a:ext cx="4242435" cy="3629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71" y="1044223"/>
            <a:ext cx="4112895" cy="3629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829" y="950374"/>
            <a:ext cx="4311015" cy="38038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6120" y="939449"/>
            <a:ext cx="442595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0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Friday August 18 (12z)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516120" y="1044223"/>
            <a:ext cx="4242435" cy="3629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71" y="1044223"/>
            <a:ext cx="4112895" cy="36290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829" y="869411"/>
            <a:ext cx="4460241" cy="365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6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Friday August 18 (12z)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516120" y="1044223"/>
            <a:ext cx="4242435" cy="3629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71" y="1044223"/>
            <a:ext cx="4112895" cy="36290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829" y="869411"/>
            <a:ext cx="4460241" cy="3656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1501" y="869412"/>
            <a:ext cx="4400569" cy="365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1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Friday August 18 (12z)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516120" y="1044223"/>
            <a:ext cx="4242435" cy="3629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71" y="1044223"/>
            <a:ext cx="4112895" cy="36290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829" y="869411"/>
            <a:ext cx="4460241" cy="3656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75" y="809625"/>
            <a:ext cx="4570095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1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Friday August 18 (12z)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516120" y="1044223"/>
            <a:ext cx="4242435" cy="3629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71" y="1044223"/>
            <a:ext cx="4112895" cy="36290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829" y="869411"/>
            <a:ext cx="4460241" cy="3656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120" y="809625"/>
            <a:ext cx="4425950" cy="4429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025" y="666132"/>
            <a:ext cx="4502135" cy="471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7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Tuesday August 15 12z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1" y="809625"/>
            <a:ext cx="4901849" cy="42922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303" y="1068178"/>
            <a:ext cx="4541870" cy="418147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177800" y="895350"/>
            <a:ext cx="4378774" cy="4019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7341" y="846651"/>
            <a:ext cx="4247865" cy="42100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6574" y="846652"/>
            <a:ext cx="4503485" cy="4210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7875" y="809624"/>
            <a:ext cx="4285224" cy="42470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760" y="892817"/>
            <a:ext cx="4384517" cy="402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6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016" y="147719"/>
            <a:ext cx="8229023" cy="857250"/>
          </a:xfrm>
        </p:spPr>
        <p:txBody>
          <a:bodyPr/>
          <a:lstStyle/>
          <a:p>
            <a:r>
              <a:rPr lang="en-US" sz="2000" dirty="0" smtClean="0"/>
              <a:t>08/19 Sat (120h)</a:t>
            </a:r>
            <a:br>
              <a:rPr lang="en-US" sz="2000" dirty="0" smtClean="0"/>
            </a:br>
            <a:r>
              <a:rPr lang="en-US" sz="1800" dirty="0" smtClean="0"/>
              <a:t>850 </a:t>
            </a:r>
            <a:r>
              <a:rPr lang="en-US" sz="1800" dirty="0" err="1" smtClean="0"/>
              <a:t>hPa</a:t>
            </a:r>
            <a:r>
              <a:rPr lang="en-US" sz="1800" dirty="0" smtClean="0"/>
              <a:t>                               700hPa                            600 </a:t>
            </a:r>
            <a:r>
              <a:rPr lang="en-US" sz="1800" dirty="0" err="1" smtClean="0"/>
              <a:t>hPa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-660295" y="1514208"/>
            <a:ext cx="171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utura Medium" charset="0"/>
                <a:ea typeface="Futura Medium" charset="0"/>
                <a:cs typeface="Futura Medium" charset="0"/>
              </a:rPr>
              <a:t>08/14 12Z</a:t>
            </a:r>
            <a:endParaRPr lang="en-US" sz="16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39" y="824428"/>
            <a:ext cx="2558635" cy="19765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61" y="2885243"/>
            <a:ext cx="2843746" cy="21967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507" y="2899235"/>
            <a:ext cx="2825633" cy="21828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139" y="2899235"/>
            <a:ext cx="2825633" cy="21828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1733" y="871240"/>
            <a:ext cx="2607123" cy="20140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8082" y="1001145"/>
            <a:ext cx="2334827" cy="180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3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 08/14-24 00Z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9" name="bc_850_oracles_lg_20170814_00z.mp4">
            <a:hlinkClick r:id="" action="ppaction://media"/>
          </p:cNvPr>
          <p:cNvPicPr>
            <a:picLocks noGrp="1" noChangeAspect="1"/>
          </p:cNvPicPr>
          <p:nvPr>
            <p:ph sz="quarter" idx="1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612" y="809625"/>
            <a:ext cx="4814833" cy="3611563"/>
          </a:xfrm>
        </p:spPr>
      </p:pic>
      <p:pic>
        <p:nvPicPr>
          <p:cNvPr id="10" name="bc_700_oracles_lg_20170814_00z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35488" y="809625"/>
            <a:ext cx="4685731" cy="3611563"/>
          </a:xfrm>
        </p:spPr>
      </p:pic>
    </p:spTree>
    <p:extLst>
      <p:ext uri="{BB962C8B-B14F-4D97-AF65-F5344CB8AC3E}">
        <p14:creationId xmlns:p14="http://schemas.microsoft.com/office/powerpoint/2010/main" val="7936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Dust 08/14-24 00Z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7" name="du_850_oracles_lg_20170814_00z.mp4">
            <a:hlinkClick r:id="" action="ppaction://media"/>
          </p:cNvPr>
          <p:cNvPicPr>
            <a:picLocks noGrp="1" noChangeAspect="1"/>
          </p:cNvPicPr>
          <p:nvPr>
            <p:ph sz="quarter" idx="1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2088" y="1147763"/>
            <a:ext cx="4364037" cy="3273425"/>
          </a:xfrm>
        </p:spPr>
      </p:pic>
      <p:pic>
        <p:nvPicPr>
          <p:cNvPr id="8" name="du_700_oracles_lg_20170814_00z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9788" y="1147763"/>
            <a:ext cx="4364037" cy="3273425"/>
          </a:xfrm>
        </p:spPr>
      </p:pic>
    </p:spTree>
    <p:extLst>
      <p:ext uri="{BB962C8B-B14F-4D97-AF65-F5344CB8AC3E}">
        <p14:creationId xmlns:p14="http://schemas.microsoft.com/office/powerpoint/2010/main" val="111334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016" y="1186810"/>
            <a:ext cx="8229023" cy="857250"/>
          </a:xfrm>
        </p:spPr>
        <p:txBody>
          <a:bodyPr/>
          <a:lstStyle/>
          <a:p>
            <a:r>
              <a:rPr lang="en-US" sz="2000" dirty="0"/>
              <a:t>Ascension                São Tomé e Príncipe               </a:t>
            </a:r>
            <a:r>
              <a:rPr lang="en-US" sz="2000" dirty="0" err="1"/>
              <a:t>Sta</a:t>
            </a:r>
            <a:r>
              <a:rPr lang="en-US" sz="2000" dirty="0"/>
              <a:t> Helena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6146" name="Picture 2" descr="http://gmao.gsfc.nasa.gov/products/nwp/systems/fp/aerogram/cities/forecast.aerogram.all.20170814.-14.4.-8.0.ORACLES_Ascension_Island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881386"/>
            <a:ext cx="2751138" cy="20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gmao.gsfc.nasa.gov/products/nwp/systems/fp/aerogram/cities/forecast.aerogram.all.20170814.6.6.0.3.ORACLES_Sao_Tome_e_Principe.png"/>
          <p:cNvPicPr>
            <a:picLocks noGrp="1" noChangeAspect="1" noChangeArrowheads="1"/>
          </p:cNvPicPr>
          <p:nvPr>
            <p:ph sz="half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3" y="1898055"/>
            <a:ext cx="2751137" cy="206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gmao.gsfc.nasa.gov/products/nwp/systems/fp/aerogram/cities/forecast.aerogram.all.20170814.-5.6.-16.0.ORACLES_St_Helena.pn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13" y="1898055"/>
            <a:ext cx="2751137" cy="206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52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Friday August 18 (12z)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516120" y="1044223"/>
            <a:ext cx="4242435" cy="3629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71" y="1044223"/>
            <a:ext cx="4112895" cy="3629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683" y="734661"/>
            <a:ext cx="4539412" cy="39385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0046" y="981076"/>
            <a:ext cx="4393565" cy="38766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205" y="1165666"/>
            <a:ext cx="4464890" cy="30765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185" y="781669"/>
            <a:ext cx="4287920" cy="424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45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Thursday August 17 12z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04611" y="945975"/>
            <a:ext cx="4242435" cy="3743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8" y="939449"/>
            <a:ext cx="4717415" cy="4162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783" y="1006124"/>
            <a:ext cx="449072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55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Thursday August 17 12z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04611" y="945975"/>
            <a:ext cx="4242435" cy="3743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8" y="939449"/>
            <a:ext cx="4717415" cy="4162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783" y="1006124"/>
            <a:ext cx="4490720" cy="3962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21" y="180975"/>
            <a:ext cx="4008262" cy="400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80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Thursday August 17 12z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04611" y="945975"/>
            <a:ext cx="4242435" cy="3743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8" y="939449"/>
            <a:ext cx="4717415" cy="4162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783" y="1006124"/>
            <a:ext cx="4490720" cy="396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8" y="156050"/>
            <a:ext cx="3439826" cy="34398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014" y="1875963"/>
            <a:ext cx="3120024" cy="31200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352" y="156050"/>
            <a:ext cx="2743200" cy="2743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571" y="2086163"/>
            <a:ext cx="3019425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18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Tuesday August 15 12z  (NEW)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1" y="809625"/>
            <a:ext cx="4901849" cy="42922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303" y="1068178"/>
            <a:ext cx="4541870" cy="418147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374"/>
            <a:ext cx="4695825" cy="4695825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157" y="809625"/>
            <a:ext cx="4606574" cy="460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9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Tuesday August 15 12z  (OLD)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942975"/>
            <a:ext cx="4749560" cy="41588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303" y="1068178"/>
            <a:ext cx="4541870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3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Tuesday August 15 12z  (NEW)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1" y="809625"/>
            <a:ext cx="4901849" cy="42922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303" y="1068178"/>
            <a:ext cx="4541870" cy="418147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374"/>
            <a:ext cx="4695825" cy="4695825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157" y="809625"/>
            <a:ext cx="4606574" cy="46065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8" y="809625"/>
            <a:ext cx="4815300" cy="44400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3" y="898875"/>
            <a:ext cx="4345049" cy="434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6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Tuesday August 15 12z  (NEW)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1" y="809625"/>
            <a:ext cx="4901849" cy="42922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303" y="1068178"/>
            <a:ext cx="4541870" cy="418147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374"/>
            <a:ext cx="4695825" cy="4695825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157" y="809625"/>
            <a:ext cx="4606574" cy="46065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8" y="809625"/>
            <a:ext cx="4815300" cy="44400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3" y="898875"/>
            <a:ext cx="4345049" cy="43450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128" y="962025"/>
            <a:ext cx="4625624" cy="462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5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 AOD 08/14-19</a:t>
            </a:r>
            <a:endParaRPr lang="en-US" dirty="0"/>
          </a:p>
        </p:txBody>
      </p:sp>
      <p:pic>
        <p:nvPicPr>
          <p:cNvPr id="5" name="bcaot_0_oracles_lg_20170814_12z.mp4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6288" y="923925"/>
            <a:ext cx="4991100" cy="3743325"/>
          </a:xfrm>
        </p:spPr>
      </p:pic>
    </p:spTree>
    <p:extLst>
      <p:ext uri="{BB962C8B-B14F-4D97-AF65-F5344CB8AC3E}">
        <p14:creationId xmlns:p14="http://schemas.microsoft.com/office/powerpoint/2010/main" val="394209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8">
      <a:dk1>
        <a:srgbClr val="58572B"/>
      </a:dk1>
      <a:lt1>
        <a:srgbClr val="FFFFFF"/>
      </a:lt1>
      <a:dk2>
        <a:srgbClr val="808000"/>
      </a:dk2>
      <a:lt2>
        <a:srgbClr val="333333"/>
      </a:lt2>
      <a:accent1>
        <a:srgbClr val="CCCC99"/>
      </a:accent1>
      <a:accent2>
        <a:srgbClr val="FFFFCC"/>
      </a:accent2>
      <a:accent3>
        <a:srgbClr val="FFFFFF"/>
      </a:accent3>
      <a:accent4>
        <a:srgbClr val="4A4923"/>
      </a:accent4>
      <a:accent5>
        <a:srgbClr val="E2E2CA"/>
      </a:accent5>
      <a:accent6>
        <a:srgbClr val="E7E7B9"/>
      </a:accent6>
      <a:hlink>
        <a:srgbClr val="990000"/>
      </a:hlink>
      <a:folHlink>
        <a:srgbClr val="6633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4D4D4D"/>
        </a:dk1>
        <a:lt1>
          <a:srgbClr val="FFFFD9"/>
        </a:lt1>
        <a:dk2>
          <a:srgbClr val="000000"/>
        </a:dk2>
        <a:lt2>
          <a:srgbClr val="7F7F7D"/>
        </a:lt2>
        <a:accent1>
          <a:srgbClr val="DEDACF"/>
        </a:accent1>
        <a:accent2>
          <a:srgbClr val="536D89"/>
        </a:accent2>
        <a:accent3>
          <a:srgbClr val="FFFFE9"/>
        </a:accent3>
        <a:accent4>
          <a:srgbClr val="404040"/>
        </a:accent4>
        <a:accent5>
          <a:srgbClr val="ECEAE4"/>
        </a:accent5>
        <a:accent6>
          <a:srgbClr val="4A627C"/>
        </a:accent6>
        <a:hlink>
          <a:srgbClr val="943C35"/>
        </a:hlink>
        <a:folHlink>
          <a:srgbClr val="6340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E1EAED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EEF3F4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85B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666666"/>
        </a:dk1>
        <a:lt1>
          <a:srgbClr val="FFFFFF"/>
        </a:lt1>
        <a:dk2>
          <a:srgbClr val="000000"/>
        </a:dk2>
        <a:lt2>
          <a:srgbClr val="333333"/>
        </a:lt2>
        <a:accent1>
          <a:srgbClr val="D7DCC8"/>
        </a:accent1>
        <a:accent2>
          <a:srgbClr val="8DC6FF"/>
        </a:accent2>
        <a:accent3>
          <a:srgbClr val="FFFFFF"/>
        </a:accent3>
        <a:accent4>
          <a:srgbClr val="565656"/>
        </a:accent4>
        <a:accent5>
          <a:srgbClr val="E8EBE0"/>
        </a:accent5>
        <a:accent6>
          <a:srgbClr val="7FB3E7"/>
        </a:accent6>
        <a:hlink>
          <a:srgbClr val="0066CC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58572B"/>
        </a:dk1>
        <a:lt1>
          <a:srgbClr val="FFFFFF"/>
        </a:lt1>
        <a:dk2>
          <a:srgbClr val="808000"/>
        </a:dk2>
        <a:lt2>
          <a:srgbClr val="333333"/>
        </a:lt2>
        <a:accent1>
          <a:srgbClr val="CCCC99"/>
        </a:accent1>
        <a:accent2>
          <a:srgbClr val="FFFFCC"/>
        </a:accent2>
        <a:accent3>
          <a:srgbClr val="FFFFFF"/>
        </a:accent3>
        <a:accent4>
          <a:srgbClr val="4A4923"/>
        </a:accent4>
        <a:accent5>
          <a:srgbClr val="E2E2CA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666633"/>
        </a:dk1>
        <a:lt1>
          <a:srgbClr val="008080"/>
        </a:lt1>
        <a:dk2>
          <a:srgbClr val="808000"/>
        </a:dk2>
        <a:lt2>
          <a:srgbClr val="005A58"/>
        </a:lt2>
        <a:accent1>
          <a:srgbClr val="B5C6B3"/>
        </a:accent1>
        <a:accent2>
          <a:srgbClr val="FFA962"/>
        </a:accent2>
        <a:accent3>
          <a:srgbClr val="AAC0C0"/>
        </a:accent3>
        <a:accent4>
          <a:srgbClr val="56562A"/>
        </a:accent4>
        <a:accent5>
          <a:srgbClr val="D7DFD6"/>
        </a:accent5>
        <a:accent6>
          <a:srgbClr val="E79958"/>
        </a:accent6>
        <a:hlink>
          <a:srgbClr val="FFEFCE"/>
        </a:hlink>
        <a:folHlink>
          <a:srgbClr val="A741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003366"/>
        </a:dk1>
        <a:lt1>
          <a:srgbClr val="A28E73"/>
        </a:lt1>
        <a:dk2>
          <a:srgbClr val="000099"/>
        </a:dk2>
        <a:lt2>
          <a:srgbClr val="D2C368"/>
        </a:lt2>
        <a:accent1>
          <a:srgbClr val="D1EBEA"/>
        </a:accent1>
        <a:accent2>
          <a:srgbClr val="CEC975"/>
        </a:accent2>
        <a:accent3>
          <a:srgbClr val="AAAACA"/>
        </a:accent3>
        <a:accent4>
          <a:srgbClr val="8A7861"/>
        </a:accent4>
        <a:accent5>
          <a:srgbClr val="E5F3F3"/>
        </a:accent5>
        <a:accent6>
          <a:srgbClr val="BAB669"/>
        </a:accent6>
        <a:hlink>
          <a:srgbClr val="7EBA93"/>
        </a:hlink>
        <a:folHlink>
          <a:srgbClr val="F09D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36699"/>
        </a:dk1>
        <a:lt1>
          <a:srgbClr val="969696"/>
        </a:lt1>
        <a:dk2>
          <a:srgbClr val="000000"/>
        </a:dk2>
        <a:lt2>
          <a:srgbClr val="517FA1"/>
        </a:lt2>
        <a:accent1>
          <a:srgbClr val="F3F5DD"/>
        </a:accent1>
        <a:accent2>
          <a:srgbClr val="CB4B0A"/>
        </a:accent2>
        <a:accent3>
          <a:srgbClr val="AAAAAA"/>
        </a:accent3>
        <a:accent4>
          <a:srgbClr val="7F7F7F"/>
        </a:accent4>
        <a:accent5>
          <a:srgbClr val="F8F9EB"/>
        </a:accent5>
        <a:accent6>
          <a:srgbClr val="B84308"/>
        </a:accent6>
        <a:hlink>
          <a:srgbClr val="D4B224"/>
        </a:hlink>
        <a:folHlink>
          <a:srgbClr val="D58E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5C1F00"/>
        </a:dk1>
        <a:lt1>
          <a:srgbClr val="8FA418"/>
        </a:lt1>
        <a:dk2>
          <a:srgbClr val="800000"/>
        </a:dk2>
        <a:lt2>
          <a:srgbClr val="A89546"/>
        </a:lt2>
        <a:accent1>
          <a:srgbClr val="EDF6BE"/>
        </a:accent1>
        <a:accent2>
          <a:srgbClr val="ADBC00"/>
        </a:accent2>
        <a:accent3>
          <a:srgbClr val="C0AAAA"/>
        </a:accent3>
        <a:accent4>
          <a:srgbClr val="798B13"/>
        </a:accent4>
        <a:accent5>
          <a:srgbClr val="F4FADB"/>
        </a:accent5>
        <a:accent6>
          <a:srgbClr val="9CAA00"/>
        </a:accent6>
        <a:hlink>
          <a:srgbClr val="FF7500"/>
        </a:hlink>
        <a:folHlink>
          <a:srgbClr val="3E5E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42097</TotalTime>
  <Words>580</Words>
  <Application>Microsoft Office PowerPoint</Application>
  <PresentationFormat>On-screen Show (16:9)</PresentationFormat>
  <Paragraphs>152</Paragraphs>
  <Slides>47</Slides>
  <Notes>0</Notes>
  <HiddenSlides>8</HiddenSlides>
  <MMClips>5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1" baseType="lpstr">
      <vt:lpstr>ＭＳ Ｐゴシック</vt:lpstr>
      <vt:lpstr>55 Helvetica Roman</vt:lpstr>
      <vt:lpstr>75 Helvetica Bold</vt:lpstr>
      <vt:lpstr>AGaramond RegularSC</vt:lpstr>
      <vt:lpstr>Arial</vt:lpstr>
      <vt:lpstr>Avenir Black</vt:lpstr>
      <vt:lpstr>Calibri</vt:lpstr>
      <vt:lpstr>Courier New</vt:lpstr>
      <vt:lpstr>Futura Medium</vt:lpstr>
      <vt:lpstr>Helvetica</vt:lpstr>
      <vt:lpstr>Wingdings</vt:lpstr>
      <vt:lpstr>ヒラギノ角ゴ Pro W3</vt:lpstr>
      <vt:lpstr>Blank Presentation</vt:lpstr>
      <vt:lpstr>Photo Editor Photo</vt:lpstr>
      <vt:lpstr>PowerPoint Presentation</vt:lpstr>
      <vt:lpstr>Tuesday August 15 12z</vt:lpstr>
      <vt:lpstr>Tuesday August 15 12z</vt:lpstr>
      <vt:lpstr>Tuesday August 15 12z</vt:lpstr>
      <vt:lpstr>Tuesday August 15 12z  (NEW)</vt:lpstr>
      <vt:lpstr>Tuesday August 15 12z  (OLD)</vt:lpstr>
      <vt:lpstr>Tuesday August 15 12z  (NEW)</vt:lpstr>
      <vt:lpstr>Tuesday August 15 12z  (NEW)</vt:lpstr>
      <vt:lpstr>BC AOD 08/14-19</vt:lpstr>
      <vt:lpstr>08/15 Tue (48h)                    08/16 Wed(72h)                 08/17 Thu(96h)</vt:lpstr>
      <vt:lpstr>08/15 Tue (24h)                    08/16 Wed(48h)                 08/17 Thu(72h)</vt:lpstr>
      <vt:lpstr>08/18 Fri (96h)                     08/19 Sat(120h)            08/20 Sun(156h)</vt:lpstr>
      <vt:lpstr>08/15 Tue (24h) 850 hPa                               700hPa                            600 hPa</vt:lpstr>
      <vt:lpstr>08/15 Tue (24h) 850 hPa                               700hPa                            600 hPa</vt:lpstr>
      <vt:lpstr>Outlook Monday-Friday </vt:lpstr>
      <vt:lpstr>Outlook Monday-Friday </vt:lpstr>
      <vt:lpstr>Thursday August 17 12z</vt:lpstr>
      <vt:lpstr>Thursday August 17 12z</vt:lpstr>
      <vt:lpstr>Thursday August 17 12z</vt:lpstr>
      <vt:lpstr>Thursday August 17 12z</vt:lpstr>
      <vt:lpstr>Thursday August 17 12z</vt:lpstr>
      <vt:lpstr>Thursday August 17 12z</vt:lpstr>
      <vt:lpstr>Thursday August 17 12z</vt:lpstr>
      <vt:lpstr>Thursday August 17 12z</vt:lpstr>
      <vt:lpstr>Thursday August 17 12z</vt:lpstr>
      <vt:lpstr>Thursday August 17 12z</vt:lpstr>
      <vt:lpstr>Thursday August 17 12z</vt:lpstr>
      <vt:lpstr>Thursday August 17 12z</vt:lpstr>
      <vt:lpstr>Thursday August 17 12z</vt:lpstr>
      <vt:lpstr>Thursday August 17 12z</vt:lpstr>
      <vt:lpstr>08/18 Fri (96h) 850 hPa                               700hPa                            600 hPa</vt:lpstr>
      <vt:lpstr>Friday August 18 (12z)</vt:lpstr>
      <vt:lpstr>Friday August 18 (12z)</vt:lpstr>
      <vt:lpstr>Friday August 18 (12z)</vt:lpstr>
      <vt:lpstr>Friday August 18 (12z)</vt:lpstr>
      <vt:lpstr>Friday August 18 (12z)</vt:lpstr>
      <vt:lpstr>Friday August 18 (12z)</vt:lpstr>
      <vt:lpstr>Friday August 18 (12z)</vt:lpstr>
      <vt:lpstr>Friday August 18 (12z)</vt:lpstr>
      <vt:lpstr>08/19 Sat (120h) 850 hPa                               700hPa                            600 hPa</vt:lpstr>
      <vt:lpstr>BC 08/14-24 00Z</vt:lpstr>
      <vt:lpstr>Dust 08/14-24 00Z</vt:lpstr>
      <vt:lpstr>Ascension                São Tomé e Príncipe               Sta Helena</vt:lpstr>
      <vt:lpstr>Friday August 18 (12z)</vt:lpstr>
      <vt:lpstr>Thursday August 17 12z</vt:lpstr>
      <vt:lpstr>Thursday August 17 12z</vt:lpstr>
      <vt:lpstr>Thursday August 17 12z</vt:lpstr>
    </vt:vector>
  </TitlesOfParts>
  <Manager/>
  <Company>LMIT ODIN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Page with  no NASA imagery</dc:title>
  <dc:subject/>
  <dc:creator>LMIT ODIN</dc:creator>
  <cp:keywords/>
  <dc:description/>
  <cp:lastModifiedBy>Carmichael, Gregory R</cp:lastModifiedBy>
  <cp:revision>849</cp:revision>
  <cp:lastPrinted>2006-05-05T11:56:29Z</cp:lastPrinted>
  <dcterms:created xsi:type="dcterms:W3CDTF">2013-05-01T18:14:36Z</dcterms:created>
  <dcterms:modified xsi:type="dcterms:W3CDTF">2017-08-15T09:08:55Z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TC062562941033</vt:lpwstr>
  </property>
</Properties>
</file>