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7" r:id="rId2"/>
    <p:sldId id="612" r:id="rId3"/>
    <p:sldId id="595" r:id="rId4"/>
    <p:sldId id="597" r:id="rId5"/>
    <p:sldId id="598" r:id="rId6"/>
    <p:sldId id="589" r:id="rId7"/>
    <p:sldId id="600" r:id="rId8"/>
    <p:sldId id="591" r:id="rId9"/>
    <p:sldId id="592" r:id="rId10"/>
    <p:sldId id="602" r:id="rId11"/>
    <p:sldId id="606" r:id="rId12"/>
    <p:sldId id="607" r:id="rId13"/>
    <p:sldId id="608" r:id="rId14"/>
    <p:sldId id="609" r:id="rId15"/>
    <p:sldId id="610"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FF"/>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8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14</a:t>
            </a:fld>
            <a:endParaRPr lang="en-US"/>
          </a:p>
        </p:txBody>
      </p:sp>
    </p:spTree>
    <p:extLst>
      <p:ext uri="{BB962C8B-B14F-4D97-AF65-F5344CB8AC3E}">
        <p14:creationId xmlns:p14="http://schemas.microsoft.com/office/powerpoint/2010/main" val="329773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smtClean="0"/>
              <a:t>14-</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18295" y="2403241"/>
            <a:ext cx="721423" cy="4176235"/>
          </a:xfrm>
          <a:prstGeom prst="rect">
            <a:avLst/>
          </a:prstGeom>
        </p:spPr>
      </p:pic>
      <p:pic>
        <p:nvPicPr>
          <p:cNvPr id="2" name="Picture 1"/>
          <p:cNvPicPr>
            <a:picLocks noChangeAspect="1"/>
          </p:cNvPicPr>
          <p:nvPr/>
        </p:nvPicPr>
        <p:blipFill>
          <a:blip r:embed="rId3"/>
          <a:stretch>
            <a:fillRect/>
          </a:stretch>
        </p:blipFill>
        <p:spPr>
          <a:xfrm>
            <a:off x="5139718" y="2431463"/>
            <a:ext cx="4032504" cy="4416552"/>
          </a:xfrm>
          <a:prstGeom prst="rect">
            <a:avLst/>
          </a:prstGeom>
        </p:spPr>
      </p:pic>
      <p:sp>
        <p:nvSpPr>
          <p:cNvPr id="3" name="TextBox 2"/>
          <p:cNvSpPr txBox="1"/>
          <p:nvPr/>
        </p:nvSpPr>
        <p:spPr>
          <a:xfrm>
            <a:off x="112889" y="-43262"/>
            <a:ext cx="9295191" cy="461665"/>
          </a:xfrm>
          <a:prstGeom prst="rect">
            <a:avLst/>
          </a:prstGeom>
          <a:noFill/>
        </p:spPr>
        <p:txBody>
          <a:bodyPr wrap="square" rtlCol="0">
            <a:spAutoFit/>
          </a:bodyPr>
          <a:lstStyle/>
          <a:p>
            <a:r>
              <a:rPr lang="en-US" sz="2400" dirty="0" smtClean="0">
                <a:solidFill>
                  <a:srgbClr val="FF6600"/>
                </a:solidFill>
              </a:rPr>
              <a:t>Latitudinal cross-sections of </a:t>
            </a:r>
            <a:r>
              <a:rPr lang="en-US" sz="2400" dirty="0" smtClean="0">
                <a:solidFill>
                  <a:srgbClr val="FF6600"/>
                </a:solidFill>
              </a:rPr>
              <a:t>RH </a:t>
            </a:r>
            <a:r>
              <a:rPr lang="en-US" sz="2400" dirty="0" smtClean="0">
                <a:solidFill>
                  <a:srgbClr val="FF6600"/>
                </a:solidFill>
              </a:rPr>
              <a:t>(color), wind, BL and cloud base </a:t>
            </a:r>
            <a:r>
              <a:rPr lang="en-US" sz="2400" dirty="0" smtClean="0">
                <a:solidFill>
                  <a:srgbClr val="FF6600"/>
                </a:solidFill>
              </a:rPr>
              <a:t>heights</a:t>
            </a:r>
            <a:endParaRPr lang="en-US" sz="2400" dirty="0">
              <a:solidFill>
                <a:srgbClr val="FF6600"/>
              </a:solidFill>
            </a:endParaRPr>
          </a:p>
        </p:txBody>
      </p:sp>
      <p:sp>
        <p:nvSpPr>
          <p:cNvPr id="4" name="TextBox 3"/>
          <p:cNvSpPr txBox="1"/>
          <p:nvPr/>
        </p:nvSpPr>
        <p:spPr>
          <a:xfrm>
            <a:off x="5060848" y="1969798"/>
            <a:ext cx="4083152" cy="461665"/>
          </a:xfrm>
          <a:prstGeom prst="rect">
            <a:avLst/>
          </a:prstGeom>
          <a:noFill/>
        </p:spPr>
        <p:txBody>
          <a:bodyPr wrap="square" rtlCol="0">
            <a:spAutoFit/>
          </a:bodyPr>
          <a:lstStyle/>
          <a:p>
            <a:r>
              <a:rPr lang="en-US" sz="2400" dirty="0">
                <a:solidFill>
                  <a:srgbClr val="FF6600"/>
                </a:solidFill>
              </a:rPr>
              <a:t>a</a:t>
            </a:r>
            <a:r>
              <a:rPr lang="en-US" sz="2400" dirty="0" smtClean="0">
                <a:solidFill>
                  <a:srgbClr val="FF6600"/>
                </a:solidFill>
              </a:rPr>
              <a:t>long 0° on 8</a:t>
            </a:r>
            <a:r>
              <a:rPr lang="en-US" sz="2400" dirty="0" smtClean="0">
                <a:solidFill>
                  <a:srgbClr val="FF6600"/>
                </a:solidFill>
              </a:rPr>
              <a:t>/</a:t>
            </a:r>
            <a:r>
              <a:rPr lang="en-US" sz="2400" dirty="0" smtClean="0">
                <a:solidFill>
                  <a:srgbClr val="FF6600"/>
                </a:solidFill>
              </a:rPr>
              <a:t>16 Wed @ </a:t>
            </a:r>
            <a:r>
              <a:rPr lang="en-US" sz="2400" dirty="0" smtClean="0">
                <a:solidFill>
                  <a:srgbClr val="FF6600"/>
                </a:solidFill>
              </a:rPr>
              <a:t>12PM</a:t>
            </a:r>
            <a:endParaRPr lang="en-US" sz="2400" dirty="0">
              <a:solidFill>
                <a:srgbClr val="FF6600"/>
              </a:solidFill>
            </a:endParaRPr>
          </a:p>
        </p:txBody>
      </p:sp>
      <p:pic>
        <p:nvPicPr>
          <p:cNvPr id="5" name="Picture 4"/>
          <p:cNvPicPr>
            <a:picLocks noChangeAspect="1"/>
          </p:cNvPicPr>
          <p:nvPr/>
        </p:nvPicPr>
        <p:blipFill>
          <a:blip r:embed="rId4"/>
          <a:stretch>
            <a:fillRect/>
          </a:stretch>
        </p:blipFill>
        <p:spPr>
          <a:xfrm>
            <a:off x="705553" y="972785"/>
            <a:ext cx="4007556" cy="4366799"/>
          </a:xfrm>
          <a:prstGeom prst="rect">
            <a:avLst/>
          </a:prstGeom>
        </p:spPr>
      </p:pic>
      <p:sp>
        <p:nvSpPr>
          <p:cNvPr id="6" name="TextBox 5"/>
          <p:cNvSpPr txBox="1"/>
          <p:nvPr/>
        </p:nvSpPr>
        <p:spPr>
          <a:xfrm>
            <a:off x="423332" y="527643"/>
            <a:ext cx="4162779" cy="461665"/>
          </a:xfrm>
          <a:prstGeom prst="rect">
            <a:avLst/>
          </a:prstGeom>
          <a:noFill/>
        </p:spPr>
        <p:txBody>
          <a:bodyPr wrap="square" rtlCol="0">
            <a:spAutoFit/>
          </a:bodyPr>
          <a:lstStyle/>
          <a:p>
            <a:r>
              <a:rPr lang="en-US" sz="2400" dirty="0" smtClean="0">
                <a:solidFill>
                  <a:srgbClr val="FF6600"/>
                </a:solidFill>
              </a:rPr>
              <a:t>a</a:t>
            </a:r>
            <a:r>
              <a:rPr lang="en-US" sz="2400" dirty="0" smtClean="0">
                <a:solidFill>
                  <a:srgbClr val="FF6600"/>
                </a:solidFill>
              </a:rPr>
              <a:t>long 5W on 8</a:t>
            </a:r>
            <a:r>
              <a:rPr lang="en-US" sz="2400" dirty="0" smtClean="0">
                <a:solidFill>
                  <a:srgbClr val="FF6600"/>
                </a:solidFill>
              </a:rPr>
              <a:t>/</a:t>
            </a:r>
            <a:r>
              <a:rPr lang="en-US" sz="2400" dirty="0" smtClean="0">
                <a:solidFill>
                  <a:srgbClr val="FF6600"/>
                </a:solidFill>
              </a:rPr>
              <a:t>17 Thu @ </a:t>
            </a:r>
            <a:r>
              <a:rPr lang="en-US" sz="2400" dirty="0" smtClean="0">
                <a:solidFill>
                  <a:srgbClr val="FF6600"/>
                </a:solidFill>
              </a:rPr>
              <a:t>12PM</a:t>
            </a:r>
            <a:endParaRPr lang="en-US" sz="2400" dirty="0">
              <a:solidFill>
                <a:srgbClr val="FF6600"/>
              </a:solidFill>
            </a:endParaRPr>
          </a:p>
        </p:txBody>
      </p:sp>
      <p:pic>
        <p:nvPicPr>
          <p:cNvPr id="7" name="Picture 6"/>
          <p:cNvPicPr>
            <a:picLocks noChangeAspect="1"/>
          </p:cNvPicPr>
          <p:nvPr/>
        </p:nvPicPr>
        <p:blipFill>
          <a:blip r:embed="rId2"/>
          <a:stretch>
            <a:fillRect/>
          </a:stretch>
        </p:blipFill>
        <p:spPr>
          <a:xfrm>
            <a:off x="0" y="903765"/>
            <a:ext cx="721423" cy="4176235"/>
          </a:xfrm>
          <a:prstGeom prst="rect">
            <a:avLst/>
          </a:prstGeom>
        </p:spPr>
      </p:pic>
      <p:pic>
        <p:nvPicPr>
          <p:cNvPr id="9" name="Picture 8"/>
          <p:cNvPicPr>
            <a:picLocks noChangeAspect="1"/>
          </p:cNvPicPr>
          <p:nvPr/>
        </p:nvPicPr>
        <p:blipFill>
          <a:blip r:embed="rId5"/>
          <a:stretch>
            <a:fillRect/>
          </a:stretch>
        </p:blipFill>
        <p:spPr>
          <a:xfrm>
            <a:off x="721423" y="5323099"/>
            <a:ext cx="3991686" cy="558025"/>
          </a:xfrm>
          <a:prstGeom prst="rect">
            <a:avLst/>
          </a:prstGeom>
        </p:spPr>
      </p:pic>
    </p:spTree>
    <p:extLst>
      <p:ext uri="{BB962C8B-B14F-4D97-AF65-F5344CB8AC3E}">
        <p14:creationId xmlns:p14="http://schemas.microsoft.com/office/powerpoint/2010/main" val="39251766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771062" cy="6858000"/>
          </a:xfrm>
          <a:prstGeom prst="rect">
            <a:avLst/>
          </a:prstGeom>
        </p:spPr>
      </p:pic>
      <p:pic>
        <p:nvPicPr>
          <p:cNvPr id="3" name="Picture 2"/>
          <p:cNvPicPr>
            <a:picLocks noChangeAspect="1"/>
          </p:cNvPicPr>
          <p:nvPr/>
        </p:nvPicPr>
        <p:blipFill>
          <a:blip r:embed="rId3"/>
          <a:stretch>
            <a:fillRect/>
          </a:stretch>
        </p:blipFill>
        <p:spPr>
          <a:xfrm>
            <a:off x="4495800" y="-169332"/>
            <a:ext cx="4648200" cy="7027332"/>
          </a:xfrm>
          <a:prstGeom prst="rect">
            <a:avLst/>
          </a:prstGeom>
        </p:spPr>
      </p:pic>
      <p:cxnSp>
        <p:nvCxnSpPr>
          <p:cNvPr id="5" name="Straight Connector 4"/>
          <p:cNvCxnSpPr/>
          <p:nvPr/>
        </p:nvCxnSpPr>
        <p:spPr>
          <a:xfrm flipV="1">
            <a:off x="1574189" y="815157"/>
            <a:ext cx="0" cy="2966621"/>
          </a:xfrm>
          <a:prstGeom prst="line">
            <a:avLst/>
          </a:prstGeom>
          <a:ln w="57150" cmpd="sng">
            <a:solidFill>
              <a:srgbClr val="FF1EED"/>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6058700" y="815157"/>
            <a:ext cx="0" cy="2966621"/>
          </a:xfrm>
          <a:prstGeom prst="line">
            <a:avLst/>
          </a:prstGeom>
          <a:ln w="57150" cmpd="sng">
            <a:solidFill>
              <a:srgbClr val="FF1EED"/>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660" y="6393889"/>
            <a:ext cx="7117562" cy="461665"/>
          </a:xfrm>
          <a:prstGeom prst="rect">
            <a:avLst/>
          </a:prstGeom>
          <a:solidFill>
            <a:srgbClr val="FFFFFF"/>
          </a:solidFill>
        </p:spPr>
        <p:txBody>
          <a:bodyPr wrap="square" rtlCol="0">
            <a:spAutoFit/>
          </a:bodyPr>
          <a:lstStyle/>
          <a:p>
            <a:r>
              <a:rPr lang="en-US" sz="2400" dirty="0" smtClean="0">
                <a:solidFill>
                  <a:srgbClr val="FF6600"/>
                </a:solidFill>
              </a:rPr>
              <a:t>Cloud </a:t>
            </a:r>
            <a:r>
              <a:rPr lang="en-US" sz="2400" dirty="0" smtClean="0">
                <a:solidFill>
                  <a:srgbClr val="FF6600"/>
                </a:solidFill>
              </a:rPr>
              <a:t>imagery and 48-hr forecast </a:t>
            </a:r>
            <a:r>
              <a:rPr lang="en-US" sz="2400" dirty="0" smtClean="0">
                <a:solidFill>
                  <a:srgbClr val="FF6600"/>
                </a:solidFill>
              </a:rPr>
              <a:t>at 8/</a:t>
            </a:r>
            <a:r>
              <a:rPr lang="en-US" sz="2400" dirty="0" smtClean="0">
                <a:solidFill>
                  <a:srgbClr val="FF6600"/>
                </a:solidFill>
              </a:rPr>
              <a:t>13 Sun @ </a:t>
            </a:r>
            <a:r>
              <a:rPr lang="en-US" sz="2400" dirty="0" smtClean="0">
                <a:solidFill>
                  <a:srgbClr val="FF6600"/>
                </a:solidFill>
              </a:rPr>
              <a:t>12PM</a:t>
            </a:r>
            <a:endParaRPr lang="en-US" sz="2400" dirty="0">
              <a:solidFill>
                <a:srgbClr val="FF6600"/>
              </a:solidFill>
            </a:endParaRPr>
          </a:p>
        </p:txBody>
      </p:sp>
    </p:spTree>
    <p:extLst>
      <p:ext uri="{BB962C8B-B14F-4D97-AF65-F5344CB8AC3E}">
        <p14:creationId xmlns:p14="http://schemas.microsoft.com/office/powerpoint/2010/main" val="4265629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771062" cy="6858000"/>
          </a:xfrm>
          <a:prstGeom prst="rect">
            <a:avLst/>
          </a:prstGeom>
        </p:spPr>
      </p:pic>
      <p:pic>
        <p:nvPicPr>
          <p:cNvPr id="5" name="Picture 4"/>
          <p:cNvPicPr>
            <a:picLocks noChangeAspect="1"/>
          </p:cNvPicPr>
          <p:nvPr/>
        </p:nvPicPr>
        <p:blipFill>
          <a:blip r:embed="rId3"/>
          <a:stretch>
            <a:fillRect/>
          </a:stretch>
        </p:blipFill>
        <p:spPr>
          <a:xfrm>
            <a:off x="4487334" y="-127000"/>
            <a:ext cx="4597400" cy="7041442"/>
          </a:xfrm>
          <a:prstGeom prst="rect">
            <a:avLst/>
          </a:prstGeom>
        </p:spPr>
      </p:pic>
      <p:cxnSp>
        <p:nvCxnSpPr>
          <p:cNvPr id="6" name="Straight Connector 5"/>
          <p:cNvCxnSpPr/>
          <p:nvPr/>
        </p:nvCxnSpPr>
        <p:spPr>
          <a:xfrm flipV="1">
            <a:off x="1574189" y="815157"/>
            <a:ext cx="0" cy="2966621"/>
          </a:xfrm>
          <a:prstGeom prst="line">
            <a:avLst/>
          </a:prstGeom>
          <a:ln w="57150" cmpd="sng">
            <a:solidFill>
              <a:srgbClr val="FF1EED"/>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6058700" y="815157"/>
            <a:ext cx="0" cy="2966621"/>
          </a:xfrm>
          <a:prstGeom prst="line">
            <a:avLst/>
          </a:prstGeom>
          <a:ln w="57150" cmpd="sng">
            <a:solidFill>
              <a:srgbClr val="FF1EED"/>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660" y="6393889"/>
            <a:ext cx="7117562" cy="461665"/>
          </a:xfrm>
          <a:prstGeom prst="rect">
            <a:avLst/>
          </a:prstGeom>
          <a:solidFill>
            <a:srgbClr val="FFFFFF"/>
          </a:solidFill>
        </p:spPr>
        <p:txBody>
          <a:bodyPr wrap="square" rtlCol="0">
            <a:spAutoFit/>
          </a:bodyPr>
          <a:lstStyle/>
          <a:p>
            <a:r>
              <a:rPr lang="en-US" sz="2400" dirty="0" smtClean="0">
                <a:solidFill>
                  <a:srgbClr val="FF6600"/>
                </a:solidFill>
              </a:rPr>
              <a:t>Cloud </a:t>
            </a:r>
            <a:r>
              <a:rPr lang="en-US" sz="2400" dirty="0" smtClean="0">
                <a:solidFill>
                  <a:srgbClr val="FF6600"/>
                </a:solidFill>
              </a:rPr>
              <a:t>imagery and 24-hr forecast </a:t>
            </a:r>
            <a:r>
              <a:rPr lang="en-US" sz="2400" dirty="0" smtClean="0">
                <a:solidFill>
                  <a:srgbClr val="FF6600"/>
                </a:solidFill>
              </a:rPr>
              <a:t>at 8/</a:t>
            </a:r>
            <a:r>
              <a:rPr lang="en-US" sz="2400" dirty="0" smtClean="0">
                <a:solidFill>
                  <a:srgbClr val="FF6600"/>
                </a:solidFill>
              </a:rPr>
              <a:t>13 Sun @ </a:t>
            </a:r>
            <a:r>
              <a:rPr lang="en-US" sz="2400" dirty="0" smtClean="0">
                <a:solidFill>
                  <a:srgbClr val="FF6600"/>
                </a:solidFill>
              </a:rPr>
              <a:t>12PM</a:t>
            </a:r>
            <a:endParaRPr lang="en-US" sz="2400" dirty="0">
              <a:solidFill>
                <a:srgbClr val="FF6600"/>
              </a:solidFill>
            </a:endParaRPr>
          </a:p>
        </p:txBody>
      </p:sp>
    </p:spTree>
    <p:extLst>
      <p:ext uri="{BB962C8B-B14F-4D97-AF65-F5344CB8AC3E}">
        <p14:creationId xmlns:p14="http://schemas.microsoft.com/office/powerpoint/2010/main" val="24244732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062602" y="-54384"/>
            <a:ext cx="5409909" cy="3172940"/>
          </a:xfrm>
          <a:prstGeom prst="rect">
            <a:avLst/>
          </a:prstGeom>
        </p:spPr>
      </p:pic>
      <p:pic>
        <p:nvPicPr>
          <p:cNvPr id="5" name="Picture 4"/>
          <p:cNvPicPr>
            <a:picLocks noChangeAspect="1"/>
          </p:cNvPicPr>
          <p:nvPr/>
        </p:nvPicPr>
        <p:blipFill>
          <a:blip r:embed="rId3"/>
          <a:stretch>
            <a:fillRect/>
          </a:stretch>
        </p:blipFill>
        <p:spPr>
          <a:xfrm>
            <a:off x="-726720" y="-101717"/>
            <a:ext cx="5629823" cy="3177510"/>
          </a:xfrm>
          <a:prstGeom prst="rect">
            <a:avLst/>
          </a:prstGeom>
        </p:spPr>
      </p:pic>
      <p:pic>
        <p:nvPicPr>
          <p:cNvPr id="13" name="Picture 12"/>
          <p:cNvPicPr>
            <a:picLocks noChangeAspect="1"/>
          </p:cNvPicPr>
          <p:nvPr/>
        </p:nvPicPr>
        <p:blipFill>
          <a:blip r:embed="rId4"/>
          <a:stretch>
            <a:fillRect/>
          </a:stretch>
        </p:blipFill>
        <p:spPr>
          <a:xfrm>
            <a:off x="3979329" y="2934694"/>
            <a:ext cx="5598309" cy="3979750"/>
          </a:xfrm>
          <a:prstGeom prst="rect">
            <a:avLst/>
          </a:prstGeom>
        </p:spPr>
      </p:pic>
      <p:sp>
        <p:nvSpPr>
          <p:cNvPr id="7" name="TextBox 6"/>
          <p:cNvSpPr txBox="1"/>
          <p:nvPr/>
        </p:nvSpPr>
        <p:spPr>
          <a:xfrm>
            <a:off x="73378" y="2754488"/>
            <a:ext cx="2297290" cy="523220"/>
          </a:xfrm>
          <a:prstGeom prst="rect">
            <a:avLst/>
          </a:prstGeom>
          <a:solidFill>
            <a:srgbClr val="FFFFFF"/>
          </a:solidFill>
        </p:spPr>
        <p:txBody>
          <a:bodyPr wrap="square" rtlCol="0">
            <a:spAutoFit/>
          </a:bodyPr>
          <a:lstStyle/>
          <a:p>
            <a:r>
              <a:rPr lang="en-US" sz="2800" dirty="0" smtClean="0">
                <a:solidFill>
                  <a:srgbClr val="FF6600"/>
                </a:solidFill>
              </a:rPr>
              <a:t>High (200mb)</a:t>
            </a:r>
            <a:endParaRPr lang="en-US" sz="2800" dirty="0">
              <a:solidFill>
                <a:srgbClr val="FF6600"/>
              </a:solidFill>
            </a:endParaRPr>
          </a:p>
        </p:txBody>
      </p:sp>
      <p:sp>
        <p:nvSpPr>
          <p:cNvPr id="8" name="TextBox 7"/>
          <p:cNvSpPr txBox="1"/>
          <p:nvPr/>
        </p:nvSpPr>
        <p:spPr>
          <a:xfrm>
            <a:off x="4765967" y="2486377"/>
            <a:ext cx="2077921" cy="523220"/>
          </a:xfrm>
          <a:prstGeom prst="rect">
            <a:avLst/>
          </a:prstGeom>
          <a:solidFill>
            <a:srgbClr val="FFFFFF"/>
          </a:solidFill>
        </p:spPr>
        <p:txBody>
          <a:bodyPr wrap="square" rtlCol="0">
            <a:spAutoFit/>
          </a:bodyPr>
          <a:lstStyle/>
          <a:p>
            <a:r>
              <a:rPr lang="en-US" sz="2800" dirty="0">
                <a:solidFill>
                  <a:srgbClr val="FF6600"/>
                </a:solidFill>
              </a:rPr>
              <a:t>M</a:t>
            </a:r>
            <a:r>
              <a:rPr lang="en-US" sz="2800" dirty="0" smtClean="0">
                <a:solidFill>
                  <a:srgbClr val="FF6600"/>
                </a:solidFill>
              </a:rPr>
              <a:t>id (600mb)</a:t>
            </a:r>
            <a:endParaRPr lang="en-US" sz="2800" dirty="0">
              <a:solidFill>
                <a:srgbClr val="FF6600"/>
              </a:solidFill>
            </a:endParaRPr>
          </a:p>
        </p:txBody>
      </p:sp>
      <p:sp>
        <p:nvSpPr>
          <p:cNvPr id="9" name="TextBox 8"/>
          <p:cNvSpPr txBox="1"/>
          <p:nvPr/>
        </p:nvSpPr>
        <p:spPr>
          <a:xfrm>
            <a:off x="3918320" y="6348892"/>
            <a:ext cx="1488078" cy="523220"/>
          </a:xfrm>
          <a:prstGeom prst="rect">
            <a:avLst/>
          </a:prstGeom>
          <a:solidFill>
            <a:srgbClr val="FFFFFF"/>
          </a:solidFill>
        </p:spPr>
        <p:txBody>
          <a:bodyPr wrap="square" rtlCol="0">
            <a:spAutoFit/>
          </a:bodyPr>
          <a:lstStyle/>
          <a:p>
            <a:r>
              <a:rPr lang="en-US" sz="2800" dirty="0" smtClean="0">
                <a:solidFill>
                  <a:srgbClr val="FF6600"/>
                </a:solidFill>
              </a:rPr>
              <a:t>Low (</a:t>
            </a:r>
            <a:r>
              <a:rPr lang="en-US" sz="2800" dirty="0" err="1" smtClean="0">
                <a:solidFill>
                  <a:srgbClr val="FF6600"/>
                </a:solidFill>
              </a:rPr>
              <a:t>sfc</a:t>
            </a:r>
            <a:r>
              <a:rPr lang="en-US" sz="2800" dirty="0" smtClean="0">
                <a:solidFill>
                  <a:srgbClr val="FF6600"/>
                </a:solidFill>
              </a:rPr>
              <a:t>)</a:t>
            </a:r>
            <a:endParaRPr lang="en-US" sz="2800" dirty="0">
              <a:solidFill>
                <a:srgbClr val="FF6600"/>
              </a:solidFill>
            </a:endParaRPr>
          </a:p>
        </p:txBody>
      </p:sp>
      <p:sp>
        <p:nvSpPr>
          <p:cNvPr id="11" name="TextBox 10"/>
          <p:cNvSpPr txBox="1"/>
          <p:nvPr/>
        </p:nvSpPr>
        <p:spPr>
          <a:xfrm>
            <a:off x="97032" y="3321142"/>
            <a:ext cx="3176746" cy="830997"/>
          </a:xfrm>
          <a:prstGeom prst="rect">
            <a:avLst/>
          </a:prstGeom>
          <a:noFill/>
        </p:spPr>
        <p:txBody>
          <a:bodyPr wrap="square" rtlCol="0">
            <a:spAutoFit/>
          </a:bodyPr>
          <a:lstStyle/>
          <a:p>
            <a:r>
              <a:rPr lang="en-US" sz="2400" dirty="0" smtClean="0">
                <a:solidFill>
                  <a:srgbClr val="FF6600"/>
                </a:solidFill>
              </a:rPr>
              <a:t>Cloud forecast </a:t>
            </a:r>
            <a:r>
              <a:rPr lang="en-US" sz="2400" dirty="0" smtClean="0">
                <a:solidFill>
                  <a:srgbClr val="FF6600"/>
                </a:solidFill>
              </a:rPr>
              <a:t>(</a:t>
            </a:r>
            <a:r>
              <a:rPr lang="en-US" sz="2400" dirty="0" smtClean="0">
                <a:solidFill>
                  <a:srgbClr val="FF6600"/>
                </a:solidFill>
              </a:rPr>
              <a:t>48</a:t>
            </a:r>
            <a:r>
              <a:rPr lang="en-US" sz="2400" dirty="0" smtClean="0">
                <a:solidFill>
                  <a:srgbClr val="FF6600"/>
                </a:solidFill>
              </a:rPr>
              <a:t>-</a:t>
            </a:r>
            <a:r>
              <a:rPr lang="en-US" sz="2400" dirty="0" smtClean="0">
                <a:solidFill>
                  <a:srgbClr val="FF6600"/>
                </a:solidFill>
              </a:rPr>
              <a:t>hr) for 8/15 Tue @ 12PM</a:t>
            </a:r>
            <a:endParaRPr lang="en-US" sz="2400" dirty="0">
              <a:solidFill>
                <a:srgbClr val="FF6600"/>
              </a:solidFill>
            </a:endParaRPr>
          </a:p>
        </p:txBody>
      </p:sp>
      <p:cxnSp>
        <p:nvCxnSpPr>
          <p:cNvPr id="12" name="Straight Connector 11"/>
          <p:cNvCxnSpPr/>
          <p:nvPr/>
        </p:nvCxnSpPr>
        <p:spPr>
          <a:xfrm flipV="1">
            <a:off x="2764949" y="704225"/>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447013" y="676003"/>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454651" y="4539625"/>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444" y="4046902"/>
            <a:ext cx="4045319" cy="2862323"/>
          </a:xfrm>
          <a:prstGeom prst="rect">
            <a:avLst/>
          </a:prstGeom>
          <a:noFill/>
        </p:spPr>
        <p:txBody>
          <a:bodyPr wrap="square" rtlCol="0">
            <a:spAutoFit/>
          </a:bodyPr>
          <a:lstStyle/>
          <a:p>
            <a:pPr marL="285750" indent="-285750">
              <a:buFontTx/>
              <a:buChar char="-"/>
            </a:pPr>
            <a:r>
              <a:rPr lang="en-US" dirty="0"/>
              <a:t>C</a:t>
            </a:r>
            <a:r>
              <a:rPr lang="en-US" dirty="0" smtClean="0"/>
              <a:t>ompared </a:t>
            </a:r>
            <a:r>
              <a:rPr lang="en-US" dirty="0"/>
              <a:t>to 72-hr </a:t>
            </a:r>
            <a:r>
              <a:rPr lang="en-US" dirty="0" smtClean="0"/>
              <a:t>forecasts, </a:t>
            </a:r>
            <a:r>
              <a:rPr lang="en-US" dirty="0"/>
              <a:t>(1) </a:t>
            </a:r>
            <a:r>
              <a:rPr lang="en-US" dirty="0" smtClean="0"/>
              <a:t>high </a:t>
            </a:r>
            <a:r>
              <a:rPr lang="en-US" dirty="0"/>
              <a:t>clouds have moved further </a:t>
            </a:r>
            <a:r>
              <a:rPr lang="en-US" dirty="0" smtClean="0"/>
              <a:t>west and south, (2) less middle clouds over TMS (also in UKMO model)</a:t>
            </a:r>
            <a:endParaRPr lang="en-US" dirty="0" smtClean="0"/>
          </a:p>
          <a:p>
            <a:pPr marL="285750" indent="-285750">
              <a:buFontTx/>
              <a:buChar char="-"/>
            </a:pPr>
            <a:r>
              <a:rPr lang="en-US" u="sng" dirty="0"/>
              <a:t>H</a:t>
            </a:r>
            <a:r>
              <a:rPr lang="en-US" u="sng" dirty="0" smtClean="0"/>
              <a:t>igh </a:t>
            </a:r>
            <a:r>
              <a:rPr lang="en-US" u="sng" dirty="0" smtClean="0"/>
              <a:t>clouds north of </a:t>
            </a:r>
            <a:r>
              <a:rPr lang="en-US" u="sng" dirty="0" smtClean="0"/>
              <a:t>~6-</a:t>
            </a:r>
            <a:r>
              <a:rPr lang="en-US" u="sng" dirty="0" smtClean="0"/>
              <a:t>7</a:t>
            </a:r>
            <a:r>
              <a:rPr lang="en-US" u="sng" dirty="0" smtClean="0"/>
              <a:t>S </a:t>
            </a:r>
            <a:r>
              <a:rPr lang="en-US" dirty="0" smtClean="0"/>
              <a:t>in our flight </a:t>
            </a:r>
            <a:r>
              <a:rPr lang="en-US" dirty="0" smtClean="0"/>
              <a:t>region</a:t>
            </a:r>
            <a:endParaRPr lang="en-US" dirty="0" smtClean="0"/>
          </a:p>
          <a:p>
            <a:pPr marL="285750" indent="-285750">
              <a:buFontTx/>
              <a:buChar char="-"/>
            </a:pPr>
            <a:r>
              <a:rPr lang="en-US" dirty="0" smtClean="0"/>
              <a:t>Expect </a:t>
            </a:r>
            <a:r>
              <a:rPr lang="en-US" u="sng" dirty="0" smtClean="0"/>
              <a:t>low cloud clearing south of TMS</a:t>
            </a:r>
            <a:endParaRPr lang="en-US" u="sng" dirty="0" smtClean="0"/>
          </a:p>
          <a:p>
            <a:pPr marL="285750" indent="-285750">
              <a:buFontTx/>
              <a:buChar char="-"/>
            </a:pPr>
            <a:r>
              <a:rPr lang="en-US" u="sng" dirty="0" smtClean="0"/>
              <a:t>Scattered to broken low clouds in the middle of the flight</a:t>
            </a:r>
            <a:endParaRPr lang="en-US" dirty="0"/>
          </a:p>
        </p:txBody>
      </p:sp>
    </p:spTree>
    <p:extLst>
      <p:ext uri="{BB962C8B-B14F-4D97-AF65-F5344CB8AC3E}">
        <p14:creationId xmlns:p14="http://schemas.microsoft.com/office/powerpoint/2010/main" val="18605061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2229" y="790221"/>
            <a:ext cx="7174986" cy="4068668"/>
          </a:xfrm>
          <a:prstGeom prst="rect">
            <a:avLst/>
          </a:prstGeom>
        </p:spPr>
      </p:pic>
      <p:pic>
        <p:nvPicPr>
          <p:cNvPr id="3" name="Picture 2"/>
          <p:cNvPicPr>
            <a:picLocks noChangeAspect="1"/>
          </p:cNvPicPr>
          <p:nvPr/>
        </p:nvPicPr>
        <p:blipFill>
          <a:blip r:embed="rId4"/>
          <a:stretch>
            <a:fillRect/>
          </a:stretch>
        </p:blipFill>
        <p:spPr>
          <a:xfrm>
            <a:off x="-452961" y="761999"/>
            <a:ext cx="5688187" cy="4531569"/>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10" name="TextBox 9"/>
          <p:cNvSpPr txBox="1"/>
          <p:nvPr/>
        </p:nvSpPr>
        <p:spPr>
          <a:xfrm>
            <a:off x="170738" y="5252201"/>
            <a:ext cx="8812396" cy="1631216"/>
          </a:xfrm>
          <a:prstGeom prst="rect">
            <a:avLst/>
          </a:prstGeom>
          <a:noFill/>
        </p:spPr>
        <p:txBody>
          <a:bodyPr wrap="square" rtlCol="0">
            <a:spAutoFit/>
          </a:bodyPr>
          <a:lstStyle/>
          <a:p>
            <a:r>
              <a:rPr lang="en-US" sz="2000" dirty="0" smtClean="0"/>
              <a:t>In both models, </a:t>
            </a:r>
            <a:endParaRPr lang="en-US" sz="2000" dirty="0" smtClean="0"/>
          </a:p>
          <a:p>
            <a:pPr marL="285750" indent="-285750">
              <a:buFontTx/>
              <a:buChar char="-"/>
            </a:pPr>
            <a:r>
              <a:rPr lang="en-US" sz="2000" dirty="0" smtClean="0"/>
              <a:t>Low cloud clearing south of TMS </a:t>
            </a:r>
            <a:r>
              <a:rPr lang="en-US" sz="2000" dirty="0" smtClean="0"/>
              <a:t>increases from 8/14 Mon through 8/16 </a:t>
            </a:r>
            <a:r>
              <a:rPr lang="en-US" sz="2000" dirty="0" smtClean="0"/>
              <a:t>Wed</a:t>
            </a:r>
          </a:p>
          <a:p>
            <a:pPr marL="285750" indent="-285750">
              <a:buFontTx/>
              <a:buChar char="-"/>
            </a:pPr>
            <a:r>
              <a:rPr lang="en-US" sz="2000" dirty="0" smtClean="0"/>
              <a:t>Middle clouds over TMS increases </a:t>
            </a:r>
            <a:r>
              <a:rPr lang="en-US" sz="2000" dirty="0"/>
              <a:t>from 8/14 Mon through 8/16 </a:t>
            </a:r>
            <a:r>
              <a:rPr lang="en-US" sz="2000" dirty="0" smtClean="0"/>
              <a:t>Wed (mostly to the north of TMS on 8/15)</a:t>
            </a:r>
          </a:p>
          <a:p>
            <a:pPr marL="285750" indent="-285750">
              <a:buFontTx/>
              <a:buChar char="-"/>
            </a:pPr>
            <a:r>
              <a:rPr lang="en-US" sz="2000" dirty="0" smtClean="0"/>
              <a:t>High </a:t>
            </a:r>
            <a:r>
              <a:rPr lang="en-US" sz="2000" dirty="0" smtClean="0"/>
              <a:t>clouds on the routine flight track north of ~6-7S</a:t>
            </a:r>
            <a:endParaRPr lang="en-US" sz="2000" dirty="0" smtClean="0"/>
          </a:p>
        </p:txBody>
      </p:sp>
      <p:sp>
        <p:nvSpPr>
          <p:cNvPr id="7" name="TextBox 6"/>
          <p:cNvSpPr txBox="1"/>
          <p:nvPr/>
        </p:nvSpPr>
        <p:spPr>
          <a:xfrm>
            <a:off x="3582615" y="466839"/>
            <a:ext cx="1627819" cy="369332"/>
          </a:xfrm>
          <a:prstGeom prst="rect">
            <a:avLst/>
          </a:prstGeom>
          <a:noFill/>
        </p:spPr>
        <p:txBody>
          <a:bodyPr wrap="none" rtlCol="0">
            <a:spAutoFit/>
          </a:bodyPr>
          <a:lstStyle/>
          <a:p>
            <a:r>
              <a:rPr lang="en-US" dirty="0" smtClean="0">
                <a:solidFill>
                  <a:schemeClr val="tx2"/>
                </a:solidFill>
              </a:rPr>
              <a:t>ECMWF (72-hr)</a:t>
            </a:r>
          </a:p>
        </p:txBody>
      </p:sp>
      <p:sp>
        <p:nvSpPr>
          <p:cNvPr id="11" name="TextBox 10"/>
          <p:cNvSpPr txBox="1"/>
          <p:nvPr/>
        </p:nvSpPr>
        <p:spPr>
          <a:xfrm>
            <a:off x="7449336" y="471024"/>
            <a:ext cx="1501470" cy="369332"/>
          </a:xfrm>
          <a:prstGeom prst="rect">
            <a:avLst/>
          </a:prstGeom>
          <a:noFill/>
        </p:spPr>
        <p:txBody>
          <a:bodyPr wrap="none" rtlCol="0">
            <a:spAutoFit/>
          </a:bodyPr>
          <a:lstStyle/>
          <a:p>
            <a:r>
              <a:rPr lang="en-US" dirty="0" smtClean="0">
                <a:solidFill>
                  <a:schemeClr val="tx2"/>
                </a:solidFill>
              </a:rPr>
              <a:t>UKMO (60-hr)</a:t>
            </a:r>
          </a:p>
        </p:txBody>
      </p:sp>
      <p:cxnSp>
        <p:nvCxnSpPr>
          <p:cNvPr id="12" name="Straight Connector 11"/>
          <p:cNvCxnSpPr/>
          <p:nvPr/>
        </p:nvCxnSpPr>
        <p:spPr>
          <a:xfrm flipV="1">
            <a:off x="3442282" y="1675071"/>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7411188">
            <a:off x="2925930" y="985231"/>
            <a:ext cx="1373940" cy="2531128"/>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3565680" y="3389113"/>
            <a:ext cx="1847151" cy="923330"/>
          </a:xfrm>
          <a:prstGeom prst="rect">
            <a:avLst/>
          </a:prstGeom>
          <a:noFill/>
          <a:ln>
            <a:noFill/>
          </a:ln>
        </p:spPr>
        <p:txBody>
          <a:bodyPr wrap="square" rtlCol="0">
            <a:spAutoFit/>
          </a:bodyPr>
          <a:lstStyle/>
          <a:p>
            <a:r>
              <a:rPr lang="en-US" dirty="0" smtClean="0">
                <a:solidFill>
                  <a:srgbClr val="007FFF"/>
                </a:solidFill>
              </a:rPr>
              <a:t>High clouds only</a:t>
            </a:r>
          </a:p>
          <a:p>
            <a:r>
              <a:rPr lang="en-US" dirty="0" smtClean="0">
                <a:solidFill>
                  <a:srgbClr val="FF1EED"/>
                </a:solidFill>
              </a:rPr>
              <a:t>Low + </a:t>
            </a:r>
            <a:r>
              <a:rPr lang="en-US" dirty="0" smtClean="0">
                <a:solidFill>
                  <a:srgbClr val="FF1EED"/>
                </a:solidFill>
              </a:rPr>
              <a:t>high </a:t>
            </a:r>
            <a:r>
              <a:rPr lang="en-US" dirty="0" smtClean="0">
                <a:solidFill>
                  <a:srgbClr val="FF1EED"/>
                </a:solidFill>
              </a:rPr>
              <a:t>clouds</a:t>
            </a:r>
          </a:p>
          <a:p>
            <a:r>
              <a:rPr lang="en-US" dirty="0" smtClean="0">
                <a:solidFill>
                  <a:srgbClr val="FF0000"/>
                </a:solidFill>
              </a:rPr>
              <a:t>Low clouds only</a:t>
            </a:r>
            <a:endParaRPr lang="en-US" dirty="0">
              <a:solidFill>
                <a:srgbClr val="FF0000"/>
              </a:solidFill>
            </a:endParaRPr>
          </a:p>
        </p:txBody>
      </p:sp>
      <p:sp>
        <p:nvSpPr>
          <p:cNvPr id="17" name="Oval 16"/>
          <p:cNvSpPr/>
          <p:nvPr/>
        </p:nvSpPr>
        <p:spPr>
          <a:xfrm rot="7573382">
            <a:off x="7155880" y="913175"/>
            <a:ext cx="1241198" cy="2325227"/>
          </a:xfrm>
          <a:prstGeom prst="ellipse">
            <a:avLst/>
          </a:prstGeom>
          <a:noFill/>
          <a:ln w="28575" cmpd="sng">
            <a:solidFill>
              <a:srgbClr val="636E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8/15 Tue @ 12PM</a:t>
            </a:r>
            <a:endParaRPr lang="en-US" sz="2400" dirty="0">
              <a:solidFill>
                <a:srgbClr val="FF6600"/>
              </a:solidFill>
            </a:endParaRPr>
          </a:p>
        </p:txBody>
      </p:sp>
      <p:sp>
        <p:nvSpPr>
          <p:cNvPr id="27" name="TextBox 26"/>
          <p:cNvSpPr txBox="1"/>
          <p:nvPr/>
        </p:nvSpPr>
        <p:spPr>
          <a:xfrm>
            <a:off x="5412831" y="4858889"/>
            <a:ext cx="3143118" cy="369332"/>
          </a:xfrm>
          <a:prstGeom prst="rect">
            <a:avLst/>
          </a:prstGeom>
          <a:noFill/>
        </p:spPr>
        <p:txBody>
          <a:bodyPr wrap="square" rtlCol="0">
            <a:spAutoFit/>
          </a:bodyPr>
          <a:lstStyle/>
          <a:p>
            <a:r>
              <a:rPr lang="en-US" dirty="0" smtClean="0">
                <a:solidFill>
                  <a:schemeClr val="accent2">
                    <a:lumMod val="60000"/>
                    <a:lumOff val="40000"/>
                  </a:schemeClr>
                </a:solidFill>
              </a:rPr>
              <a:t>Low</a:t>
            </a:r>
            <a:r>
              <a:rPr lang="en-US" dirty="0" smtClean="0">
                <a:solidFill>
                  <a:srgbClr val="636EBD"/>
                </a:solidFill>
              </a:rPr>
              <a:t>, </a:t>
            </a:r>
            <a:r>
              <a:rPr lang="en-US" dirty="0" smtClean="0">
                <a:solidFill>
                  <a:srgbClr val="A7D1A7"/>
                </a:solidFill>
              </a:rPr>
              <a:t>Mid</a:t>
            </a:r>
            <a:r>
              <a:rPr lang="en-US" dirty="0" smtClean="0">
                <a:solidFill>
                  <a:srgbClr val="636EBD"/>
                </a:solidFill>
              </a:rPr>
              <a:t>, High clouds</a:t>
            </a:r>
            <a:endParaRPr lang="en-US" dirty="0">
              <a:solidFill>
                <a:srgbClr val="636EBD"/>
              </a:solidFill>
            </a:endParaRPr>
          </a:p>
        </p:txBody>
      </p:sp>
      <p:sp>
        <p:nvSpPr>
          <p:cNvPr id="18" name="5-Point Star 17"/>
          <p:cNvSpPr/>
          <p:nvPr/>
        </p:nvSpPr>
        <p:spPr>
          <a:xfrm>
            <a:off x="3565680" y="137674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783125" y="140077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7684348" y="1660960"/>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639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6" y="1169805"/>
            <a:ext cx="8748867" cy="5688195"/>
          </a:xfrm>
        </p:spPr>
        <p:txBody>
          <a:bodyPr>
            <a:normAutofit fontScale="77500" lnSpcReduction="20000"/>
          </a:bodyPr>
          <a:lstStyle/>
          <a:p>
            <a:r>
              <a:rPr lang="en-US" dirty="0" smtClean="0"/>
              <a:t>Given the large amounts of middle and high clouds in the morning (and the dependence of surface temperatures on cloud cover), takeoff temperatures should not be an issue</a:t>
            </a:r>
          </a:p>
          <a:p>
            <a:r>
              <a:rPr lang="en-US" dirty="0" smtClean="0"/>
              <a:t>Low cloud clearing south of TMS </a:t>
            </a:r>
            <a:r>
              <a:rPr lang="en-US" dirty="0" smtClean="0"/>
              <a:t>and </a:t>
            </a:r>
            <a:r>
              <a:rPr lang="en-US" dirty="0" smtClean="0"/>
              <a:t>relatively sparse </a:t>
            </a:r>
            <a:r>
              <a:rPr lang="en-US" dirty="0" smtClean="0"/>
              <a:t>low clouds along the routine flight track (scattered to broken clouds in the middle of the flight)</a:t>
            </a:r>
            <a:endParaRPr lang="en-US" dirty="0" smtClean="0"/>
          </a:p>
          <a:p>
            <a:r>
              <a:rPr lang="en-US" dirty="0" smtClean="0"/>
              <a:t>Expect h</a:t>
            </a:r>
            <a:r>
              <a:rPr lang="en-US" dirty="0" smtClean="0"/>
              <a:t>igh cloud “streamers” along the flight track </a:t>
            </a:r>
            <a:r>
              <a:rPr lang="en-US" dirty="0" smtClean="0"/>
              <a:t>north of </a:t>
            </a:r>
            <a:r>
              <a:rPr lang="en-US" dirty="0" smtClean="0"/>
              <a:t>~</a:t>
            </a:r>
            <a:r>
              <a:rPr lang="en-US" dirty="0" smtClean="0"/>
              <a:t>6-7</a:t>
            </a:r>
            <a:r>
              <a:rPr lang="en-US" dirty="0" smtClean="0"/>
              <a:t>S</a:t>
            </a:r>
            <a:endParaRPr lang="en-US" dirty="0" smtClean="0"/>
          </a:p>
          <a:p>
            <a:r>
              <a:rPr lang="en-US" dirty="0" smtClean="0"/>
              <a:t>Moist </a:t>
            </a:r>
            <a:r>
              <a:rPr lang="en-US" dirty="0"/>
              <a:t>air north of </a:t>
            </a:r>
            <a:r>
              <a:rPr lang="en-US" dirty="0" smtClean="0"/>
              <a:t>~3S at 600-700mb influenced </a:t>
            </a:r>
            <a:r>
              <a:rPr lang="en-US" dirty="0"/>
              <a:t>by moist </a:t>
            </a:r>
            <a:r>
              <a:rPr lang="en-US" dirty="0" smtClean="0"/>
              <a:t>convection</a:t>
            </a:r>
          </a:p>
          <a:p>
            <a:r>
              <a:rPr lang="en-US" dirty="0"/>
              <a:t>Air south of 10S (not as moist) suggests plume transport from dry convection, evident at 700 and 850mb – flow </a:t>
            </a:r>
            <a:r>
              <a:rPr lang="en-US" dirty="0" smtClean="0"/>
              <a:t>becomes more </a:t>
            </a:r>
            <a:r>
              <a:rPr lang="en-US" dirty="0"/>
              <a:t>zonal </a:t>
            </a:r>
            <a:r>
              <a:rPr lang="en-US" dirty="0" smtClean="0"/>
              <a:t>south of 10S, more disorganized to the north at 700mb</a:t>
            </a:r>
          </a:p>
          <a:p>
            <a:r>
              <a:rPr lang="en-US" dirty="0" smtClean="0"/>
              <a:t>Parcels along the routine flight track between 9 and 12S at 2km reach </a:t>
            </a:r>
            <a:r>
              <a:rPr lang="en-US" dirty="0"/>
              <a:t>ASI in ~3 </a:t>
            </a:r>
            <a:r>
              <a:rPr lang="en-US" dirty="0" smtClean="0"/>
              <a:t>days (8/18)</a:t>
            </a:r>
            <a:endParaRPr lang="en-US" dirty="0"/>
          </a:p>
        </p:txBody>
      </p:sp>
      <p:sp>
        <p:nvSpPr>
          <p:cNvPr id="2" name="Title 1"/>
          <p:cNvSpPr>
            <a:spLocks noGrp="1"/>
          </p:cNvSpPr>
          <p:nvPr>
            <p:ph type="title"/>
          </p:nvPr>
        </p:nvSpPr>
        <p:spPr>
          <a:xfrm>
            <a:off x="457200" y="274638"/>
            <a:ext cx="8229600" cy="895167"/>
          </a:xfrm>
        </p:spPr>
        <p:txBody>
          <a:bodyPr/>
          <a:lstStyle/>
          <a:p>
            <a:r>
              <a:rPr lang="en-US" dirty="0" smtClean="0"/>
              <a:t>Tuesday 8/15</a:t>
            </a:r>
            <a:endParaRPr lang="en-US" dirty="0"/>
          </a:p>
        </p:txBody>
      </p:sp>
    </p:spTree>
    <p:extLst>
      <p:ext uri="{BB962C8B-B14F-4D97-AF65-F5344CB8AC3E}">
        <p14:creationId xmlns:p14="http://schemas.microsoft.com/office/powerpoint/2010/main" val="3482101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Thursday (</a:t>
            </a:r>
            <a:r>
              <a:rPr lang="en-US" sz="3600" dirty="0" err="1" smtClean="0"/>
              <a:t>der</a:t>
            </a:r>
            <a:r>
              <a:rPr lang="en-US" sz="3600" dirty="0" smtClean="0"/>
              <a:t> </a:t>
            </a:r>
            <a:r>
              <a:rPr lang="en-US" sz="3600" dirty="0" err="1" smtClean="0"/>
              <a:t>Flug</a:t>
            </a:r>
            <a:r>
              <a:rPr lang="en-US" sz="3600" dirty="0" smtClean="0"/>
              <a:t> </a:t>
            </a:r>
            <a:r>
              <a:rPr lang="en-US" sz="3600" dirty="0" err="1" smtClean="0"/>
              <a:t>zur</a:t>
            </a:r>
            <a:r>
              <a:rPr lang="en-US" sz="3600" dirty="0" smtClean="0"/>
              <a:t> </a:t>
            </a:r>
            <a:r>
              <a:rPr lang="en-US" sz="3600" dirty="0" err="1" smtClean="0"/>
              <a:t>Insel</a:t>
            </a:r>
            <a:r>
              <a:rPr lang="en-US" sz="3600" dirty="0" smtClean="0"/>
              <a:t> des </a:t>
            </a:r>
            <a:r>
              <a:rPr lang="en-US" sz="3600" dirty="0" err="1" smtClean="0"/>
              <a:t>Aufstiegs</a:t>
            </a:r>
            <a:r>
              <a:rPr lang="en-US" sz="3600" dirty="0" smtClean="0"/>
              <a:t>)</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Step animation shows zonal flow yesterday at 800mb (2km) out to 8W (further west north of 8S).</a:t>
            </a:r>
          </a:p>
          <a:p>
            <a:r>
              <a:rPr lang="en-US" dirty="0" smtClean="0"/>
              <a:t>Surge of moisture coming out today, will catch tail end tomorrow.  This surge coincides with a blob of zonal flow propagating out (wave).</a:t>
            </a:r>
          </a:p>
          <a:p>
            <a:r>
              <a:rPr lang="en-US" dirty="0" smtClean="0"/>
              <a:t>By Thursday, this surge of moisture will be around 8W at 8S.</a:t>
            </a:r>
          </a:p>
          <a:p>
            <a:r>
              <a:rPr lang="en-US" dirty="0" smtClean="0"/>
              <a:t>700mb flow (3 km) is weak and disorganized</a:t>
            </a:r>
          </a:p>
          <a:p>
            <a:r>
              <a:rPr lang="en-US" dirty="0" smtClean="0"/>
              <a:t>600mb (4 km) is also not very organized.  Situation dominated by moisture intrusions from the north</a:t>
            </a:r>
          </a:p>
          <a:p>
            <a:r>
              <a:rPr lang="en-US" dirty="0" smtClean="0"/>
              <a:t>Early in Thursday’s flight, could get some middle cloud down to 5S</a:t>
            </a:r>
          </a:p>
          <a:p>
            <a:r>
              <a:rPr lang="en-US" dirty="0" smtClean="0"/>
              <a:t>Trajectories consistent with flow discussion – most profitable level is 800mb.</a:t>
            </a:r>
          </a:p>
          <a:p>
            <a:endParaRPr lang="en-US" dirty="0"/>
          </a:p>
        </p:txBody>
      </p:sp>
    </p:spTree>
    <p:extLst>
      <p:ext uri="{BB962C8B-B14F-4D97-AF65-F5344CB8AC3E}">
        <p14:creationId xmlns:p14="http://schemas.microsoft.com/office/powerpoint/2010/main" val="20608516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4480" cy="4145280"/>
          </a:xfrm>
          <a:prstGeom prst="rect">
            <a:avLst/>
          </a:prstGeom>
        </p:spPr>
      </p:pic>
      <p:cxnSp>
        <p:nvCxnSpPr>
          <p:cNvPr id="6" name="Straight Connector 5"/>
          <p:cNvCxnSpPr/>
          <p:nvPr/>
        </p:nvCxnSpPr>
        <p:spPr>
          <a:xfrm>
            <a:off x="1369785" y="1360714"/>
            <a:ext cx="997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2310492" y="918938"/>
            <a:ext cx="531589" cy="4172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61786" y="4998357"/>
            <a:ext cx="8438278" cy="369332"/>
          </a:xfrm>
          <a:prstGeom prst="rect">
            <a:avLst/>
          </a:prstGeom>
          <a:noFill/>
        </p:spPr>
        <p:txBody>
          <a:bodyPr wrap="none" rtlCol="0">
            <a:spAutoFit/>
          </a:bodyPr>
          <a:lstStyle/>
          <a:p>
            <a:r>
              <a:rPr lang="en-US" dirty="0" smtClean="0"/>
              <a:t>Flying through the RH “surge” at 800mb.  Zonal flow roughly coincides with this “surge.”</a:t>
            </a:r>
            <a:endParaRPr lang="en-US" dirty="0"/>
          </a:p>
        </p:txBody>
      </p:sp>
    </p:spTree>
    <p:extLst>
      <p:ext uri="{BB962C8B-B14F-4D97-AF65-F5344CB8AC3E}">
        <p14:creationId xmlns:p14="http://schemas.microsoft.com/office/powerpoint/2010/main" val="1280837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364480" cy="4145280"/>
          </a:xfrm>
          <a:prstGeom prst="rect">
            <a:avLst/>
          </a:prstGeom>
        </p:spPr>
      </p:pic>
      <p:cxnSp>
        <p:nvCxnSpPr>
          <p:cNvPr id="6" name="Straight Connector 5"/>
          <p:cNvCxnSpPr/>
          <p:nvPr/>
        </p:nvCxnSpPr>
        <p:spPr>
          <a:xfrm>
            <a:off x="1369785" y="1360714"/>
            <a:ext cx="997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2310492" y="918938"/>
            <a:ext cx="531589" cy="4172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64480" y="263071"/>
            <a:ext cx="3597967" cy="1200329"/>
          </a:xfrm>
          <a:prstGeom prst="rect">
            <a:avLst/>
          </a:prstGeom>
          <a:noFill/>
        </p:spPr>
        <p:txBody>
          <a:bodyPr wrap="square" rtlCol="0">
            <a:spAutoFit/>
          </a:bodyPr>
          <a:lstStyle/>
          <a:p>
            <a:r>
              <a:rPr lang="en-US" dirty="0" smtClean="0"/>
              <a:t>Flow is weak, except north of 5S at 3 km (700mb).  Not the usual easterlies at these latitudes in the </a:t>
            </a:r>
            <a:r>
              <a:rPr lang="en-US" dirty="0" err="1" smtClean="0"/>
              <a:t>climo</a:t>
            </a:r>
            <a:r>
              <a:rPr lang="en-US" dirty="0" smtClean="0"/>
              <a:t>  </a:t>
            </a:r>
            <a:endParaRPr lang="en-US" dirty="0"/>
          </a:p>
        </p:txBody>
      </p:sp>
      <p:pic>
        <p:nvPicPr>
          <p:cNvPr id="8" name="Picture 7"/>
          <p:cNvPicPr>
            <a:picLocks noChangeAspect="1"/>
          </p:cNvPicPr>
          <p:nvPr/>
        </p:nvPicPr>
        <p:blipFill>
          <a:blip r:embed="rId3"/>
          <a:srcRect l="54540" t="58443" r="2780" b="6641"/>
          <a:stretch>
            <a:fillRect/>
          </a:stretch>
        </p:blipFill>
        <p:spPr>
          <a:xfrm>
            <a:off x="2864328" y="3049588"/>
            <a:ext cx="6098119" cy="3808412"/>
          </a:xfrm>
          <a:prstGeom prst="rect">
            <a:avLst/>
          </a:prstGeom>
        </p:spPr>
      </p:pic>
      <p:cxnSp>
        <p:nvCxnSpPr>
          <p:cNvPr id="10" name="Straight Arrow Connector 9"/>
          <p:cNvCxnSpPr/>
          <p:nvPr/>
        </p:nvCxnSpPr>
        <p:spPr>
          <a:xfrm rot="5400000">
            <a:off x="4082143" y="2032000"/>
            <a:ext cx="3265715" cy="1923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V="1">
            <a:off x="1877786" y="1393376"/>
            <a:ext cx="4798786"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2462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5364480" cy="4145280"/>
          </a:xfrm>
          <a:prstGeom prst="rect">
            <a:avLst/>
          </a:prstGeom>
        </p:spPr>
      </p:pic>
      <p:cxnSp>
        <p:nvCxnSpPr>
          <p:cNvPr id="6" name="Straight Connector 5"/>
          <p:cNvCxnSpPr/>
          <p:nvPr/>
        </p:nvCxnSpPr>
        <p:spPr>
          <a:xfrm>
            <a:off x="1369785" y="1360714"/>
            <a:ext cx="997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2310492" y="918938"/>
            <a:ext cx="531589" cy="41728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64480" y="263071"/>
            <a:ext cx="3597967" cy="923330"/>
          </a:xfrm>
          <a:prstGeom prst="rect">
            <a:avLst/>
          </a:prstGeom>
          <a:noFill/>
        </p:spPr>
        <p:txBody>
          <a:bodyPr wrap="square" rtlCol="0">
            <a:spAutoFit/>
          </a:bodyPr>
          <a:lstStyle/>
          <a:p>
            <a:r>
              <a:rPr lang="en-US" dirty="0" smtClean="0"/>
              <a:t>Flow is non-zonal (except to south) at 600mb (4 km).  Can see surge of moisture from the north. </a:t>
            </a:r>
            <a:endParaRPr lang="en-US" dirty="0"/>
          </a:p>
        </p:txBody>
      </p:sp>
    </p:spTree>
    <p:extLst>
      <p:ext uri="{BB962C8B-B14F-4D97-AF65-F5344CB8AC3E}">
        <p14:creationId xmlns:p14="http://schemas.microsoft.com/office/powerpoint/2010/main" val="3799182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8914" y="468578"/>
            <a:ext cx="8553264" cy="6389422"/>
          </a:xfrm>
          <a:prstGeom prst="rect">
            <a:avLst/>
          </a:prstGeom>
        </p:spPr>
      </p:pic>
      <p:sp>
        <p:nvSpPr>
          <p:cNvPr id="5" name="5-Point Star 4"/>
          <p:cNvSpPr/>
          <p:nvPr/>
        </p:nvSpPr>
        <p:spPr>
          <a:xfrm>
            <a:off x="3329761" y="2423260"/>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67090" y="3486"/>
            <a:ext cx="8805643" cy="461665"/>
          </a:xfrm>
          <a:prstGeom prst="rect">
            <a:avLst/>
          </a:prstGeom>
          <a:noFill/>
        </p:spPr>
        <p:txBody>
          <a:bodyPr wrap="square" rtlCol="0">
            <a:spAutoFit/>
          </a:bodyPr>
          <a:lstStyle/>
          <a:p>
            <a:r>
              <a:rPr lang="en-US" sz="2400" dirty="0" smtClean="0">
                <a:solidFill>
                  <a:srgbClr val="FF6600"/>
                </a:solidFill>
              </a:rPr>
              <a:t>Enhanced IR satellite imagery at </a:t>
            </a:r>
            <a:r>
              <a:rPr lang="en-US" sz="2400" dirty="0" smtClean="0">
                <a:solidFill>
                  <a:srgbClr val="FF6600"/>
                </a:solidFill>
              </a:rPr>
              <a:t>8/</a:t>
            </a:r>
            <a:r>
              <a:rPr lang="en-US" sz="2400" dirty="0" smtClean="0">
                <a:solidFill>
                  <a:srgbClr val="FF6600"/>
                </a:solidFill>
              </a:rPr>
              <a:t>14 Mon @ </a:t>
            </a:r>
            <a:r>
              <a:rPr lang="en-US" sz="2400" dirty="0">
                <a:solidFill>
                  <a:srgbClr val="FF6600"/>
                </a:solidFill>
              </a:rPr>
              <a:t>7</a:t>
            </a:r>
            <a:r>
              <a:rPr lang="en-US" sz="2400" dirty="0" smtClean="0">
                <a:solidFill>
                  <a:srgbClr val="FF6600"/>
                </a:solidFill>
              </a:rPr>
              <a:t>:30</a:t>
            </a:r>
            <a:r>
              <a:rPr lang="en-US" sz="2400" dirty="0" smtClean="0">
                <a:solidFill>
                  <a:srgbClr val="FF6600"/>
                </a:solidFill>
              </a:rPr>
              <a:t>AM</a:t>
            </a:r>
            <a:endParaRPr lang="en-US" sz="2400" dirty="0">
              <a:solidFill>
                <a:srgbClr val="FF6600"/>
              </a:solidFill>
            </a:endParaRPr>
          </a:p>
        </p:txBody>
      </p:sp>
      <p:sp>
        <p:nvSpPr>
          <p:cNvPr id="4" name="TextBox 3"/>
          <p:cNvSpPr txBox="1"/>
          <p:nvPr/>
        </p:nvSpPr>
        <p:spPr>
          <a:xfrm>
            <a:off x="1190515" y="506779"/>
            <a:ext cx="624014" cy="369332"/>
          </a:xfrm>
          <a:prstGeom prst="rect">
            <a:avLst/>
          </a:prstGeom>
          <a:noFill/>
        </p:spPr>
        <p:txBody>
          <a:bodyPr wrap="none" rtlCol="0">
            <a:spAutoFit/>
          </a:bodyPr>
          <a:lstStyle/>
          <a:p>
            <a:r>
              <a:rPr lang="en-US" dirty="0" smtClean="0">
                <a:solidFill>
                  <a:srgbClr val="FFFF00"/>
                </a:solidFill>
              </a:rPr>
              <a:t>10W</a:t>
            </a:r>
            <a:endParaRPr lang="en-US" dirty="0">
              <a:solidFill>
                <a:srgbClr val="FFFF00"/>
              </a:solidFill>
            </a:endParaRPr>
          </a:p>
        </p:txBody>
      </p:sp>
      <p:sp>
        <p:nvSpPr>
          <p:cNvPr id="14" name="TextBox 13"/>
          <p:cNvSpPr txBox="1"/>
          <p:nvPr/>
        </p:nvSpPr>
        <p:spPr>
          <a:xfrm>
            <a:off x="2500026" y="492403"/>
            <a:ext cx="301660" cy="369332"/>
          </a:xfrm>
          <a:prstGeom prst="rect">
            <a:avLst/>
          </a:prstGeom>
          <a:noFill/>
        </p:spPr>
        <p:txBody>
          <a:bodyPr wrap="none" rtlCol="0">
            <a:spAutoFit/>
          </a:bodyPr>
          <a:lstStyle/>
          <a:p>
            <a:r>
              <a:rPr lang="en-US" dirty="0" smtClean="0">
                <a:solidFill>
                  <a:srgbClr val="FFFF00"/>
                </a:solidFill>
              </a:rPr>
              <a:t>0</a:t>
            </a:r>
            <a:endParaRPr lang="en-US" dirty="0">
              <a:solidFill>
                <a:srgbClr val="FFFF00"/>
              </a:solidFill>
            </a:endParaRPr>
          </a:p>
        </p:txBody>
      </p:sp>
      <p:sp>
        <p:nvSpPr>
          <p:cNvPr id="20" name="TextBox 19"/>
          <p:cNvSpPr txBox="1"/>
          <p:nvPr/>
        </p:nvSpPr>
        <p:spPr>
          <a:xfrm>
            <a:off x="3767198" y="506779"/>
            <a:ext cx="531365" cy="369332"/>
          </a:xfrm>
          <a:prstGeom prst="rect">
            <a:avLst/>
          </a:prstGeom>
          <a:noFill/>
        </p:spPr>
        <p:txBody>
          <a:bodyPr wrap="none" rtlCol="0">
            <a:spAutoFit/>
          </a:bodyPr>
          <a:lstStyle/>
          <a:p>
            <a:r>
              <a:rPr lang="en-US" dirty="0" smtClean="0">
                <a:solidFill>
                  <a:srgbClr val="FFFF00"/>
                </a:solidFill>
              </a:rPr>
              <a:t>10E</a:t>
            </a:r>
            <a:endParaRPr lang="en-US" dirty="0">
              <a:solidFill>
                <a:srgbClr val="FFFF00"/>
              </a:solidFill>
            </a:endParaRPr>
          </a:p>
        </p:txBody>
      </p:sp>
      <p:sp>
        <p:nvSpPr>
          <p:cNvPr id="27" name="TextBox 26"/>
          <p:cNvSpPr txBox="1"/>
          <p:nvPr/>
        </p:nvSpPr>
        <p:spPr>
          <a:xfrm>
            <a:off x="4871113" y="506514"/>
            <a:ext cx="531365" cy="369332"/>
          </a:xfrm>
          <a:prstGeom prst="rect">
            <a:avLst/>
          </a:prstGeom>
          <a:noFill/>
        </p:spPr>
        <p:txBody>
          <a:bodyPr wrap="none" rtlCol="0">
            <a:spAutoFit/>
          </a:bodyPr>
          <a:lstStyle/>
          <a:p>
            <a:r>
              <a:rPr lang="en-US" dirty="0" smtClean="0">
                <a:solidFill>
                  <a:srgbClr val="FFFF00"/>
                </a:solidFill>
              </a:rPr>
              <a:t>20</a:t>
            </a:r>
            <a:r>
              <a:rPr lang="en-US" dirty="0" smtClean="0">
                <a:solidFill>
                  <a:srgbClr val="FFFF00"/>
                </a:solidFill>
              </a:rPr>
              <a:t>E</a:t>
            </a:r>
            <a:endParaRPr lang="en-US" dirty="0">
              <a:solidFill>
                <a:srgbClr val="FFFF00"/>
              </a:solidFill>
            </a:endParaRPr>
          </a:p>
        </p:txBody>
      </p:sp>
      <p:sp>
        <p:nvSpPr>
          <p:cNvPr id="22" name="TextBox 21"/>
          <p:cNvSpPr txBox="1"/>
          <p:nvPr/>
        </p:nvSpPr>
        <p:spPr>
          <a:xfrm>
            <a:off x="4834964" y="2352705"/>
            <a:ext cx="407721" cy="369332"/>
          </a:xfrm>
          <a:prstGeom prst="rect">
            <a:avLst/>
          </a:prstGeom>
          <a:noFill/>
        </p:spPr>
        <p:txBody>
          <a:bodyPr wrap="none" rtlCol="0">
            <a:spAutoFit/>
          </a:bodyPr>
          <a:lstStyle/>
          <a:p>
            <a:r>
              <a:rPr lang="en-US" dirty="0">
                <a:solidFill>
                  <a:srgbClr val="FFFF00"/>
                </a:solidFill>
              </a:rPr>
              <a:t>0</a:t>
            </a:r>
            <a:r>
              <a:rPr lang="en-US" dirty="0" smtClean="0">
                <a:solidFill>
                  <a:srgbClr val="FFFF00"/>
                </a:solidFill>
              </a:rPr>
              <a:t>S</a:t>
            </a:r>
            <a:endParaRPr lang="en-US" dirty="0">
              <a:solidFill>
                <a:srgbClr val="FFFF00"/>
              </a:solidFill>
            </a:endParaRPr>
          </a:p>
        </p:txBody>
      </p:sp>
      <p:sp>
        <p:nvSpPr>
          <p:cNvPr id="25" name="TextBox 24"/>
          <p:cNvSpPr txBox="1"/>
          <p:nvPr/>
        </p:nvSpPr>
        <p:spPr>
          <a:xfrm>
            <a:off x="4736940" y="3541176"/>
            <a:ext cx="524715" cy="369332"/>
          </a:xfrm>
          <a:prstGeom prst="rect">
            <a:avLst/>
          </a:prstGeom>
          <a:noFill/>
        </p:spPr>
        <p:txBody>
          <a:bodyPr wrap="none" rtlCol="0">
            <a:spAutoFit/>
          </a:bodyPr>
          <a:lstStyle/>
          <a:p>
            <a:r>
              <a:rPr lang="en-US" dirty="0" smtClean="0">
                <a:solidFill>
                  <a:srgbClr val="FFFF00"/>
                </a:solidFill>
              </a:rPr>
              <a:t>10S</a:t>
            </a:r>
            <a:endParaRPr lang="en-US" dirty="0">
              <a:solidFill>
                <a:srgbClr val="FFFF00"/>
              </a:solidFill>
            </a:endParaRPr>
          </a:p>
        </p:txBody>
      </p:sp>
      <p:sp>
        <p:nvSpPr>
          <p:cNvPr id="26" name="TextBox 25"/>
          <p:cNvSpPr txBox="1"/>
          <p:nvPr/>
        </p:nvSpPr>
        <p:spPr>
          <a:xfrm>
            <a:off x="4760769" y="4689161"/>
            <a:ext cx="524715" cy="369332"/>
          </a:xfrm>
          <a:prstGeom prst="rect">
            <a:avLst/>
          </a:prstGeom>
          <a:noFill/>
        </p:spPr>
        <p:txBody>
          <a:bodyPr wrap="none" rtlCol="0">
            <a:spAutoFit/>
          </a:bodyPr>
          <a:lstStyle/>
          <a:p>
            <a:r>
              <a:rPr lang="en-US" dirty="0" smtClean="0">
                <a:solidFill>
                  <a:srgbClr val="FFFF00"/>
                </a:solidFill>
              </a:rPr>
              <a:t>20</a:t>
            </a:r>
            <a:r>
              <a:rPr lang="en-US" dirty="0" smtClean="0">
                <a:solidFill>
                  <a:srgbClr val="FFFF00"/>
                </a:solidFill>
              </a:rPr>
              <a:t>S</a:t>
            </a:r>
            <a:endParaRPr lang="en-US" dirty="0">
              <a:solidFill>
                <a:srgbClr val="FFFF00"/>
              </a:solidFill>
            </a:endParaRPr>
          </a:p>
        </p:txBody>
      </p:sp>
      <p:sp>
        <p:nvSpPr>
          <p:cNvPr id="31" name="TextBox 30"/>
          <p:cNvSpPr txBox="1"/>
          <p:nvPr/>
        </p:nvSpPr>
        <p:spPr>
          <a:xfrm>
            <a:off x="554221" y="6147102"/>
            <a:ext cx="1393112" cy="400110"/>
          </a:xfrm>
          <a:prstGeom prst="rect">
            <a:avLst/>
          </a:prstGeom>
          <a:solidFill>
            <a:schemeClr val="bg1"/>
          </a:solidFill>
          <a:ln>
            <a:solidFill>
              <a:srgbClr val="FFFF00"/>
            </a:solidFill>
          </a:ln>
        </p:spPr>
        <p:txBody>
          <a:bodyPr wrap="square" rtlCol="0">
            <a:spAutoFit/>
          </a:bodyPr>
          <a:lstStyle/>
          <a:p>
            <a:r>
              <a:rPr lang="en-US" sz="2000" dirty="0" smtClean="0"/>
              <a:t>High clouds</a:t>
            </a:r>
            <a:endParaRPr lang="en-US" sz="2000" dirty="0" smtClean="0"/>
          </a:p>
        </p:txBody>
      </p:sp>
      <p:sp>
        <p:nvSpPr>
          <p:cNvPr id="32" name="TextBox 31"/>
          <p:cNvSpPr txBox="1"/>
          <p:nvPr/>
        </p:nvSpPr>
        <p:spPr>
          <a:xfrm>
            <a:off x="5829892" y="5293616"/>
            <a:ext cx="2763775" cy="1323439"/>
          </a:xfrm>
          <a:prstGeom prst="rect">
            <a:avLst/>
          </a:prstGeom>
          <a:solidFill>
            <a:schemeClr val="bg1"/>
          </a:solidFill>
          <a:ln>
            <a:solidFill>
              <a:srgbClr val="FFFF00"/>
            </a:solidFill>
          </a:ln>
        </p:spPr>
        <p:txBody>
          <a:bodyPr wrap="square" rtlCol="0">
            <a:spAutoFit/>
          </a:bodyPr>
          <a:lstStyle/>
          <a:p>
            <a:r>
              <a:rPr lang="en-US" sz="2000" dirty="0" smtClean="0"/>
              <a:t>25C at 7am at TMS</a:t>
            </a:r>
          </a:p>
          <a:p>
            <a:r>
              <a:rPr lang="en-US" sz="2000" dirty="0" smtClean="0"/>
              <a:t>Low clouds filling in from the north, cloud deck moving southward</a:t>
            </a:r>
            <a:endParaRPr lang="en-US" sz="2000" dirty="0" smtClean="0"/>
          </a:p>
        </p:txBody>
      </p:sp>
      <p:cxnSp>
        <p:nvCxnSpPr>
          <p:cNvPr id="35" name="Straight Arrow Connector 34"/>
          <p:cNvCxnSpPr/>
          <p:nvPr/>
        </p:nvCxnSpPr>
        <p:spPr>
          <a:xfrm flipV="1">
            <a:off x="1814529" y="3189111"/>
            <a:ext cx="1233471" cy="2812391"/>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704523" y="2722037"/>
            <a:ext cx="2349144" cy="2477566"/>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44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397883" cy="4002786"/>
          </a:xfrm>
          <a:prstGeom prst="rect">
            <a:avLst/>
          </a:prstGeom>
        </p:spPr>
      </p:pic>
      <p:pic>
        <p:nvPicPr>
          <p:cNvPr id="3" name="Picture 2"/>
          <p:cNvPicPr>
            <a:picLocks noChangeAspect="1"/>
          </p:cNvPicPr>
          <p:nvPr/>
        </p:nvPicPr>
        <p:blipFill>
          <a:blip r:embed="rId3"/>
          <a:stretch>
            <a:fillRect/>
          </a:stretch>
        </p:blipFill>
        <p:spPr>
          <a:xfrm>
            <a:off x="4746117" y="0"/>
            <a:ext cx="4397883" cy="4002786"/>
          </a:xfrm>
          <a:prstGeom prst="rect">
            <a:avLst/>
          </a:prstGeom>
        </p:spPr>
      </p:pic>
      <p:pic>
        <p:nvPicPr>
          <p:cNvPr id="4" name="Picture 3"/>
          <p:cNvPicPr>
            <a:picLocks noChangeAspect="1"/>
          </p:cNvPicPr>
          <p:nvPr/>
        </p:nvPicPr>
        <p:blipFill>
          <a:blip r:embed="rId4"/>
          <a:stretch>
            <a:fillRect/>
          </a:stretch>
        </p:blipFill>
        <p:spPr>
          <a:xfrm>
            <a:off x="4746117" y="2855214"/>
            <a:ext cx="4397883" cy="4002786"/>
          </a:xfrm>
          <a:prstGeom prst="rect">
            <a:avLst/>
          </a:prstGeom>
        </p:spPr>
      </p:pic>
      <p:sp>
        <p:nvSpPr>
          <p:cNvPr id="5" name="TextBox 4"/>
          <p:cNvSpPr txBox="1"/>
          <p:nvPr/>
        </p:nvSpPr>
        <p:spPr>
          <a:xfrm>
            <a:off x="0" y="4100286"/>
            <a:ext cx="4936313" cy="1754327"/>
          </a:xfrm>
          <a:prstGeom prst="rect">
            <a:avLst/>
          </a:prstGeom>
          <a:noFill/>
        </p:spPr>
        <p:txBody>
          <a:bodyPr wrap="square" rtlCol="0">
            <a:spAutoFit/>
          </a:bodyPr>
          <a:lstStyle/>
          <a:p>
            <a:r>
              <a:rPr lang="en-US" dirty="0" smtClean="0"/>
              <a:t>Trajectories (forward from tomorrow’s routine flight) reflect desultory nature of 700mb (3km) and 600mb (4km) flow.  Only decisive move to west is at 800mb.  1km flow (and trajectories – not shown) may be deceptive because of too low BL heights in models (???).</a:t>
            </a:r>
            <a:endParaRPr lang="en-US" dirty="0"/>
          </a:p>
        </p:txBody>
      </p:sp>
    </p:spTree>
    <p:extLst>
      <p:ext uri="{BB962C8B-B14F-4D97-AF65-F5344CB8AC3E}">
        <p14:creationId xmlns:p14="http://schemas.microsoft.com/office/powerpoint/2010/main" val="32602869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4480" cy="4145280"/>
          </a:xfrm>
          <a:prstGeom prst="rect">
            <a:avLst/>
          </a:prstGeom>
        </p:spPr>
      </p:pic>
      <p:sp>
        <p:nvSpPr>
          <p:cNvPr id="5" name="TextBox 4"/>
          <p:cNvSpPr txBox="1"/>
          <p:nvPr/>
        </p:nvSpPr>
        <p:spPr>
          <a:xfrm>
            <a:off x="5364481" y="762000"/>
            <a:ext cx="3661590" cy="1477328"/>
          </a:xfrm>
          <a:prstGeom prst="rect">
            <a:avLst/>
          </a:prstGeom>
          <a:noFill/>
        </p:spPr>
        <p:txBody>
          <a:bodyPr wrap="square" rtlCol="0">
            <a:spAutoFit/>
          </a:bodyPr>
          <a:lstStyle/>
          <a:p>
            <a:r>
              <a:rPr lang="en-US" dirty="0" smtClean="0"/>
              <a:t>A little far out to be forecasting clouds (though the high and middle clouds depend on large scale flows and moisture fields).  At this point, staying south of about 5S will be OK.</a:t>
            </a:r>
            <a:endParaRPr lang="en-US" dirty="0"/>
          </a:p>
        </p:txBody>
      </p:sp>
      <p:pic>
        <p:nvPicPr>
          <p:cNvPr id="6" name="Picture 5"/>
          <p:cNvPicPr>
            <a:picLocks noChangeAspect="1"/>
          </p:cNvPicPr>
          <p:nvPr/>
        </p:nvPicPr>
        <p:blipFill>
          <a:blip r:embed="rId3"/>
          <a:stretch>
            <a:fillRect/>
          </a:stretch>
        </p:blipFill>
        <p:spPr>
          <a:xfrm>
            <a:off x="3779520" y="2712720"/>
            <a:ext cx="5364480" cy="4145280"/>
          </a:xfrm>
          <a:prstGeom prst="rect">
            <a:avLst/>
          </a:prstGeom>
        </p:spPr>
      </p:pic>
      <p:sp>
        <p:nvSpPr>
          <p:cNvPr id="7" name="TextBox 6"/>
          <p:cNvSpPr txBox="1"/>
          <p:nvPr/>
        </p:nvSpPr>
        <p:spPr>
          <a:xfrm>
            <a:off x="707570" y="5170714"/>
            <a:ext cx="3071949" cy="923330"/>
          </a:xfrm>
          <a:prstGeom prst="rect">
            <a:avLst/>
          </a:prstGeom>
          <a:noFill/>
        </p:spPr>
        <p:txBody>
          <a:bodyPr wrap="square" rtlCol="0">
            <a:spAutoFit/>
          </a:bodyPr>
          <a:lstStyle/>
          <a:p>
            <a:r>
              <a:rPr lang="en-US" dirty="0" smtClean="0"/>
              <a:t>I used 9Z, closer to peak in diurnal cycle, which the model does capture</a:t>
            </a:r>
            <a:endParaRPr lang="en-US" dirty="0"/>
          </a:p>
        </p:txBody>
      </p:sp>
      <p:sp>
        <p:nvSpPr>
          <p:cNvPr id="8" name="TextBox 7"/>
          <p:cNvSpPr txBox="1"/>
          <p:nvPr/>
        </p:nvSpPr>
        <p:spPr>
          <a:xfrm>
            <a:off x="1124857" y="2239328"/>
            <a:ext cx="676087" cy="369332"/>
          </a:xfrm>
          <a:prstGeom prst="rect">
            <a:avLst/>
          </a:prstGeom>
          <a:noFill/>
        </p:spPr>
        <p:txBody>
          <a:bodyPr wrap="none" rtlCol="0">
            <a:spAutoFit/>
          </a:bodyPr>
          <a:lstStyle/>
          <a:p>
            <a:r>
              <a:rPr lang="en-US" dirty="0" smtClean="0">
                <a:solidFill>
                  <a:schemeClr val="bg1"/>
                </a:solidFill>
              </a:rPr>
              <a:t>HIGH</a:t>
            </a:r>
            <a:endParaRPr lang="en-US" dirty="0">
              <a:solidFill>
                <a:schemeClr val="bg1"/>
              </a:solidFill>
            </a:endParaRPr>
          </a:p>
        </p:txBody>
      </p:sp>
      <p:sp>
        <p:nvSpPr>
          <p:cNvPr id="9" name="TextBox 8"/>
          <p:cNvSpPr txBox="1"/>
          <p:nvPr/>
        </p:nvSpPr>
        <p:spPr>
          <a:xfrm>
            <a:off x="5364481" y="4375025"/>
            <a:ext cx="933970" cy="369332"/>
          </a:xfrm>
          <a:prstGeom prst="rect">
            <a:avLst/>
          </a:prstGeom>
          <a:noFill/>
        </p:spPr>
        <p:txBody>
          <a:bodyPr wrap="none" rtlCol="0">
            <a:spAutoFit/>
          </a:bodyPr>
          <a:lstStyle/>
          <a:p>
            <a:r>
              <a:rPr lang="en-US" dirty="0" smtClean="0">
                <a:solidFill>
                  <a:schemeClr val="bg1"/>
                </a:solidFill>
              </a:rPr>
              <a:t>MIDDLE</a:t>
            </a:r>
            <a:endParaRPr lang="en-US" dirty="0">
              <a:solidFill>
                <a:schemeClr val="bg1"/>
              </a:solidFill>
            </a:endParaRPr>
          </a:p>
        </p:txBody>
      </p:sp>
    </p:spTree>
    <p:extLst>
      <p:ext uri="{BB962C8B-B14F-4D97-AF65-F5344CB8AC3E}">
        <p14:creationId xmlns:p14="http://schemas.microsoft.com/office/powerpoint/2010/main" val="5760594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1240" y="0"/>
            <a:ext cx="4302760" cy="4384040"/>
          </a:xfrm>
          <a:prstGeom prst="rect">
            <a:avLst/>
          </a:prstGeom>
        </p:spPr>
      </p:pic>
      <p:pic>
        <p:nvPicPr>
          <p:cNvPr id="3" name="Picture 2"/>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208643" y="780143"/>
            <a:ext cx="4508164" cy="923330"/>
          </a:xfrm>
          <a:prstGeom prst="rect">
            <a:avLst/>
          </a:prstGeom>
          <a:noFill/>
        </p:spPr>
        <p:txBody>
          <a:bodyPr wrap="square" rtlCol="0">
            <a:spAutoFit/>
          </a:bodyPr>
          <a:lstStyle/>
          <a:p>
            <a:r>
              <a:rPr lang="en-US" dirty="0" smtClean="0"/>
              <a:t>Models actually agree on the gross features of the high and middle cloud.  UK model moves HM cloud further south</a:t>
            </a:r>
            <a:endParaRPr lang="en-US" dirty="0"/>
          </a:p>
        </p:txBody>
      </p:sp>
      <p:cxnSp>
        <p:nvCxnSpPr>
          <p:cNvPr id="6" name="Straight Arrow Connector 5"/>
          <p:cNvCxnSpPr>
            <a:stCxn id="4" idx="2"/>
          </p:cNvCxnSpPr>
          <p:nvPr/>
        </p:nvCxnSpPr>
        <p:spPr>
          <a:xfrm rot="5400000" flipH="1" flipV="1">
            <a:off x="4253126" y="-484115"/>
            <a:ext cx="397186" cy="39779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1256224" y="2510830"/>
            <a:ext cx="2013857" cy="399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Sun 11"/>
          <p:cNvSpPr/>
          <p:nvPr/>
        </p:nvSpPr>
        <p:spPr>
          <a:xfrm>
            <a:off x="5887363" y="1449485"/>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983514" y="1504641"/>
            <a:ext cx="9144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43265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8732" r="9896" b="30567"/>
          <a:stretch>
            <a:fillRect/>
          </a:stretch>
        </p:blipFill>
        <p:spPr>
          <a:xfrm>
            <a:off x="4118429" y="187960"/>
            <a:ext cx="4365171" cy="2878183"/>
          </a:xfrm>
          <a:prstGeom prst="rect">
            <a:avLst/>
          </a:prstGeom>
        </p:spPr>
      </p:pic>
      <p:pic>
        <p:nvPicPr>
          <p:cNvPr id="6" name="Picture 5"/>
          <p:cNvPicPr>
            <a:picLocks noChangeAspect="1"/>
          </p:cNvPicPr>
          <p:nvPr/>
        </p:nvPicPr>
        <p:blipFill>
          <a:blip r:embed="rId3"/>
          <a:srcRect t="22791" r="48489" b="30265"/>
          <a:stretch>
            <a:fillRect/>
          </a:stretch>
        </p:blipFill>
        <p:spPr>
          <a:xfrm>
            <a:off x="0" y="2848428"/>
            <a:ext cx="4252233" cy="2891516"/>
          </a:xfrm>
          <a:prstGeom prst="rect">
            <a:avLst/>
          </a:prstGeom>
        </p:spPr>
      </p:pic>
      <p:sp>
        <p:nvSpPr>
          <p:cNvPr id="7" name="TextBox 6"/>
          <p:cNvSpPr txBox="1"/>
          <p:nvPr/>
        </p:nvSpPr>
        <p:spPr>
          <a:xfrm>
            <a:off x="145144" y="898071"/>
            <a:ext cx="3789520" cy="1754327"/>
          </a:xfrm>
          <a:prstGeom prst="rect">
            <a:avLst/>
          </a:prstGeom>
          <a:noFill/>
        </p:spPr>
        <p:txBody>
          <a:bodyPr wrap="square" rtlCol="0">
            <a:spAutoFit/>
          </a:bodyPr>
          <a:lstStyle/>
          <a:p>
            <a:r>
              <a:rPr lang="en-US" dirty="0" smtClean="0"/>
              <a:t>Can we believe 96 hour forecast?</a:t>
            </a:r>
          </a:p>
          <a:p>
            <a:r>
              <a:rPr lang="en-US" dirty="0" smtClean="0"/>
              <a:t>0Z today (below) compared with  96 hour </a:t>
            </a:r>
            <a:r>
              <a:rPr lang="en-US" dirty="0" err="1" smtClean="0"/>
              <a:t>fcst</a:t>
            </a:r>
            <a:r>
              <a:rPr lang="en-US" dirty="0" smtClean="0"/>
              <a:t> EC (right) and 60 hour </a:t>
            </a:r>
            <a:r>
              <a:rPr lang="en-US" dirty="0" err="1" smtClean="0"/>
              <a:t>fcst</a:t>
            </a:r>
            <a:r>
              <a:rPr lang="en-US" dirty="0" smtClean="0"/>
              <a:t> UK new 4 km (below, right).  Notably, EC gets something right near Ascension, but overdone.</a:t>
            </a:r>
          </a:p>
        </p:txBody>
      </p:sp>
      <p:pic>
        <p:nvPicPr>
          <p:cNvPr id="8" name="Picture 7"/>
          <p:cNvPicPr>
            <a:picLocks noChangeAspect="1"/>
          </p:cNvPicPr>
          <p:nvPr/>
        </p:nvPicPr>
        <p:blipFill>
          <a:blip r:embed="rId4"/>
          <a:srcRect l="16989" r="3951" b="50000"/>
          <a:stretch>
            <a:fillRect/>
          </a:stretch>
        </p:blipFill>
        <p:spPr>
          <a:xfrm>
            <a:off x="5207000" y="3221446"/>
            <a:ext cx="3401786" cy="2148840"/>
          </a:xfrm>
          <a:prstGeom prst="rect">
            <a:avLst/>
          </a:prstGeom>
        </p:spPr>
      </p:pic>
      <p:cxnSp>
        <p:nvCxnSpPr>
          <p:cNvPr id="10" name="Straight Arrow Connector 9"/>
          <p:cNvCxnSpPr/>
          <p:nvPr/>
        </p:nvCxnSpPr>
        <p:spPr>
          <a:xfrm rot="5400000">
            <a:off x="282985" y="2886485"/>
            <a:ext cx="1184816" cy="7166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233715" y="1832430"/>
            <a:ext cx="3510642" cy="8199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Sun 15"/>
          <p:cNvSpPr/>
          <p:nvPr/>
        </p:nvSpPr>
        <p:spPr>
          <a:xfrm>
            <a:off x="644071" y="4336143"/>
            <a:ext cx="91440" cy="9144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98571" y="5739944"/>
            <a:ext cx="4102392" cy="646331"/>
          </a:xfrm>
          <a:prstGeom prst="rect">
            <a:avLst/>
          </a:prstGeom>
          <a:noFill/>
        </p:spPr>
        <p:txBody>
          <a:bodyPr wrap="none" rtlCol="0">
            <a:spAutoFit/>
          </a:bodyPr>
          <a:lstStyle/>
          <a:p>
            <a:r>
              <a:rPr lang="en-US" dirty="0" smtClean="0"/>
              <a:t>UKMO research model is getting northern</a:t>
            </a:r>
          </a:p>
          <a:p>
            <a:r>
              <a:rPr lang="en-US" dirty="0" smtClean="0"/>
              <a:t>  feature better</a:t>
            </a:r>
            <a:endParaRPr lang="en-US" dirty="0"/>
          </a:p>
        </p:txBody>
      </p:sp>
      <p:cxnSp>
        <p:nvCxnSpPr>
          <p:cNvPr id="19" name="Straight Arrow Connector 18"/>
          <p:cNvCxnSpPr/>
          <p:nvPr/>
        </p:nvCxnSpPr>
        <p:spPr>
          <a:xfrm rot="10800000">
            <a:off x="644073" y="3221449"/>
            <a:ext cx="5778498" cy="3019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5081815" y="4833257"/>
            <a:ext cx="2191657" cy="489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Sun 24"/>
          <p:cNvSpPr/>
          <p:nvPr/>
        </p:nvSpPr>
        <p:spPr>
          <a:xfrm>
            <a:off x="5494867" y="4577927"/>
            <a:ext cx="91440" cy="9144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2046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698501" y="2394858"/>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6217920"/>
            <a:ext cx="8513634" cy="646331"/>
          </a:xfrm>
          <a:prstGeom prst="rect">
            <a:avLst/>
          </a:prstGeom>
          <a:noFill/>
        </p:spPr>
        <p:txBody>
          <a:bodyPr wrap="square" rtlCol="0">
            <a:spAutoFit/>
          </a:bodyPr>
          <a:lstStyle/>
          <a:p>
            <a:r>
              <a:rPr lang="en-US" dirty="0" smtClean="0"/>
              <a:t>5S </a:t>
            </a:r>
            <a:r>
              <a:rPr lang="en-US" dirty="0" err="1" smtClean="0"/>
              <a:t>Xsect</a:t>
            </a:r>
            <a:r>
              <a:rPr lang="en-US" dirty="0" smtClean="0"/>
              <a:t> reflects surge of moisture from the north.  Note weak winds at 600mb and 700mb</a:t>
            </a:r>
            <a:endParaRPr lang="en-US" dirty="0"/>
          </a:p>
        </p:txBody>
      </p:sp>
    </p:spTree>
    <p:extLst>
      <p:ext uri="{BB962C8B-B14F-4D97-AF65-F5344CB8AC3E}">
        <p14:creationId xmlns:p14="http://schemas.microsoft.com/office/powerpoint/2010/main" val="2596482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a:t>
            </a:r>
            <a:r>
              <a:rPr lang="en-US" dirty="0" err="1" smtClean="0"/>
              <a:t>Lokal</a:t>
            </a:r>
            <a:r>
              <a:rPr lang="en-US" dirty="0" smtClean="0"/>
              <a:t> </a:t>
            </a:r>
            <a:r>
              <a:rPr lang="en-US" dirty="0" err="1" smtClean="0"/>
              <a:t>Flug</a:t>
            </a:r>
            <a:r>
              <a:rPr lang="en-US" dirty="0" smtClean="0"/>
              <a:t>)</a:t>
            </a:r>
            <a:endParaRPr lang="en-US" dirty="0"/>
          </a:p>
        </p:txBody>
      </p:sp>
      <p:sp>
        <p:nvSpPr>
          <p:cNvPr id="3" name="Content Placeholder 2"/>
          <p:cNvSpPr>
            <a:spLocks noGrp="1"/>
          </p:cNvSpPr>
          <p:nvPr>
            <p:ph idx="1"/>
          </p:nvPr>
        </p:nvSpPr>
        <p:spPr/>
        <p:txBody>
          <a:bodyPr>
            <a:normAutofit/>
          </a:bodyPr>
          <a:lstStyle/>
          <a:p>
            <a:r>
              <a:rPr lang="en-US" dirty="0" smtClean="0"/>
              <a:t>Surge of 800mb RH is at Ascension on this day.</a:t>
            </a:r>
          </a:p>
          <a:p>
            <a:r>
              <a:rPr lang="en-US" dirty="0" smtClean="0"/>
              <a:t>Forward trajectories suggest that 800mb is the most profitable level for looking at history</a:t>
            </a:r>
          </a:p>
          <a:p>
            <a:r>
              <a:rPr lang="en-US" dirty="0" smtClean="0"/>
              <a:t>High and middle clouds look good (there are none nearby).</a:t>
            </a:r>
          </a:p>
        </p:txBody>
      </p:sp>
    </p:spTree>
    <p:extLst>
      <p:ext uri="{BB962C8B-B14F-4D97-AF65-F5344CB8AC3E}">
        <p14:creationId xmlns:p14="http://schemas.microsoft.com/office/powerpoint/2010/main" val="29021975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705600" cy="5181600"/>
          </a:xfrm>
          <a:prstGeom prst="rect">
            <a:avLst/>
          </a:prstGeom>
        </p:spPr>
      </p:pic>
      <p:sp>
        <p:nvSpPr>
          <p:cNvPr id="5" name="TextBox 4"/>
          <p:cNvSpPr txBox="1"/>
          <p:nvPr/>
        </p:nvSpPr>
        <p:spPr>
          <a:xfrm>
            <a:off x="181429" y="5705929"/>
            <a:ext cx="8933399" cy="646331"/>
          </a:xfrm>
          <a:prstGeom prst="rect">
            <a:avLst/>
          </a:prstGeom>
          <a:noFill/>
        </p:spPr>
        <p:txBody>
          <a:bodyPr wrap="square" rtlCol="0">
            <a:spAutoFit/>
          </a:bodyPr>
          <a:lstStyle/>
          <a:p>
            <a:r>
              <a:rPr lang="en-US" dirty="0" smtClean="0"/>
              <a:t>Surge of moisture arrives (sort of, distorted) at Ascension at 800mb.  (Pop up RH is related to higher BL in the model</a:t>
            </a:r>
            <a:endParaRPr lang="en-US" dirty="0"/>
          </a:p>
        </p:txBody>
      </p:sp>
      <p:cxnSp>
        <p:nvCxnSpPr>
          <p:cNvPr id="7" name="Straight Arrow Connector 6"/>
          <p:cNvCxnSpPr/>
          <p:nvPr/>
        </p:nvCxnSpPr>
        <p:spPr>
          <a:xfrm rot="10800000">
            <a:off x="1968501" y="1678215"/>
            <a:ext cx="4236357" cy="4027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1843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308429" y="5597071"/>
            <a:ext cx="8608583" cy="646331"/>
          </a:xfrm>
          <a:prstGeom prst="rect">
            <a:avLst/>
          </a:prstGeom>
          <a:noFill/>
        </p:spPr>
        <p:txBody>
          <a:bodyPr wrap="square" rtlCol="0">
            <a:spAutoFit/>
          </a:bodyPr>
          <a:lstStyle/>
          <a:p>
            <a:r>
              <a:rPr lang="en-US" dirty="0" smtClean="0"/>
              <a:t>Indifferent flow over Ascension on this day.  Nearby, moisture starts moving in from the north</a:t>
            </a:r>
          </a:p>
        </p:txBody>
      </p:sp>
      <p:cxnSp>
        <p:nvCxnSpPr>
          <p:cNvPr id="5" name="Straight Arrow Connector 4"/>
          <p:cNvCxnSpPr/>
          <p:nvPr/>
        </p:nvCxnSpPr>
        <p:spPr>
          <a:xfrm rot="5400000" flipH="1" flipV="1">
            <a:off x="-1052286" y="2921001"/>
            <a:ext cx="5161643" cy="1188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310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217714" y="5733143"/>
            <a:ext cx="8659661" cy="646331"/>
          </a:xfrm>
          <a:prstGeom prst="rect">
            <a:avLst/>
          </a:prstGeom>
          <a:noFill/>
        </p:spPr>
        <p:txBody>
          <a:bodyPr wrap="square" rtlCol="0">
            <a:spAutoFit/>
          </a:bodyPr>
          <a:lstStyle/>
          <a:p>
            <a:r>
              <a:rPr lang="en-US" dirty="0" smtClean="0"/>
              <a:t>Flow weak at this level also.  RH pattern propagates westward to the north (with flow there).</a:t>
            </a:r>
            <a:endParaRPr lang="en-US" dirty="0"/>
          </a:p>
        </p:txBody>
      </p:sp>
    </p:spTree>
    <p:extLst>
      <p:ext uri="{BB962C8B-B14F-4D97-AF65-F5344CB8AC3E}">
        <p14:creationId xmlns:p14="http://schemas.microsoft.com/office/powerpoint/2010/main" val="39913383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
            <a:ext cx="4466971" cy="4002786"/>
          </a:xfrm>
          <a:prstGeom prst="rect">
            <a:avLst/>
          </a:prstGeom>
        </p:spPr>
      </p:pic>
      <p:pic>
        <p:nvPicPr>
          <p:cNvPr id="3" name="Picture 2"/>
          <p:cNvPicPr>
            <a:picLocks noChangeAspect="1"/>
          </p:cNvPicPr>
          <p:nvPr/>
        </p:nvPicPr>
        <p:blipFill>
          <a:blip r:embed="rId3"/>
          <a:stretch>
            <a:fillRect/>
          </a:stretch>
        </p:blipFill>
        <p:spPr>
          <a:xfrm>
            <a:off x="4755521" y="0"/>
            <a:ext cx="4397883" cy="4002786"/>
          </a:xfrm>
          <a:prstGeom prst="rect">
            <a:avLst/>
          </a:prstGeom>
        </p:spPr>
      </p:pic>
      <p:pic>
        <p:nvPicPr>
          <p:cNvPr id="4" name="Picture 3"/>
          <p:cNvPicPr>
            <a:picLocks noChangeAspect="1"/>
          </p:cNvPicPr>
          <p:nvPr/>
        </p:nvPicPr>
        <p:blipFill>
          <a:blip r:embed="rId4"/>
          <a:stretch>
            <a:fillRect/>
          </a:stretch>
        </p:blipFill>
        <p:spPr>
          <a:xfrm>
            <a:off x="4720970" y="2855214"/>
            <a:ext cx="4397883" cy="4002786"/>
          </a:xfrm>
          <a:prstGeom prst="rect">
            <a:avLst/>
          </a:prstGeom>
        </p:spPr>
      </p:pic>
      <p:sp>
        <p:nvSpPr>
          <p:cNvPr id="5" name="TextBox 4"/>
          <p:cNvSpPr txBox="1"/>
          <p:nvPr/>
        </p:nvSpPr>
        <p:spPr>
          <a:xfrm>
            <a:off x="152400" y="4470400"/>
            <a:ext cx="5093458" cy="1200329"/>
          </a:xfrm>
          <a:prstGeom prst="rect">
            <a:avLst/>
          </a:prstGeom>
          <a:noFill/>
        </p:spPr>
        <p:txBody>
          <a:bodyPr wrap="square" rtlCol="0">
            <a:spAutoFit/>
          </a:bodyPr>
          <a:lstStyle/>
          <a:p>
            <a:r>
              <a:rPr lang="en-US" dirty="0" smtClean="0"/>
              <a:t>Same story as on Thursday (forward trajectories</a:t>
            </a:r>
          </a:p>
          <a:p>
            <a:r>
              <a:rPr lang="en-US" dirty="0" smtClean="0"/>
              <a:t>from suitcase flight on Thursday).  Best prospects for catching air from previous day appear to be at 2 km (800mb).</a:t>
            </a:r>
            <a:endParaRPr lang="en-US" dirty="0"/>
          </a:p>
        </p:txBody>
      </p:sp>
    </p:spTree>
    <p:extLst>
      <p:ext uri="{BB962C8B-B14F-4D97-AF65-F5344CB8AC3E}">
        <p14:creationId xmlns:p14="http://schemas.microsoft.com/office/powerpoint/2010/main" val="41708521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22" y="18160"/>
            <a:ext cx="6403467" cy="4934839"/>
          </a:xfrm>
          <a:prstGeom prst="rect">
            <a:avLst/>
          </a:prstGeom>
        </p:spPr>
      </p:pic>
      <p:sp>
        <p:nvSpPr>
          <p:cNvPr id="4" name="TextBox 3"/>
          <p:cNvSpPr txBox="1"/>
          <p:nvPr/>
        </p:nvSpPr>
        <p:spPr>
          <a:xfrm>
            <a:off x="6704185" y="173507"/>
            <a:ext cx="2072926" cy="461665"/>
          </a:xfrm>
          <a:prstGeom prst="rect">
            <a:avLst/>
          </a:prstGeom>
          <a:noFill/>
        </p:spPr>
        <p:txBody>
          <a:bodyPr wrap="square" rtlCol="0">
            <a:spAutoFit/>
          </a:bodyPr>
          <a:lstStyle/>
          <a:p>
            <a:r>
              <a:rPr lang="en-US" sz="2400" dirty="0" smtClean="0">
                <a:solidFill>
                  <a:srgbClr val="FF6600"/>
                </a:solidFill>
              </a:rPr>
              <a:t>Surface winds</a:t>
            </a:r>
            <a:endParaRPr lang="en-US" sz="2400" dirty="0">
              <a:solidFill>
                <a:srgbClr val="FF6600"/>
              </a:solidFill>
            </a:endParaRPr>
          </a:p>
        </p:txBody>
      </p:sp>
      <p:sp>
        <p:nvSpPr>
          <p:cNvPr id="7" name="TextBox 6"/>
          <p:cNvSpPr txBox="1"/>
          <p:nvPr/>
        </p:nvSpPr>
        <p:spPr>
          <a:xfrm>
            <a:off x="1750869" y="3703359"/>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8" name="TextBox 7"/>
          <p:cNvSpPr txBox="1"/>
          <p:nvPr/>
        </p:nvSpPr>
        <p:spPr>
          <a:xfrm>
            <a:off x="642988" y="2781911"/>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9" name="TextBox 8"/>
          <p:cNvSpPr txBox="1"/>
          <p:nvPr/>
        </p:nvSpPr>
        <p:spPr>
          <a:xfrm>
            <a:off x="141112" y="5148362"/>
            <a:ext cx="3922888" cy="923330"/>
          </a:xfrm>
          <a:prstGeom prst="rect">
            <a:avLst/>
          </a:prstGeom>
          <a:noFill/>
        </p:spPr>
        <p:txBody>
          <a:bodyPr wrap="square" rtlCol="0">
            <a:spAutoFit/>
          </a:bodyPr>
          <a:lstStyle/>
          <a:p>
            <a:r>
              <a:rPr lang="en-US" dirty="0" smtClean="0"/>
              <a:t>Winds </a:t>
            </a:r>
            <a:r>
              <a:rPr lang="en-US" dirty="0" smtClean="0"/>
              <a:t>are not as weak and westerly as forecasted yesterday; still 5-10 knots SSW along our flight track</a:t>
            </a:r>
            <a:endParaRPr lang="en-US" dirty="0"/>
          </a:p>
        </p:txBody>
      </p:sp>
      <p:sp>
        <p:nvSpPr>
          <p:cNvPr id="11" name="TextBox 10"/>
          <p:cNvSpPr txBox="1"/>
          <p:nvPr/>
        </p:nvSpPr>
        <p:spPr>
          <a:xfrm>
            <a:off x="222956" y="288417"/>
            <a:ext cx="1895245" cy="400110"/>
          </a:xfrm>
          <a:prstGeom prst="rect">
            <a:avLst/>
          </a:prstGeom>
          <a:solidFill>
            <a:schemeClr val="bg1"/>
          </a:solidFill>
        </p:spPr>
        <p:txBody>
          <a:bodyPr wrap="none" rtlCol="0">
            <a:spAutoFit/>
          </a:bodyPr>
          <a:lstStyle/>
          <a:p>
            <a:r>
              <a:rPr lang="en-US" sz="2000" dirty="0" smtClean="0"/>
              <a:t>8/15 Tue </a:t>
            </a:r>
            <a:r>
              <a:rPr lang="en-US" sz="2000" dirty="0" smtClean="0"/>
              <a:t>(</a:t>
            </a:r>
            <a:r>
              <a:rPr lang="en-US" sz="2000" dirty="0" smtClean="0"/>
              <a:t>72-hr</a:t>
            </a:r>
            <a:r>
              <a:rPr lang="en-US" sz="2000" dirty="0" smtClean="0"/>
              <a:t>)</a:t>
            </a:r>
            <a:endParaRPr lang="en-US" sz="2000" dirty="0"/>
          </a:p>
        </p:txBody>
      </p:sp>
      <p:pic>
        <p:nvPicPr>
          <p:cNvPr id="12" name="Picture 11"/>
          <p:cNvPicPr>
            <a:picLocks noChangeAspect="1"/>
          </p:cNvPicPr>
          <p:nvPr/>
        </p:nvPicPr>
        <p:blipFill>
          <a:blip r:embed="rId3"/>
          <a:stretch>
            <a:fillRect/>
          </a:stretch>
        </p:blipFill>
        <p:spPr>
          <a:xfrm>
            <a:off x="4151633" y="2501712"/>
            <a:ext cx="6403467" cy="4934839"/>
          </a:xfrm>
          <a:prstGeom prst="rect">
            <a:avLst/>
          </a:prstGeom>
        </p:spPr>
      </p:pic>
      <p:sp>
        <p:nvSpPr>
          <p:cNvPr id="13" name="TextBox 12"/>
          <p:cNvSpPr txBox="1"/>
          <p:nvPr/>
        </p:nvSpPr>
        <p:spPr>
          <a:xfrm>
            <a:off x="4389052" y="2781911"/>
            <a:ext cx="1895245" cy="400110"/>
          </a:xfrm>
          <a:prstGeom prst="rect">
            <a:avLst/>
          </a:prstGeom>
          <a:solidFill>
            <a:schemeClr val="bg1"/>
          </a:solidFill>
        </p:spPr>
        <p:txBody>
          <a:bodyPr wrap="none" rtlCol="0">
            <a:spAutoFit/>
          </a:bodyPr>
          <a:lstStyle/>
          <a:p>
            <a:r>
              <a:rPr lang="en-US" sz="2000" dirty="0" smtClean="0"/>
              <a:t>8/15 Tue </a:t>
            </a:r>
            <a:r>
              <a:rPr lang="en-US" sz="2000" dirty="0" smtClean="0"/>
              <a:t>(</a:t>
            </a:r>
            <a:r>
              <a:rPr lang="en-US" sz="2000" dirty="0" smtClean="0"/>
              <a:t>48-hr</a:t>
            </a:r>
            <a:r>
              <a:rPr lang="en-US" sz="2000" dirty="0" smtClean="0"/>
              <a:t>)</a:t>
            </a:r>
            <a:endParaRPr lang="en-US" sz="2000" dirty="0"/>
          </a:p>
        </p:txBody>
      </p:sp>
      <p:sp>
        <p:nvSpPr>
          <p:cNvPr id="14" name="TextBox 13"/>
          <p:cNvSpPr txBox="1"/>
          <p:nvPr/>
        </p:nvSpPr>
        <p:spPr>
          <a:xfrm>
            <a:off x="5955976" y="6170779"/>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15" name="TextBox 14"/>
          <p:cNvSpPr txBox="1"/>
          <p:nvPr/>
        </p:nvSpPr>
        <p:spPr>
          <a:xfrm>
            <a:off x="4819873" y="5150554"/>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6" name="TextBox 15"/>
          <p:cNvSpPr txBox="1"/>
          <p:nvPr/>
        </p:nvSpPr>
        <p:spPr>
          <a:xfrm>
            <a:off x="6347022" y="878967"/>
            <a:ext cx="3022755" cy="1477328"/>
          </a:xfrm>
          <a:prstGeom prst="rect">
            <a:avLst/>
          </a:prstGeom>
          <a:noFill/>
        </p:spPr>
        <p:txBody>
          <a:bodyPr wrap="square" rtlCol="0">
            <a:spAutoFit/>
          </a:bodyPr>
          <a:lstStyle/>
          <a:p>
            <a:r>
              <a:rPr lang="en-US" dirty="0" smtClean="0"/>
              <a:t>Winds over TMS are ~15 </a:t>
            </a:r>
            <a:r>
              <a:rPr lang="en-US" dirty="0" err="1" smtClean="0"/>
              <a:t>knt</a:t>
            </a:r>
            <a:r>
              <a:rPr lang="en-US" dirty="0" smtClean="0"/>
              <a:t> (stronger) in today’s forecast – not sure why, but there appears to be more </a:t>
            </a:r>
            <a:r>
              <a:rPr lang="en-US" dirty="0" err="1" smtClean="0"/>
              <a:t>precip</a:t>
            </a:r>
            <a:r>
              <a:rPr lang="en-US" dirty="0" smtClean="0"/>
              <a:t> along the nearby coast</a:t>
            </a:r>
            <a:endParaRPr lang="en-US" dirty="0"/>
          </a:p>
        </p:txBody>
      </p:sp>
      <p:sp>
        <p:nvSpPr>
          <p:cNvPr id="17" name="Oval 16"/>
          <p:cNvSpPr/>
          <p:nvPr/>
        </p:nvSpPr>
        <p:spPr>
          <a:xfrm rot="5400000">
            <a:off x="6489982" y="2095961"/>
            <a:ext cx="484847" cy="2572301"/>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cxnSp>
        <p:nvCxnSpPr>
          <p:cNvPr id="18" name="Straight Arrow Connector 17"/>
          <p:cNvCxnSpPr/>
          <p:nvPr/>
        </p:nvCxnSpPr>
        <p:spPr>
          <a:xfrm flipV="1">
            <a:off x="3781778" y="4064000"/>
            <a:ext cx="3386666" cy="176389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5735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1240" y="0"/>
            <a:ext cx="4302760" cy="4384040"/>
          </a:xfrm>
          <a:prstGeom prst="rect">
            <a:avLst/>
          </a:prstGeom>
        </p:spPr>
      </p:pic>
      <p:pic>
        <p:nvPicPr>
          <p:cNvPr id="3" name="Picture 2"/>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6422571" y="1596571"/>
            <a:ext cx="802887" cy="369332"/>
          </a:xfrm>
          <a:prstGeom prst="rect">
            <a:avLst/>
          </a:prstGeom>
          <a:noFill/>
        </p:spPr>
        <p:txBody>
          <a:bodyPr wrap="none" rtlCol="0">
            <a:spAutoFit/>
          </a:bodyPr>
          <a:lstStyle/>
          <a:p>
            <a:r>
              <a:rPr lang="en-US" dirty="0" smtClean="0"/>
              <a:t>UKMO</a:t>
            </a:r>
            <a:endParaRPr lang="en-US" dirty="0"/>
          </a:p>
        </p:txBody>
      </p:sp>
      <p:sp>
        <p:nvSpPr>
          <p:cNvPr id="5" name="TextBox 4"/>
          <p:cNvSpPr txBox="1"/>
          <p:nvPr/>
        </p:nvSpPr>
        <p:spPr>
          <a:xfrm>
            <a:off x="2077357" y="4626429"/>
            <a:ext cx="929236" cy="369332"/>
          </a:xfrm>
          <a:prstGeom prst="rect">
            <a:avLst/>
          </a:prstGeom>
          <a:noFill/>
        </p:spPr>
        <p:txBody>
          <a:bodyPr wrap="none" rtlCol="0">
            <a:spAutoFit/>
          </a:bodyPr>
          <a:lstStyle/>
          <a:p>
            <a:r>
              <a:rPr lang="en-US" dirty="0" smtClean="0">
                <a:solidFill>
                  <a:schemeClr val="bg1"/>
                </a:solidFill>
              </a:rPr>
              <a:t>ECMWF</a:t>
            </a:r>
            <a:endParaRPr lang="en-US" dirty="0">
              <a:solidFill>
                <a:schemeClr val="bg1"/>
              </a:solidFill>
            </a:endParaRPr>
          </a:p>
        </p:txBody>
      </p:sp>
      <p:sp>
        <p:nvSpPr>
          <p:cNvPr id="6" name="TextBox 5"/>
          <p:cNvSpPr txBox="1"/>
          <p:nvPr/>
        </p:nvSpPr>
        <p:spPr>
          <a:xfrm>
            <a:off x="435429" y="925286"/>
            <a:ext cx="4154039" cy="1200329"/>
          </a:xfrm>
          <a:prstGeom prst="rect">
            <a:avLst/>
          </a:prstGeom>
          <a:noFill/>
        </p:spPr>
        <p:txBody>
          <a:bodyPr wrap="square" rtlCol="0">
            <a:spAutoFit/>
          </a:bodyPr>
          <a:lstStyle/>
          <a:p>
            <a:r>
              <a:rPr lang="en-US" dirty="0" smtClean="0"/>
              <a:t>Middle cloud at Ascension in EC model reflects low BL SC penetrating into middle cloud “definition region.”  Looks good at this point.</a:t>
            </a:r>
            <a:endParaRPr lang="en-US" dirty="0"/>
          </a:p>
        </p:txBody>
      </p:sp>
      <p:cxnSp>
        <p:nvCxnSpPr>
          <p:cNvPr id="8" name="Straight Connector 7"/>
          <p:cNvCxnSpPr/>
          <p:nvPr/>
        </p:nvCxnSpPr>
        <p:spPr>
          <a:xfrm rot="5400000">
            <a:off x="-186663" y="4317603"/>
            <a:ext cx="211746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0" y="4072467"/>
            <a:ext cx="2497667"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1644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cxnSp>
        <p:nvCxnSpPr>
          <p:cNvPr id="5" name="Straight Connector 4"/>
          <p:cNvCxnSpPr/>
          <p:nvPr/>
        </p:nvCxnSpPr>
        <p:spPr>
          <a:xfrm rot="16200000" flipV="1">
            <a:off x="-162094" y="1569755"/>
            <a:ext cx="2539208"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5588000" y="4290786"/>
            <a:ext cx="2540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433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397244" cy="4941062"/>
          </a:xfrm>
          <a:prstGeom prst="rect">
            <a:avLst/>
          </a:prstGeom>
        </p:spPr>
      </p:pic>
      <p:sp>
        <p:nvSpPr>
          <p:cNvPr id="4" name="TextBox 3"/>
          <p:cNvSpPr txBox="1"/>
          <p:nvPr/>
        </p:nvSpPr>
        <p:spPr>
          <a:xfrm>
            <a:off x="6478409" y="102952"/>
            <a:ext cx="2552704" cy="461665"/>
          </a:xfrm>
          <a:prstGeom prst="rect">
            <a:avLst/>
          </a:prstGeom>
          <a:noFill/>
        </p:spPr>
        <p:txBody>
          <a:bodyPr wrap="square" rtlCol="0">
            <a:spAutoFit/>
          </a:bodyPr>
          <a:lstStyle/>
          <a:p>
            <a:r>
              <a:rPr lang="en-US" sz="2400" dirty="0" smtClean="0">
                <a:solidFill>
                  <a:srgbClr val="FF6600"/>
                </a:solidFill>
              </a:rPr>
              <a:t>700mb RH, winds</a:t>
            </a:r>
            <a:endParaRPr lang="en-US" sz="2400" dirty="0">
              <a:solidFill>
                <a:srgbClr val="FF6600"/>
              </a:solidFill>
            </a:endParaRPr>
          </a:p>
        </p:txBody>
      </p:sp>
      <p:sp>
        <p:nvSpPr>
          <p:cNvPr id="11" name="TextBox 10"/>
          <p:cNvSpPr txBox="1"/>
          <p:nvPr/>
        </p:nvSpPr>
        <p:spPr>
          <a:xfrm>
            <a:off x="222956" y="288417"/>
            <a:ext cx="1220982" cy="400110"/>
          </a:xfrm>
          <a:prstGeom prst="rect">
            <a:avLst/>
          </a:prstGeom>
          <a:solidFill>
            <a:schemeClr val="bg1"/>
          </a:solidFill>
        </p:spPr>
        <p:txBody>
          <a:bodyPr wrap="none" rtlCol="0">
            <a:spAutoFit/>
          </a:bodyPr>
          <a:lstStyle/>
          <a:p>
            <a:r>
              <a:rPr lang="en-US" sz="2000" dirty="0" smtClean="0"/>
              <a:t>8/</a:t>
            </a:r>
            <a:r>
              <a:rPr lang="en-US" sz="2000" dirty="0" smtClean="0"/>
              <a:t>14 Mon</a:t>
            </a:r>
            <a:endParaRPr lang="en-US" sz="2000" dirty="0"/>
          </a:p>
        </p:txBody>
      </p:sp>
      <p:pic>
        <p:nvPicPr>
          <p:cNvPr id="5" name="Picture 4"/>
          <p:cNvPicPr>
            <a:picLocks noChangeAspect="1"/>
          </p:cNvPicPr>
          <p:nvPr/>
        </p:nvPicPr>
        <p:blipFill>
          <a:blip r:embed="rId3"/>
          <a:stretch>
            <a:fillRect/>
          </a:stretch>
        </p:blipFill>
        <p:spPr>
          <a:xfrm>
            <a:off x="4178296" y="2473642"/>
            <a:ext cx="6403467" cy="4934839"/>
          </a:xfrm>
          <a:prstGeom prst="rect">
            <a:avLst/>
          </a:prstGeom>
        </p:spPr>
      </p:pic>
      <p:sp>
        <p:nvSpPr>
          <p:cNvPr id="19" name="TextBox 18"/>
          <p:cNvSpPr txBox="1"/>
          <p:nvPr/>
        </p:nvSpPr>
        <p:spPr>
          <a:xfrm>
            <a:off x="4389052" y="2781911"/>
            <a:ext cx="1119041" cy="400110"/>
          </a:xfrm>
          <a:prstGeom prst="rect">
            <a:avLst/>
          </a:prstGeom>
          <a:solidFill>
            <a:schemeClr val="bg1"/>
          </a:solidFill>
        </p:spPr>
        <p:txBody>
          <a:bodyPr wrap="none" rtlCol="0">
            <a:spAutoFit/>
          </a:bodyPr>
          <a:lstStyle/>
          <a:p>
            <a:r>
              <a:rPr lang="en-US" sz="2000" dirty="0" smtClean="0"/>
              <a:t>8/15 </a:t>
            </a:r>
            <a:r>
              <a:rPr lang="en-US" sz="2000" dirty="0" smtClean="0"/>
              <a:t>Tue</a:t>
            </a:r>
            <a:endParaRPr lang="en-US" sz="2000" dirty="0"/>
          </a:p>
        </p:txBody>
      </p:sp>
      <p:sp>
        <p:nvSpPr>
          <p:cNvPr id="20" name="TextBox 19"/>
          <p:cNvSpPr txBox="1"/>
          <p:nvPr/>
        </p:nvSpPr>
        <p:spPr>
          <a:xfrm>
            <a:off x="115712" y="5328904"/>
            <a:ext cx="4273339" cy="400110"/>
          </a:xfrm>
          <a:prstGeom prst="rect">
            <a:avLst/>
          </a:prstGeom>
          <a:noFill/>
        </p:spPr>
        <p:txBody>
          <a:bodyPr wrap="square" rtlCol="0">
            <a:spAutoFit/>
          </a:bodyPr>
          <a:lstStyle/>
          <a:p>
            <a:r>
              <a:rPr lang="en-US" sz="2000" dirty="0" smtClean="0"/>
              <a:t>Moist air influenced by dry convection</a:t>
            </a:r>
            <a:endParaRPr lang="en-US" sz="2000" dirty="0" smtClean="0"/>
          </a:p>
        </p:txBody>
      </p:sp>
      <p:cxnSp>
        <p:nvCxnSpPr>
          <p:cNvPr id="21" name="Straight Arrow Connector 20"/>
          <p:cNvCxnSpPr/>
          <p:nvPr/>
        </p:nvCxnSpPr>
        <p:spPr>
          <a:xfrm flipV="1">
            <a:off x="2360734" y="2286000"/>
            <a:ext cx="997710" cy="313490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4603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3" y="1"/>
            <a:ext cx="6403467" cy="4934839"/>
          </a:xfrm>
          <a:prstGeom prst="rect">
            <a:avLst/>
          </a:prstGeom>
        </p:spPr>
      </p:pic>
      <p:sp>
        <p:nvSpPr>
          <p:cNvPr id="4" name="TextBox 3"/>
          <p:cNvSpPr txBox="1"/>
          <p:nvPr/>
        </p:nvSpPr>
        <p:spPr>
          <a:xfrm>
            <a:off x="6478409" y="102952"/>
            <a:ext cx="2552704" cy="461665"/>
          </a:xfrm>
          <a:prstGeom prst="rect">
            <a:avLst/>
          </a:prstGeom>
          <a:noFill/>
        </p:spPr>
        <p:txBody>
          <a:bodyPr wrap="square" rtlCol="0">
            <a:spAutoFit/>
          </a:bodyPr>
          <a:lstStyle/>
          <a:p>
            <a:r>
              <a:rPr lang="en-US" sz="2400" dirty="0" smtClean="0">
                <a:solidFill>
                  <a:srgbClr val="FF6600"/>
                </a:solidFill>
              </a:rPr>
              <a:t>700mb RH, winds</a:t>
            </a:r>
            <a:endParaRPr lang="en-US" sz="2400" dirty="0">
              <a:solidFill>
                <a:srgbClr val="FF6600"/>
              </a:solidFill>
            </a:endParaRPr>
          </a:p>
        </p:txBody>
      </p:sp>
      <p:sp>
        <p:nvSpPr>
          <p:cNvPr id="11" name="TextBox 10"/>
          <p:cNvSpPr txBox="1"/>
          <p:nvPr/>
        </p:nvSpPr>
        <p:spPr>
          <a:xfrm>
            <a:off x="222956" y="288417"/>
            <a:ext cx="1222235" cy="400110"/>
          </a:xfrm>
          <a:prstGeom prst="rect">
            <a:avLst/>
          </a:prstGeom>
          <a:solidFill>
            <a:schemeClr val="bg1"/>
          </a:solidFill>
        </p:spPr>
        <p:txBody>
          <a:bodyPr wrap="none" rtlCol="0">
            <a:spAutoFit/>
          </a:bodyPr>
          <a:lstStyle/>
          <a:p>
            <a:r>
              <a:rPr lang="en-US" sz="2000" dirty="0" smtClean="0"/>
              <a:t>8/</a:t>
            </a:r>
            <a:r>
              <a:rPr lang="en-US" sz="2000" dirty="0" smtClean="0"/>
              <a:t>16 Wed</a:t>
            </a:r>
            <a:endParaRPr lang="en-US" sz="2000" dirty="0"/>
          </a:p>
        </p:txBody>
      </p:sp>
      <p:pic>
        <p:nvPicPr>
          <p:cNvPr id="6" name="Picture 5"/>
          <p:cNvPicPr>
            <a:picLocks noChangeAspect="1"/>
          </p:cNvPicPr>
          <p:nvPr/>
        </p:nvPicPr>
        <p:blipFill>
          <a:blip r:embed="rId3"/>
          <a:stretch>
            <a:fillRect/>
          </a:stretch>
        </p:blipFill>
        <p:spPr>
          <a:xfrm>
            <a:off x="4173641" y="2467420"/>
            <a:ext cx="6409690" cy="4934839"/>
          </a:xfrm>
          <a:prstGeom prst="rect">
            <a:avLst/>
          </a:prstGeom>
        </p:spPr>
      </p:pic>
      <p:sp>
        <p:nvSpPr>
          <p:cNvPr id="9" name="TextBox 8"/>
          <p:cNvSpPr txBox="1"/>
          <p:nvPr/>
        </p:nvSpPr>
        <p:spPr>
          <a:xfrm>
            <a:off x="4389052" y="2781911"/>
            <a:ext cx="1126180" cy="400110"/>
          </a:xfrm>
          <a:prstGeom prst="rect">
            <a:avLst/>
          </a:prstGeom>
          <a:solidFill>
            <a:schemeClr val="bg1"/>
          </a:solidFill>
        </p:spPr>
        <p:txBody>
          <a:bodyPr wrap="none" rtlCol="0">
            <a:spAutoFit/>
          </a:bodyPr>
          <a:lstStyle/>
          <a:p>
            <a:r>
              <a:rPr lang="en-US" sz="2000" dirty="0" smtClean="0"/>
              <a:t>8/</a:t>
            </a:r>
            <a:r>
              <a:rPr lang="en-US" sz="2000" dirty="0" smtClean="0"/>
              <a:t>17 Thu</a:t>
            </a:r>
            <a:endParaRPr lang="en-US" sz="2000" dirty="0"/>
          </a:p>
        </p:txBody>
      </p:sp>
      <p:sp>
        <p:nvSpPr>
          <p:cNvPr id="10" name="TextBox 9"/>
          <p:cNvSpPr txBox="1"/>
          <p:nvPr/>
        </p:nvSpPr>
        <p:spPr>
          <a:xfrm>
            <a:off x="115712" y="5328904"/>
            <a:ext cx="3905955" cy="707886"/>
          </a:xfrm>
          <a:prstGeom prst="rect">
            <a:avLst/>
          </a:prstGeom>
          <a:noFill/>
        </p:spPr>
        <p:txBody>
          <a:bodyPr wrap="square" rtlCol="0">
            <a:spAutoFit/>
          </a:bodyPr>
          <a:lstStyle/>
          <a:p>
            <a:r>
              <a:rPr lang="en-US" sz="2000" dirty="0" smtClean="0"/>
              <a:t>Flow is less zonal (</a:t>
            </a:r>
            <a:r>
              <a:rPr lang="en-US" sz="2000" dirty="0" err="1" smtClean="0"/>
              <a:t>disorganzied</a:t>
            </a:r>
            <a:r>
              <a:rPr lang="en-US" sz="2000" dirty="0" smtClean="0"/>
              <a:t>) north of 10S</a:t>
            </a:r>
            <a:endParaRPr lang="en-US" sz="2000" dirty="0" smtClean="0"/>
          </a:p>
        </p:txBody>
      </p:sp>
      <p:cxnSp>
        <p:nvCxnSpPr>
          <p:cNvPr id="12" name="Straight Arrow Connector 11"/>
          <p:cNvCxnSpPr/>
          <p:nvPr/>
        </p:nvCxnSpPr>
        <p:spPr>
          <a:xfrm flipV="1">
            <a:off x="2360734" y="1665111"/>
            <a:ext cx="701377" cy="375579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360734" y="3979333"/>
            <a:ext cx="4821822" cy="144157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3582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57890" y="3593444"/>
            <a:ext cx="4586110" cy="3264555"/>
          </a:xfrm>
          <a:prstGeom prst="rect">
            <a:avLst/>
          </a:prstGeom>
        </p:spPr>
      </p:pic>
      <p:pic>
        <p:nvPicPr>
          <p:cNvPr id="6" name="Picture 5"/>
          <p:cNvPicPr>
            <a:picLocks noChangeAspect="1"/>
          </p:cNvPicPr>
          <p:nvPr/>
        </p:nvPicPr>
        <p:blipFill>
          <a:blip r:embed="rId3"/>
          <a:stretch>
            <a:fillRect/>
          </a:stretch>
        </p:blipFill>
        <p:spPr>
          <a:xfrm>
            <a:off x="4557890" y="379588"/>
            <a:ext cx="4694764" cy="3346524"/>
          </a:xfrm>
          <a:prstGeom prst="rect">
            <a:avLst/>
          </a:prstGeom>
        </p:spPr>
      </p:pic>
      <p:pic>
        <p:nvPicPr>
          <p:cNvPr id="5" name="Picture 4"/>
          <p:cNvPicPr>
            <a:picLocks noChangeAspect="1"/>
          </p:cNvPicPr>
          <p:nvPr/>
        </p:nvPicPr>
        <p:blipFill>
          <a:blip r:embed="rId4"/>
          <a:stretch>
            <a:fillRect/>
          </a:stretch>
        </p:blipFill>
        <p:spPr>
          <a:xfrm>
            <a:off x="-169332" y="410631"/>
            <a:ext cx="4656667" cy="3338742"/>
          </a:xfrm>
          <a:prstGeom prst="rect">
            <a:avLst/>
          </a:prstGeom>
        </p:spPr>
      </p:pic>
      <p:sp>
        <p:nvSpPr>
          <p:cNvPr id="11" name="TextBox 10"/>
          <p:cNvSpPr txBox="1"/>
          <p:nvPr/>
        </p:nvSpPr>
        <p:spPr>
          <a:xfrm>
            <a:off x="87490" y="3781450"/>
            <a:ext cx="4470400" cy="3170099"/>
          </a:xfrm>
          <a:prstGeom prst="rect">
            <a:avLst/>
          </a:prstGeom>
          <a:noFill/>
        </p:spPr>
        <p:txBody>
          <a:bodyPr wrap="square" rtlCol="0">
            <a:spAutoFit/>
          </a:bodyPr>
          <a:lstStyle/>
          <a:p>
            <a:r>
              <a:rPr lang="en-US" sz="2000" dirty="0" smtClean="0"/>
              <a:t>Moist air intrusion from the north at 600-700mb not reaching as far south compared to previous forecasts, but 800mb along the </a:t>
            </a:r>
            <a:r>
              <a:rPr lang="en-US" sz="2000" dirty="0"/>
              <a:t>flight track is now more </a:t>
            </a:r>
            <a:r>
              <a:rPr lang="en-US" sz="2000" dirty="0" smtClean="0"/>
              <a:t>moist</a:t>
            </a:r>
            <a:endParaRPr lang="en-US" sz="2000" dirty="0" smtClean="0"/>
          </a:p>
          <a:p>
            <a:pPr marL="342900" indent="-342900">
              <a:buFontTx/>
              <a:buChar char="-"/>
            </a:pPr>
            <a:r>
              <a:rPr lang="en-US" sz="2000" dirty="0" smtClean="0"/>
              <a:t>Air </a:t>
            </a:r>
            <a:r>
              <a:rPr lang="en-US" sz="2000" dirty="0" smtClean="0"/>
              <a:t>south of 10S (not as moist) suggests plume transport from dry </a:t>
            </a:r>
            <a:r>
              <a:rPr lang="en-US" sz="2000" dirty="0" smtClean="0"/>
              <a:t>convection, evident at 700 and 850mb – flow is more zonal than air to the north of 10S</a:t>
            </a:r>
            <a:endParaRPr lang="en-US" sz="2000" dirty="0" smtClean="0"/>
          </a:p>
        </p:txBody>
      </p:sp>
      <p:sp>
        <p:nvSpPr>
          <p:cNvPr id="12" name="TextBox 11"/>
          <p:cNvSpPr txBox="1"/>
          <p:nvPr/>
        </p:nvSpPr>
        <p:spPr>
          <a:xfrm>
            <a:off x="228600" y="3036708"/>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841522" y="3050820"/>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237112"/>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cxnSp>
        <p:nvCxnSpPr>
          <p:cNvPr id="17" name="Straight Connector 16"/>
          <p:cNvCxnSpPr/>
          <p:nvPr/>
        </p:nvCxnSpPr>
        <p:spPr>
          <a:xfrm flipV="1">
            <a:off x="2736727" y="1750604"/>
            <a:ext cx="0" cy="132843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7461126" y="1707444"/>
            <a:ext cx="0" cy="142522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432904" y="4953830"/>
            <a:ext cx="0" cy="126917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8/15 Tue @ 12PM</a:t>
            </a:r>
            <a:endParaRPr lang="en-US" sz="2400" dirty="0">
              <a:solidFill>
                <a:srgbClr val="FF6600"/>
              </a:solidFill>
            </a:endParaRPr>
          </a:p>
        </p:txBody>
      </p:sp>
    </p:spTree>
    <p:extLst>
      <p:ext uri="{BB962C8B-B14F-4D97-AF65-F5344CB8AC3E}">
        <p14:creationId xmlns:p14="http://schemas.microsoft.com/office/powerpoint/2010/main" val="25555060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7263" y="460737"/>
            <a:ext cx="6976737" cy="4725198"/>
          </a:xfrm>
          <a:prstGeom prst="rect">
            <a:avLst/>
          </a:prstGeom>
        </p:spPr>
      </p:pic>
      <p:pic>
        <p:nvPicPr>
          <p:cNvPr id="8" name="Picture 7"/>
          <p:cNvPicPr>
            <a:picLocks noChangeAspect="1"/>
          </p:cNvPicPr>
          <p:nvPr/>
        </p:nvPicPr>
        <p:blipFill>
          <a:blip r:embed="rId3"/>
          <a:stretch>
            <a:fillRect/>
          </a:stretch>
        </p:blipFill>
        <p:spPr>
          <a:xfrm>
            <a:off x="2610553" y="5128753"/>
            <a:ext cx="6378226" cy="558025"/>
          </a:xfrm>
          <a:prstGeom prst="rect">
            <a:avLst/>
          </a:prstGeom>
        </p:spPr>
      </p:pic>
      <p:pic>
        <p:nvPicPr>
          <p:cNvPr id="7" name="Picture 6"/>
          <p:cNvPicPr>
            <a:picLocks noChangeAspect="1"/>
          </p:cNvPicPr>
          <p:nvPr/>
        </p:nvPicPr>
        <p:blipFill>
          <a:blip r:embed="rId4"/>
          <a:stretch>
            <a:fillRect/>
          </a:stretch>
        </p:blipFill>
        <p:spPr>
          <a:xfrm>
            <a:off x="1407998" y="418403"/>
            <a:ext cx="776015" cy="4492263"/>
          </a:xfrm>
          <a:prstGeom prst="rect">
            <a:avLst/>
          </a:prstGeom>
        </p:spPr>
      </p:pic>
      <p:sp>
        <p:nvSpPr>
          <p:cNvPr id="9" name="TextBox 8"/>
          <p:cNvSpPr txBox="1"/>
          <p:nvPr/>
        </p:nvSpPr>
        <p:spPr>
          <a:xfrm>
            <a:off x="112889" y="-43262"/>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8/15 Tue @ 12PM</a:t>
            </a:r>
            <a:endParaRPr lang="en-US" sz="2400" dirty="0">
              <a:solidFill>
                <a:srgbClr val="FF6600"/>
              </a:solidFill>
            </a:endParaRPr>
          </a:p>
        </p:txBody>
      </p:sp>
      <p:sp>
        <p:nvSpPr>
          <p:cNvPr id="13" name="TextBox 12"/>
          <p:cNvSpPr txBox="1"/>
          <p:nvPr/>
        </p:nvSpPr>
        <p:spPr>
          <a:xfrm>
            <a:off x="2235290" y="441693"/>
            <a:ext cx="1172116" cy="369332"/>
          </a:xfrm>
          <a:prstGeom prst="rect">
            <a:avLst/>
          </a:prstGeom>
          <a:noFill/>
        </p:spPr>
        <p:txBody>
          <a:bodyPr wrap="none" rtlCol="0">
            <a:spAutoFit/>
          </a:bodyPr>
          <a:lstStyle/>
          <a:p>
            <a:r>
              <a:rPr lang="en-US" dirty="0" smtClean="0">
                <a:solidFill>
                  <a:srgbClr val="FFFF00"/>
                </a:solidFill>
              </a:rPr>
              <a:t>2</a:t>
            </a:r>
            <a:r>
              <a:rPr lang="en-US" dirty="0">
                <a:solidFill>
                  <a:srgbClr val="FFFF00"/>
                </a:solidFill>
              </a:rPr>
              <a:t>0</a:t>
            </a:r>
            <a:r>
              <a:rPr lang="en-US" dirty="0" smtClean="0">
                <a:solidFill>
                  <a:srgbClr val="FFFF00"/>
                </a:solidFill>
              </a:rPr>
              <a:t>-35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2181374" y="1139798"/>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2167263" y="2088444"/>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23" name="TextBox 22"/>
          <p:cNvSpPr txBox="1"/>
          <p:nvPr/>
        </p:nvSpPr>
        <p:spPr>
          <a:xfrm>
            <a:off x="226175" y="814488"/>
            <a:ext cx="4458714" cy="400110"/>
          </a:xfrm>
          <a:prstGeom prst="rect">
            <a:avLst/>
          </a:prstGeom>
          <a:solidFill>
            <a:schemeClr val="bg1"/>
          </a:solidFill>
          <a:ln>
            <a:solidFill>
              <a:srgbClr val="FFFF00"/>
            </a:solidFill>
          </a:ln>
        </p:spPr>
        <p:txBody>
          <a:bodyPr wrap="square" rtlCol="0">
            <a:spAutoFit/>
          </a:bodyPr>
          <a:lstStyle/>
          <a:p>
            <a:r>
              <a:rPr lang="en-US" sz="2000" dirty="0" smtClean="0"/>
              <a:t>Moist air (moist convection) north of ~3S</a:t>
            </a:r>
            <a:endParaRPr lang="en-US" sz="2000" dirty="0" smtClean="0"/>
          </a:p>
        </p:txBody>
      </p:sp>
      <p:sp>
        <p:nvSpPr>
          <p:cNvPr id="17" name="TextBox 16"/>
          <p:cNvSpPr txBox="1"/>
          <p:nvPr/>
        </p:nvSpPr>
        <p:spPr>
          <a:xfrm>
            <a:off x="28223" y="5588001"/>
            <a:ext cx="9144000" cy="1323439"/>
          </a:xfrm>
          <a:prstGeom prst="rect">
            <a:avLst/>
          </a:prstGeom>
          <a:noFill/>
        </p:spPr>
        <p:txBody>
          <a:bodyPr wrap="square" rtlCol="0">
            <a:spAutoFit/>
          </a:bodyPr>
          <a:lstStyle/>
          <a:p>
            <a:pPr marL="342900" indent="-342900">
              <a:buFontTx/>
              <a:buChar char="-"/>
            </a:pPr>
            <a:r>
              <a:rPr lang="en-US" sz="2000" dirty="0" smtClean="0"/>
              <a:t>Moist air </a:t>
            </a:r>
            <a:r>
              <a:rPr lang="en-US" sz="2000" dirty="0"/>
              <a:t>at 600 and 700mb north of 3S </a:t>
            </a:r>
            <a:r>
              <a:rPr lang="en-US" sz="2000" dirty="0" smtClean="0"/>
              <a:t>is mainly influenced </a:t>
            </a:r>
            <a:r>
              <a:rPr lang="en-US" sz="2000" dirty="0"/>
              <a:t>by moist </a:t>
            </a:r>
            <a:r>
              <a:rPr lang="en-US" sz="2000" dirty="0" smtClean="0"/>
              <a:t>convection, while air to the south of 10S is influenced by dry convection</a:t>
            </a:r>
            <a:endParaRPr lang="en-US" sz="2000" dirty="0" smtClean="0"/>
          </a:p>
          <a:p>
            <a:pPr marL="342900" indent="-342900">
              <a:buFontTx/>
              <a:buChar char="-"/>
            </a:pPr>
            <a:r>
              <a:rPr lang="en-US" sz="2000" dirty="0" smtClean="0"/>
              <a:t>Easterly </a:t>
            </a:r>
            <a:r>
              <a:rPr lang="en-US" sz="2000" dirty="0" smtClean="0"/>
              <a:t>crosswinds above 5000ft, but </a:t>
            </a:r>
            <a:r>
              <a:rPr lang="en-US" sz="2000" dirty="0" smtClean="0"/>
              <a:t>flow is most zonal</a:t>
            </a:r>
            <a:r>
              <a:rPr lang="en-US" sz="2000" dirty="0"/>
              <a:t> </a:t>
            </a:r>
            <a:r>
              <a:rPr lang="en-US" sz="2000" dirty="0" smtClean="0"/>
              <a:t>(from coast to ASI) </a:t>
            </a:r>
            <a:r>
              <a:rPr lang="en-US" sz="2000" dirty="0" smtClean="0"/>
              <a:t>south of 10S</a:t>
            </a:r>
            <a:endParaRPr lang="en-US" sz="2000" dirty="0"/>
          </a:p>
        </p:txBody>
      </p:sp>
      <p:cxnSp>
        <p:nvCxnSpPr>
          <p:cNvPr id="18" name="Straight Arrow Connector 17"/>
          <p:cNvCxnSpPr/>
          <p:nvPr/>
        </p:nvCxnSpPr>
        <p:spPr>
          <a:xfrm>
            <a:off x="4582998" y="1054375"/>
            <a:ext cx="1668224" cy="31440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82998" y="1054375"/>
            <a:ext cx="1668224" cy="140340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8223" y="4128786"/>
            <a:ext cx="1763888" cy="1323439"/>
          </a:xfrm>
          <a:prstGeom prst="rect">
            <a:avLst/>
          </a:prstGeom>
          <a:solidFill>
            <a:schemeClr val="bg1"/>
          </a:solidFill>
          <a:ln>
            <a:solidFill>
              <a:srgbClr val="FFFF00"/>
            </a:solidFill>
          </a:ln>
        </p:spPr>
        <p:txBody>
          <a:bodyPr wrap="square" rtlCol="0">
            <a:spAutoFit/>
          </a:bodyPr>
          <a:lstStyle/>
          <a:p>
            <a:r>
              <a:rPr lang="en-US" sz="2000" dirty="0" smtClean="0"/>
              <a:t>Air influenced by dry convection</a:t>
            </a:r>
            <a:r>
              <a:rPr lang="en-US" sz="2000" dirty="0" smtClean="0"/>
              <a:t> south of ~10S</a:t>
            </a:r>
            <a:endParaRPr lang="en-US" sz="2000" dirty="0" smtClean="0"/>
          </a:p>
        </p:txBody>
      </p:sp>
      <p:cxnSp>
        <p:nvCxnSpPr>
          <p:cNvPr id="19" name="Straight Arrow Connector 18"/>
          <p:cNvCxnSpPr/>
          <p:nvPr/>
        </p:nvCxnSpPr>
        <p:spPr>
          <a:xfrm flipV="1">
            <a:off x="1401178" y="3062111"/>
            <a:ext cx="1668224" cy="153133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56497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4286" y="0"/>
            <a:ext cx="7599714" cy="6858000"/>
          </a:xfrm>
          <a:prstGeom prst="rect">
            <a:avLst/>
          </a:prstGeom>
        </p:spPr>
      </p:pic>
      <p:sp>
        <p:nvSpPr>
          <p:cNvPr id="4" name="TextBox 3"/>
          <p:cNvSpPr txBox="1"/>
          <p:nvPr/>
        </p:nvSpPr>
        <p:spPr>
          <a:xfrm>
            <a:off x="42333" y="185886"/>
            <a:ext cx="2765778" cy="1569660"/>
          </a:xfrm>
          <a:prstGeom prst="rect">
            <a:avLst/>
          </a:prstGeom>
          <a:noFill/>
        </p:spPr>
        <p:txBody>
          <a:bodyPr wrap="square" rtlCol="0">
            <a:spAutoFit/>
          </a:bodyPr>
          <a:lstStyle/>
          <a:p>
            <a:r>
              <a:rPr lang="en-US" sz="2400" dirty="0" smtClean="0">
                <a:solidFill>
                  <a:srgbClr val="FF6600"/>
                </a:solidFill>
              </a:rPr>
              <a:t>Forward trajectories from </a:t>
            </a:r>
            <a:r>
              <a:rPr lang="en-US" sz="2400" dirty="0" smtClean="0">
                <a:solidFill>
                  <a:srgbClr val="FF6600"/>
                </a:solidFill>
              </a:rPr>
              <a:t>routine </a:t>
            </a:r>
            <a:r>
              <a:rPr lang="en-US" sz="2400" dirty="0" smtClean="0">
                <a:solidFill>
                  <a:srgbClr val="FF6600"/>
                </a:solidFill>
              </a:rPr>
              <a:t>flight track </a:t>
            </a:r>
            <a:r>
              <a:rPr lang="en-US" sz="2400" dirty="0" smtClean="0">
                <a:solidFill>
                  <a:srgbClr val="FF6600"/>
                </a:solidFill>
              </a:rPr>
              <a:t>on 8/16 at </a:t>
            </a:r>
          </a:p>
          <a:p>
            <a:r>
              <a:rPr lang="en-US" sz="2400" dirty="0" smtClean="0">
                <a:solidFill>
                  <a:srgbClr val="FF6600"/>
                </a:solidFill>
              </a:rPr>
              <a:t>2 </a:t>
            </a:r>
            <a:r>
              <a:rPr lang="en-US" sz="2400" dirty="0" smtClean="0">
                <a:solidFill>
                  <a:srgbClr val="FF6600"/>
                </a:solidFill>
              </a:rPr>
              <a:t>km altitude</a:t>
            </a:r>
            <a:endParaRPr lang="en-US" sz="2400" dirty="0">
              <a:solidFill>
                <a:srgbClr val="FF6600"/>
              </a:solidFill>
            </a:endParaRPr>
          </a:p>
        </p:txBody>
      </p:sp>
      <p:sp>
        <p:nvSpPr>
          <p:cNvPr id="5" name="TextBox 4"/>
          <p:cNvSpPr txBox="1"/>
          <p:nvPr/>
        </p:nvSpPr>
        <p:spPr>
          <a:xfrm>
            <a:off x="268111" y="3240500"/>
            <a:ext cx="1975421" cy="461665"/>
          </a:xfrm>
          <a:prstGeom prst="rect">
            <a:avLst/>
          </a:prstGeom>
          <a:noFill/>
        </p:spPr>
        <p:txBody>
          <a:bodyPr wrap="none" rtlCol="0">
            <a:spAutoFit/>
          </a:bodyPr>
          <a:lstStyle/>
          <a:p>
            <a:r>
              <a:rPr lang="en-US" sz="2400" dirty="0" smtClean="0"/>
              <a:t>+2 days (8/17)</a:t>
            </a:r>
            <a:endParaRPr lang="en-US" sz="2400" dirty="0"/>
          </a:p>
        </p:txBody>
      </p:sp>
      <p:cxnSp>
        <p:nvCxnSpPr>
          <p:cNvPr id="6" name="Straight Arrow Connector 5"/>
          <p:cNvCxnSpPr>
            <a:stCxn id="5" idx="3"/>
          </p:cNvCxnSpPr>
          <p:nvPr/>
        </p:nvCxnSpPr>
        <p:spPr>
          <a:xfrm flipV="1">
            <a:off x="2243532" y="3240500"/>
            <a:ext cx="2469579" cy="23083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5776" y="4088557"/>
            <a:ext cx="2525889" cy="1200329"/>
          </a:xfrm>
          <a:prstGeom prst="rect">
            <a:avLst/>
          </a:prstGeom>
          <a:noFill/>
        </p:spPr>
        <p:txBody>
          <a:bodyPr wrap="square" rtlCol="0">
            <a:spAutoFit/>
          </a:bodyPr>
          <a:lstStyle/>
          <a:p>
            <a:r>
              <a:rPr lang="en-US" dirty="0" smtClean="0"/>
              <a:t>Air parcels 9-15S are fairly zonal</a:t>
            </a:r>
            <a:r>
              <a:rPr lang="en-US" u="sng" dirty="0" smtClean="0"/>
              <a:t>; parcels 9-12S reach ASI in ~3 days</a:t>
            </a:r>
          </a:p>
        </p:txBody>
      </p:sp>
    </p:spTree>
    <p:extLst>
      <p:ext uri="{BB962C8B-B14F-4D97-AF65-F5344CB8AC3E}">
        <p14:creationId xmlns:p14="http://schemas.microsoft.com/office/powerpoint/2010/main" val="23881954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078111" y="2509425"/>
            <a:ext cx="5031432" cy="4348576"/>
          </a:xfrm>
          <a:prstGeom prst="rect">
            <a:avLst/>
          </a:prstGeom>
        </p:spPr>
      </p:pic>
      <p:pic>
        <p:nvPicPr>
          <p:cNvPr id="2" name="Picture 1"/>
          <p:cNvPicPr>
            <a:picLocks noChangeAspect="1"/>
          </p:cNvPicPr>
          <p:nvPr/>
        </p:nvPicPr>
        <p:blipFill>
          <a:blip r:embed="rId3"/>
          <a:stretch>
            <a:fillRect/>
          </a:stretch>
        </p:blipFill>
        <p:spPr>
          <a:xfrm>
            <a:off x="0" y="1"/>
            <a:ext cx="4783667" cy="4155101"/>
          </a:xfrm>
          <a:prstGeom prst="rect">
            <a:avLst/>
          </a:prstGeom>
        </p:spPr>
      </p:pic>
      <p:sp>
        <p:nvSpPr>
          <p:cNvPr id="5" name="TextBox 4"/>
          <p:cNvSpPr txBox="1"/>
          <p:nvPr/>
        </p:nvSpPr>
        <p:spPr>
          <a:xfrm>
            <a:off x="4924393" y="28222"/>
            <a:ext cx="3866829" cy="1200328"/>
          </a:xfrm>
          <a:prstGeom prst="rect">
            <a:avLst/>
          </a:prstGeom>
          <a:noFill/>
        </p:spPr>
        <p:txBody>
          <a:bodyPr wrap="square" rtlCol="0">
            <a:spAutoFit/>
          </a:bodyPr>
          <a:lstStyle/>
          <a:p>
            <a:r>
              <a:rPr lang="en-US" sz="2400" dirty="0" smtClean="0">
                <a:solidFill>
                  <a:srgbClr val="FF6600"/>
                </a:solidFill>
              </a:rPr>
              <a:t>Forward trajectories from routine flight </a:t>
            </a:r>
            <a:r>
              <a:rPr lang="en-US" sz="2400" dirty="0" smtClean="0">
                <a:solidFill>
                  <a:srgbClr val="FF6600"/>
                </a:solidFill>
              </a:rPr>
              <a:t>track on 8/15 </a:t>
            </a:r>
            <a:r>
              <a:rPr lang="en-US" sz="2400" dirty="0" smtClean="0">
                <a:solidFill>
                  <a:srgbClr val="FF6600"/>
                </a:solidFill>
              </a:rPr>
              <a:t>at 3 </a:t>
            </a:r>
            <a:r>
              <a:rPr lang="en-US" sz="2400" dirty="0" smtClean="0">
                <a:solidFill>
                  <a:srgbClr val="FF6600"/>
                </a:solidFill>
              </a:rPr>
              <a:t>and </a:t>
            </a:r>
            <a:r>
              <a:rPr lang="en-US" sz="2400" dirty="0" smtClean="0">
                <a:solidFill>
                  <a:srgbClr val="FF6600"/>
                </a:solidFill>
              </a:rPr>
              <a:t>1 km</a:t>
            </a:r>
            <a:endParaRPr lang="en-US" sz="2400" dirty="0">
              <a:solidFill>
                <a:srgbClr val="FF6600"/>
              </a:solidFill>
            </a:endParaRPr>
          </a:p>
        </p:txBody>
      </p:sp>
      <p:sp>
        <p:nvSpPr>
          <p:cNvPr id="6" name="TextBox 5"/>
          <p:cNvSpPr txBox="1"/>
          <p:nvPr/>
        </p:nvSpPr>
        <p:spPr>
          <a:xfrm>
            <a:off x="925689" y="2317042"/>
            <a:ext cx="908755" cy="523220"/>
          </a:xfrm>
          <a:prstGeom prst="rect">
            <a:avLst/>
          </a:prstGeom>
          <a:solidFill>
            <a:srgbClr val="FFFFFF"/>
          </a:solidFill>
        </p:spPr>
        <p:txBody>
          <a:bodyPr wrap="square" rtlCol="0">
            <a:spAutoFit/>
          </a:bodyPr>
          <a:lstStyle/>
          <a:p>
            <a:r>
              <a:rPr lang="en-US" sz="2800" dirty="0" smtClean="0">
                <a:solidFill>
                  <a:srgbClr val="FF6600"/>
                </a:solidFill>
              </a:rPr>
              <a:t>3 km</a:t>
            </a:r>
            <a:endParaRPr lang="en-US" sz="2800" dirty="0">
              <a:solidFill>
                <a:srgbClr val="FF6600"/>
              </a:solidFill>
            </a:endParaRPr>
          </a:p>
        </p:txBody>
      </p:sp>
      <p:sp>
        <p:nvSpPr>
          <p:cNvPr id="7" name="TextBox 6"/>
          <p:cNvSpPr txBox="1"/>
          <p:nvPr/>
        </p:nvSpPr>
        <p:spPr>
          <a:xfrm>
            <a:off x="5142088" y="4967107"/>
            <a:ext cx="908755" cy="523220"/>
          </a:xfrm>
          <a:prstGeom prst="rect">
            <a:avLst/>
          </a:prstGeom>
          <a:solidFill>
            <a:srgbClr val="FFFFFF"/>
          </a:solidFill>
        </p:spPr>
        <p:txBody>
          <a:bodyPr wrap="square" rtlCol="0">
            <a:spAutoFit/>
          </a:bodyPr>
          <a:lstStyle/>
          <a:p>
            <a:r>
              <a:rPr lang="en-US" sz="2800" dirty="0">
                <a:solidFill>
                  <a:srgbClr val="FF6600"/>
                </a:solidFill>
              </a:rPr>
              <a:t>1</a:t>
            </a:r>
            <a:r>
              <a:rPr lang="en-US" sz="2800" dirty="0" smtClean="0">
                <a:solidFill>
                  <a:srgbClr val="FF6600"/>
                </a:solidFill>
              </a:rPr>
              <a:t> km</a:t>
            </a:r>
            <a:endParaRPr lang="en-US" sz="2800" dirty="0">
              <a:solidFill>
                <a:srgbClr val="FF6600"/>
              </a:solidFill>
            </a:endParaRPr>
          </a:p>
        </p:txBody>
      </p:sp>
    </p:spTree>
    <p:extLst>
      <p:ext uri="{BB962C8B-B14F-4D97-AF65-F5344CB8AC3E}">
        <p14:creationId xmlns:p14="http://schemas.microsoft.com/office/powerpoint/2010/main" val="840139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3757</TotalTime>
  <Words>1401</Words>
  <Application>Microsoft Macintosh PowerPoint</Application>
  <PresentationFormat>On-screen Show (4:3)</PresentationFormat>
  <Paragraphs>120</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ORACLES weather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Tuesday 8/15</vt:lpstr>
      <vt:lpstr>Thursday (der Flug zur Insel des Aufstiegs)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 (Lokal Flug)</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492</cp:revision>
  <dcterms:created xsi:type="dcterms:W3CDTF">2017-08-09T16:32:16Z</dcterms:created>
  <dcterms:modified xsi:type="dcterms:W3CDTF">2017-08-14T09:19:01Z</dcterms:modified>
</cp:coreProperties>
</file>