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56"/>
  </p:notesMasterIdLst>
  <p:handoutMasterIdLst>
    <p:handoutMasterId r:id="rId57"/>
  </p:handoutMasterIdLst>
  <p:sldIdLst>
    <p:sldId id="257" r:id="rId2"/>
    <p:sldId id="564" r:id="rId3"/>
    <p:sldId id="565" r:id="rId4"/>
    <p:sldId id="566" r:id="rId5"/>
    <p:sldId id="567" r:id="rId6"/>
    <p:sldId id="535" r:id="rId7"/>
    <p:sldId id="563" r:id="rId8"/>
    <p:sldId id="573" r:id="rId9"/>
    <p:sldId id="574" r:id="rId10"/>
    <p:sldId id="568" r:id="rId11"/>
    <p:sldId id="569" r:id="rId12"/>
    <p:sldId id="570" r:id="rId13"/>
    <p:sldId id="571" r:id="rId14"/>
    <p:sldId id="572" r:id="rId15"/>
    <p:sldId id="505" r:id="rId16"/>
    <p:sldId id="507" r:id="rId17"/>
    <p:sldId id="508" r:id="rId18"/>
    <p:sldId id="536" r:id="rId19"/>
    <p:sldId id="537" r:id="rId20"/>
    <p:sldId id="513" r:id="rId21"/>
    <p:sldId id="514" r:id="rId22"/>
    <p:sldId id="512" r:id="rId23"/>
    <p:sldId id="522" r:id="rId24"/>
    <p:sldId id="515" r:id="rId25"/>
    <p:sldId id="516" r:id="rId26"/>
    <p:sldId id="538" r:id="rId27"/>
    <p:sldId id="577" r:id="rId28"/>
    <p:sldId id="539" r:id="rId29"/>
    <p:sldId id="540" r:id="rId30"/>
    <p:sldId id="545" r:id="rId31"/>
    <p:sldId id="576" r:id="rId32"/>
    <p:sldId id="544" r:id="rId33"/>
    <p:sldId id="542" r:id="rId34"/>
    <p:sldId id="541" r:id="rId35"/>
    <p:sldId id="547" r:id="rId36"/>
    <p:sldId id="557" r:id="rId37"/>
    <p:sldId id="562" r:id="rId38"/>
    <p:sldId id="578" r:id="rId39"/>
    <p:sldId id="579" r:id="rId40"/>
    <p:sldId id="575" r:id="rId41"/>
    <p:sldId id="546" r:id="rId42"/>
    <p:sldId id="550" r:id="rId43"/>
    <p:sldId id="551" r:id="rId44"/>
    <p:sldId id="552" r:id="rId45"/>
    <p:sldId id="553" r:id="rId46"/>
    <p:sldId id="554" r:id="rId47"/>
    <p:sldId id="555" r:id="rId48"/>
    <p:sldId id="556" r:id="rId49"/>
    <p:sldId id="549" r:id="rId50"/>
    <p:sldId id="558" r:id="rId51"/>
    <p:sldId id="561" r:id="rId52"/>
    <p:sldId id="559" r:id="rId53"/>
    <p:sldId id="543" r:id="rId54"/>
    <p:sldId id="509" r:id="rId55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2C93EF"/>
    <a:srgbClr val="094AB8"/>
    <a:srgbClr val="E5D7ED"/>
    <a:srgbClr val="CDB7ED"/>
    <a:srgbClr val="FFFAD0"/>
    <a:srgbClr val="FCFFB9"/>
    <a:srgbClr val="BDB1F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86"/>
    <p:restoredTop sz="95293" autoAdjust="0"/>
  </p:normalViewPr>
  <p:slideViewPr>
    <p:cSldViewPr snapToGrid="0">
      <p:cViewPr>
        <p:scale>
          <a:sx n="100" d="100"/>
          <a:sy n="100" d="100"/>
        </p:scale>
        <p:origin x="1170" y="600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558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E2D798-E986-4347-8B6E-77185133318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32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4.png"/><Relationship Id="rId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63.png"/><Relationship Id="rId4" Type="http://schemas.openxmlformats.org/officeDocument/2006/relationships/image" Target="../media/image1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1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63.png"/><Relationship Id="rId4" Type="http://schemas.openxmlformats.org/officeDocument/2006/relationships/image" Target="../media/image1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0.png"/><Relationship Id="rId4" Type="http://schemas.openxmlformats.org/officeDocument/2006/relationships/image" Target="../media/image19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0.png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61.png"/><Relationship Id="rId9" Type="http://schemas.openxmlformats.org/officeDocument/2006/relationships/image" Target="../media/image117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8.png"/><Relationship Id="rId7" Type="http://schemas.openxmlformats.org/officeDocument/2006/relationships/image" Target="../media/image19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7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14 </a:t>
            </a:r>
            <a:r>
              <a:rPr lang="en-US" b="1" kern="0" dirty="0" smtClean="0">
                <a:effectLst/>
              </a:rPr>
              <a:t>August 2017</a:t>
            </a:r>
          </a:p>
          <a:p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(72h)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9226" name="Picture 10" descr="p.0cldlow.sfc.07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0" y="295678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p.1cldmid.sfc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213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p.2cldhgh.sfc.072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07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p.8bc.850.072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6" y="100736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p.8bc.700.072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126" y="1086780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p.8bc.600.07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376" y="958915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85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08/15 Tue (48h)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7410" name="Picture 2" descr="p.8bc.850.048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" y="93577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p.8bc.700.048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843" y="983341"/>
            <a:ext cx="2657940" cy="2053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p.8bc.600.048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42" y="1012542"/>
            <a:ext cx="2651759" cy="20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p.0cldlow.sfc.048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72" y="297379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p.1cldmid.sfc.048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066" y="3084169"/>
            <a:ext cx="2608256" cy="201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p.2cldhgh.sfc.048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61" y="3027871"/>
            <a:ext cx="2682740" cy="20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77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47719"/>
            <a:ext cx="8229023" cy="857250"/>
          </a:xfrm>
        </p:spPr>
        <p:txBody>
          <a:bodyPr/>
          <a:lstStyle/>
          <a:p>
            <a:r>
              <a:rPr lang="en-US" sz="2000" dirty="0" smtClean="0"/>
              <a:t>08/17 Thu (120h)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5362" name="Picture 2" descr="p.2cldhgh.sfc.120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29" y="295678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p.1cldmid.sfc.120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815" y="2950819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.0cldlow.sfc.120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8" y="2932377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p.8bc.600.120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73" y="825566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p.8bc.700.120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821172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p.8bc.850.120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20" y="899891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7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47719"/>
            <a:ext cx="8229023" cy="857250"/>
          </a:xfrm>
        </p:spPr>
        <p:txBody>
          <a:bodyPr/>
          <a:lstStyle/>
          <a:p>
            <a:r>
              <a:rPr lang="en-US" sz="2000" dirty="0" smtClean="0"/>
              <a:t>08/17 Thu (96h)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8434" name="Picture 2" descr="p.8bc.850.096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47" y="1087119"/>
            <a:ext cx="2529534" cy="195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p.8bc.700.096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858" y="1055917"/>
            <a:ext cx="2363123" cy="182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p.8bc.600.096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10" y="980638"/>
            <a:ext cx="2486890" cy="192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p.0cldlow.sfc.096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9" y="3018246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p.1cldmid.sfc.096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37" y="3014970"/>
            <a:ext cx="2755379" cy="2128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p.2cldhgh.sfc.096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047" y="2952773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49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47719"/>
            <a:ext cx="8229023" cy="857250"/>
          </a:xfrm>
        </p:spPr>
        <p:txBody>
          <a:bodyPr/>
          <a:lstStyle/>
          <a:p>
            <a:r>
              <a:rPr lang="en-US" sz="2000" dirty="0" smtClean="0"/>
              <a:t>08/18 Fri (120h)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19458" name="Picture 2" descr="p.8bc.850.120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23" y="995160"/>
            <a:ext cx="2468970" cy="190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.8bc.700.120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60" y="1004968"/>
            <a:ext cx="2348350" cy="18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p.8bc.600.120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959" y="995160"/>
            <a:ext cx="2437034" cy="188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p.0cldlow.sfc.120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47" y="295922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p.1cldmid.sfc.120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466" y="3016008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 descr="p.2cldhgh.sfc.120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890" y="3050262"/>
            <a:ext cx="2652149" cy="204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865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4351" y="205122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 (OLD)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463" y="986556"/>
            <a:ext cx="4361766" cy="384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408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54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800" y="850472"/>
            <a:ext cx="4545717" cy="400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0910" y="193049"/>
            <a:ext cx="8133932" cy="628650"/>
          </a:xfrm>
        </p:spPr>
        <p:txBody>
          <a:bodyPr/>
          <a:lstStyle/>
          <a:p>
            <a:r>
              <a:rPr lang="en-US" dirty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833772"/>
            <a:ext cx="4545717" cy="401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174" y="833772"/>
            <a:ext cx="4627609" cy="408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17" y="966583"/>
            <a:ext cx="4182358" cy="386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4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r>
              <a:rPr lang="en-US" sz="1800" dirty="0" smtClean="0"/>
              <a:t>08/14 Mon (48h)                    08/15 Tue(72h)                 08/16 Wed(96h)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236204" y="2644812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08/14 </a:t>
            </a:r>
            <a:r>
              <a:rPr lang="en-US" sz="1800" kern="0" dirty="0" smtClean="0"/>
              <a:t>Mon</a:t>
            </a:r>
            <a:r>
              <a:rPr lang="en-US" sz="1800" kern="0" dirty="0" smtClean="0"/>
              <a:t> </a:t>
            </a:r>
            <a:r>
              <a:rPr lang="en-US" sz="1800" kern="0" dirty="0" smtClean="0"/>
              <a:t>(24h)                     08/15 </a:t>
            </a:r>
            <a:r>
              <a:rPr lang="en-US" sz="1800" kern="0" dirty="0" smtClean="0"/>
              <a:t>Tues</a:t>
            </a:r>
            <a:r>
              <a:rPr lang="en-US" sz="1800" kern="0" dirty="0" smtClean="0"/>
              <a:t>(48h</a:t>
            </a:r>
            <a:r>
              <a:rPr lang="en-US" sz="1800" kern="0" dirty="0" smtClean="0"/>
              <a:t>)           08/16 </a:t>
            </a:r>
            <a:r>
              <a:rPr lang="en-US" sz="1800" kern="0" dirty="0" smtClean="0"/>
              <a:t>Wed</a:t>
            </a:r>
            <a:r>
              <a:rPr lang="en-US" sz="1800" kern="0" dirty="0" smtClean="0"/>
              <a:t>(72h</a:t>
            </a:r>
            <a:r>
              <a:rPr lang="en-US" sz="1800" kern="0" dirty="0" smtClean="0"/>
              <a:t>)</a:t>
            </a:r>
            <a:endParaRPr lang="en-US" sz="1800" kern="0" dirty="0"/>
          </a:p>
        </p:txBody>
      </p:sp>
      <p:pic>
        <p:nvPicPr>
          <p:cNvPr id="24" name="Picture 4" descr="516_fp.7totaot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516_fp.7totaot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67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" name="Picture 2" descr="516_fp.7totaot.096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627" y="1017386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516_fp.7totaot.024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5" y="3197927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516_fp.7totaot.048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67" y="3218452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 descr="516_fp.7totaot.072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649" y="3219879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98027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721" y="804338"/>
            <a:ext cx="4580200" cy="412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68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800" y="217077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756" y="809625"/>
            <a:ext cx="4799791" cy="4119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805" y="770107"/>
            <a:ext cx="4790742" cy="422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62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9275" y="180975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28" y="1068607"/>
            <a:ext cx="4108582" cy="3625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25" y="809625"/>
            <a:ext cx="4640422" cy="41190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2" y="878847"/>
            <a:ext cx="4611825" cy="40047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208" y="647699"/>
            <a:ext cx="4676783" cy="430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2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92277" y="214292"/>
            <a:ext cx="8133932" cy="628650"/>
          </a:xfrm>
        </p:spPr>
        <p:txBody>
          <a:bodyPr/>
          <a:lstStyle/>
          <a:p>
            <a:r>
              <a:rPr lang="en-US" dirty="0" smtClean="0"/>
              <a:t>Tuesday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(OLD)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97" y="846208"/>
            <a:ext cx="4477524" cy="3950757"/>
          </a:xfrm>
          <a:prstGeom prst="rect">
            <a:avLst/>
          </a:prstGeom>
        </p:spPr>
      </p:pic>
      <p:pic>
        <p:nvPicPr>
          <p:cNvPr id="10" name="Picture 30" descr="516_fp.7totaot.096.oracles_lg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221" y="867881"/>
            <a:ext cx="4576469" cy="353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135" y="941227"/>
            <a:ext cx="4289696" cy="3855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97" y="848165"/>
            <a:ext cx="4540953" cy="40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60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496" y="192336"/>
            <a:ext cx="8133932" cy="628650"/>
          </a:xfrm>
        </p:spPr>
        <p:txBody>
          <a:bodyPr/>
          <a:lstStyle/>
          <a:p>
            <a:r>
              <a:rPr lang="en-US" dirty="0">
                <a:solidFill>
                  <a:srgbClr val="2C93EF"/>
                </a:solidFill>
              </a:rPr>
              <a:t>Saturday</a:t>
            </a:r>
            <a:r>
              <a:rPr lang="en-US" dirty="0"/>
              <a:t> August 12 (12z</a:t>
            </a:r>
            <a:r>
              <a:rPr lang="en-US" dirty="0" smtClean="0"/>
              <a:t>)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72" y="845316"/>
            <a:ext cx="4606279" cy="4027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410" y="897313"/>
            <a:ext cx="4160271" cy="39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28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67365" y="201022"/>
            <a:ext cx="8133932" cy="628650"/>
          </a:xfrm>
        </p:spPr>
        <p:txBody>
          <a:bodyPr/>
          <a:lstStyle/>
          <a:p>
            <a:r>
              <a:rPr lang="en-US" dirty="0" smtClean="0">
                <a:solidFill>
                  <a:srgbClr val="2C93EF"/>
                </a:solidFill>
              </a:rPr>
              <a:t>Sunday</a:t>
            </a:r>
            <a:r>
              <a:rPr lang="en-US" dirty="0" smtClean="0"/>
              <a:t>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 </a:t>
            </a:r>
            <a:endParaRPr lang="en-US" b="1" dirty="0">
              <a:solidFill>
                <a:srgbClr val="00B0F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1" y="906090"/>
            <a:ext cx="4409658" cy="389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79" y="906090"/>
            <a:ext cx="4550975" cy="40155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2001" y="918334"/>
            <a:ext cx="4358085" cy="39492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02" y="900256"/>
            <a:ext cx="4607452" cy="391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89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809625"/>
            <a:ext cx="4698582" cy="46985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6"/>
            <a:ext cx="4901849" cy="4698582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696097" y="180975"/>
            <a:ext cx="8133932" cy="628650"/>
          </a:xfrm>
        </p:spPr>
        <p:txBody>
          <a:bodyPr/>
          <a:lstStyle/>
          <a:p>
            <a:r>
              <a:rPr lang="en-US" dirty="0" smtClean="0"/>
              <a:t>August 15&amp;17  700hPa12z  </a:t>
            </a:r>
            <a:r>
              <a:rPr lang="en-US" dirty="0" smtClean="0">
                <a:solidFill>
                  <a:srgbClr val="FF0000"/>
                </a:solidFill>
              </a:rPr>
              <a:t>WRF-CAMS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62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809625"/>
            <a:ext cx="4698582" cy="46985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6"/>
            <a:ext cx="4901849" cy="4698582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696097" y="180975"/>
            <a:ext cx="8133932" cy="628650"/>
          </a:xfrm>
        </p:spPr>
        <p:txBody>
          <a:bodyPr/>
          <a:lstStyle/>
          <a:p>
            <a:r>
              <a:rPr lang="en-US" dirty="0" smtClean="0"/>
              <a:t>August 15&amp;17  700hPa12z  </a:t>
            </a:r>
            <a:r>
              <a:rPr lang="en-US" dirty="0" smtClean="0">
                <a:solidFill>
                  <a:srgbClr val="FF0000"/>
                </a:solidFill>
              </a:rPr>
              <a:t>WRF-CAMS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52" y="806099"/>
            <a:ext cx="4295775" cy="445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7009" y="180975"/>
            <a:ext cx="8133932" cy="628650"/>
          </a:xfrm>
        </p:spPr>
        <p:txBody>
          <a:bodyPr/>
          <a:lstStyle/>
          <a:p>
            <a:r>
              <a:rPr lang="en-US" dirty="0" smtClean="0"/>
              <a:t>August 15 &amp; 17  850 </a:t>
            </a:r>
            <a:r>
              <a:rPr lang="en-US" dirty="0" err="1" smtClean="0"/>
              <a:t>hPa</a:t>
            </a:r>
            <a:r>
              <a:rPr lang="en-US" dirty="0" smtClean="0"/>
              <a:t> (12z) WRF-CAMS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774282"/>
            <a:ext cx="4698582" cy="46985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1" y="858245"/>
            <a:ext cx="4733925" cy="4430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20" y="809625"/>
            <a:ext cx="4478691" cy="44786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09" y="902775"/>
            <a:ext cx="4292391" cy="42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0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15 &amp; 17 Surface  (12z)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25" y="774282"/>
            <a:ext cx="4698582" cy="469858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4901849" cy="4901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9" y="774282"/>
            <a:ext cx="4733925" cy="4733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11" y="842841"/>
            <a:ext cx="4400550" cy="4400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73" y="807499"/>
            <a:ext cx="4632149" cy="450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0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79670"/>
            <a:ext cx="8229023" cy="857250"/>
          </a:xfrm>
        </p:spPr>
        <p:txBody>
          <a:bodyPr/>
          <a:lstStyle/>
          <a:p>
            <a:pPr algn="l"/>
            <a:r>
              <a:rPr lang="en-US" sz="1800" dirty="0" smtClean="0"/>
              <a:t>08/17 Thu (120h)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08/12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485675" y="2744651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r>
              <a:rPr lang="en-US" sz="1800" kern="0" dirty="0" smtClean="0"/>
              <a:t>08/17 Thu (96h)</a:t>
            </a:r>
            <a:endParaRPr lang="en-US" sz="1800" kern="0" dirty="0"/>
          </a:p>
          <a:p>
            <a:pPr algn="l"/>
            <a:endParaRPr lang="en-US" sz="1800" kern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" name="Picture 4" descr="516_fp.7totaot.120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98" y="103663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516_fp.7totaot.096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39" y="3197927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10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99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2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12z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1" y="809625"/>
            <a:ext cx="4901849" cy="42922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303" y="1068178"/>
            <a:ext cx="4541870" cy="418147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10"/>
          </p:nvPr>
        </p:nvPicPr>
        <p:blipFill>
          <a:blip r:embed="rId4"/>
          <a:stretch>
            <a:fillRect/>
          </a:stretch>
        </p:blipFill>
        <p:spPr>
          <a:xfrm>
            <a:off x="4788783" y="1068178"/>
            <a:ext cx="4096423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7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4438650" cy="47180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97" y="568324"/>
            <a:ext cx="4467225" cy="4645025"/>
          </a:xfrm>
          <a:prstGeom prst="rect">
            <a:avLst/>
          </a:prstGeo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Flight Path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0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Flight Path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" y="763236"/>
            <a:ext cx="3743325" cy="3743325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71" y="2309539"/>
            <a:ext cx="3971925" cy="2792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71" y="763235"/>
            <a:ext cx="3871561" cy="22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15 (12z)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334" y="809625"/>
            <a:ext cx="4452408" cy="477982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65" y="552450"/>
            <a:ext cx="4778815" cy="53598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570" y="809625"/>
            <a:ext cx="4162425" cy="4162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865" y="319087"/>
            <a:ext cx="5143500" cy="5143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1" y="945975"/>
            <a:ext cx="3689350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00" y="987380"/>
            <a:ext cx="4048450" cy="3701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949" y="987380"/>
            <a:ext cx="4353332" cy="3669751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Tuesday August 17 12z UKMO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5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0225" y="180975"/>
            <a:ext cx="8133932" cy="628650"/>
          </a:xfrm>
        </p:spPr>
        <p:txBody>
          <a:bodyPr/>
          <a:lstStyle/>
          <a:p>
            <a:r>
              <a:rPr lang="en-US" dirty="0" smtClean="0"/>
              <a:t>Thursday August 17 12z UKMO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93" y="793574"/>
            <a:ext cx="3187429" cy="3911776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49" y="712612"/>
            <a:ext cx="4733925" cy="4057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99" y="793574"/>
            <a:ext cx="4350217" cy="391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12 z *s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950737"/>
            <a:ext cx="5794375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680967"/>
            <a:ext cx="4292391" cy="42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12 z *s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5" y="950737"/>
            <a:ext cx="5794375" cy="37433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680967"/>
            <a:ext cx="4292391" cy="4292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22" y="972132"/>
            <a:ext cx="5143500" cy="387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8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5619" y="368358"/>
            <a:ext cx="8229023" cy="857250"/>
          </a:xfrm>
        </p:spPr>
        <p:txBody>
          <a:bodyPr/>
          <a:lstStyle/>
          <a:p>
            <a:r>
              <a:rPr lang="en-US" sz="1800" dirty="0" smtClean="0"/>
              <a:t>08/14 Mon (24h)                  08/15 </a:t>
            </a:r>
            <a:r>
              <a:rPr lang="en-US" sz="1800" dirty="0" smtClean="0"/>
              <a:t>Tue(48h)                  08/16 Wed(72h)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330924" y="2518387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sz="1800" kern="0" dirty="0" smtClean="0"/>
              <a:t>08/14 Mon (36h)                08/15 Tue(60h)              08/16 Wed(84h)</a:t>
            </a:r>
            <a:endParaRPr lang="en-US" sz="1800" kern="0" dirty="0"/>
          </a:p>
        </p:txBody>
      </p:sp>
      <p:pic>
        <p:nvPicPr>
          <p:cNvPr id="69" name="Picture 4" descr="516_fp.7totaot.048.oracles_lg.png"/>
          <p:cNvPicPr>
            <a:picLocks noGrp="1" noChangeAspect="1" noChangeArrowheads="1"/>
          </p:cNvPicPr>
          <p:nvPr>
            <p:ph sz="half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49" y="875073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516_fp.7totaot.072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838" y="913101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516_fp.7totaot.096.oracles_l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636" y="866396"/>
            <a:ext cx="254000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Content Placeholder 2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98" name="Picture 50" descr="http://macc.copernicus-atmosphere.eu/d/getchart/macc/gac/nrt/nrt_opticaldepth%2136%21Total%21Africa%21macc%21od%21enfo%21nrt_opticaldepth%2120170813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35"/>
          <a:stretch/>
        </p:blipFill>
        <p:spPr bwMode="auto">
          <a:xfrm>
            <a:off x="346739" y="3047837"/>
            <a:ext cx="2451797" cy="23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http://macc.copernicus-atmosphere.eu/d/getchart/macc/gac/nrt/nrt_opticaldepth%2136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6" t="45128" r="31016"/>
          <a:stretch/>
        </p:blipFill>
        <p:spPr bwMode="auto">
          <a:xfrm>
            <a:off x="442016" y="3387450"/>
            <a:ext cx="2147174" cy="164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http://macc.copernicus-atmosphere.eu/d/getchart/macc/gac/nrt/nrt_opticaldepth%2160%21Total%21Africa%21macc%21od%21enfo%21nrt_opticaldepth%212017081300%21%21chart.gif"/>
          <p:cNvPicPr>
            <a:picLocks noGrp="1" noChangeAspect="1" noChangeArrowheads="1"/>
          </p:cNvPicPr>
          <p:nvPr>
            <p:ph sz="half" idx="2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70"/>
          <a:stretch/>
        </p:blipFill>
        <p:spPr bwMode="auto">
          <a:xfrm>
            <a:off x="3372838" y="3083955"/>
            <a:ext cx="2451797" cy="2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http://macc.copernicus-atmosphere.eu/d/getchart/macc/gac/nrt/nrt_opticaldepth%2160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44737" r="30829"/>
          <a:stretch/>
        </p:blipFill>
        <p:spPr bwMode="auto">
          <a:xfrm>
            <a:off x="3428932" y="3335805"/>
            <a:ext cx="2255189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http://macc.copernicus-atmosphere.eu/d/getchart/macc/gac/nrt/nrt_opticaldepth%2184%21Total%21Africa%21macc%21od%21enfo%21nrt_opticaldepth%2120170813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93"/>
          <a:stretch/>
        </p:blipFill>
        <p:spPr bwMode="auto">
          <a:xfrm>
            <a:off x="6298818" y="3075238"/>
            <a:ext cx="2451797" cy="2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http://macc.copernicus-atmosphere.eu/d/getchart/macc/gac/nrt/nrt_opticaldepth%2184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t="45714" r="30829"/>
          <a:stretch/>
        </p:blipFill>
        <p:spPr bwMode="auto">
          <a:xfrm>
            <a:off x="6275570" y="3307475"/>
            <a:ext cx="2394581" cy="178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1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186810"/>
            <a:ext cx="8229023" cy="857250"/>
          </a:xfrm>
        </p:spPr>
        <p:txBody>
          <a:bodyPr/>
          <a:lstStyle/>
          <a:p>
            <a:r>
              <a:rPr lang="en-US" sz="2000" dirty="0"/>
              <a:t>Ascension                São Tomé e Príncipe               </a:t>
            </a:r>
            <a:r>
              <a:rPr lang="en-US" sz="2000" dirty="0" err="1"/>
              <a:t>Sta</a:t>
            </a:r>
            <a:r>
              <a:rPr lang="en-US" sz="2000" dirty="0"/>
              <a:t> Helena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10248" name="Picture 8" descr="http://gmao.gsfc.nasa.gov/products/nwp/systems/fp/aerogram/cities/forecast.aerogram.all.20170813.6.6.0.3.ORACLES_Sao_Tome_e_Principe.png"/>
          <p:cNvPicPr>
            <a:picLocks noGrp="1" noChangeAspect="1" noChangeArrowheads="1"/>
          </p:cNvPicPr>
          <p:nvPr>
            <p:ph sz="half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682" y="1881387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gmao.gsfc.nasa.gov/products/nwp/systems/fp/aerogram/cities/forecast.aerogram.all.20170813.-14.4.-8.0.ORACLES_Ascension_Islan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881386"/>
            <a:ext cx="2751138" cy="20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://gmao.gsfc.nasa.gov/products/nwp/systems/fp/aerogram/cities/forecast.aerogram.all.20170813.-5.6.-16.0.ORACLES_St_Helena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913" y="1898055"/>
            <a:ext cx="2751137" cy="206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077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225" y="1028700"/>
            <a:ext cx="4469982" cy="42100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89" y="783698"/>
            <a:ext cx="5251626" cy="4778902"/>
          </a:xfrm>
          <a:prstGeom prst="rect">
            <a:avLst/>
          </a:prstGeom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Thursday August 17 12z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2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178" y="923924"/>
            <a:ext cx="4058920" cy="39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0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60" y="977550"/>
            <a:ext cx="4210050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04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60" y="977550"/>
            <a:ext cx="4210050" cy="3857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0" y="933449"/>
            <a:ext cx="4613237" cy="39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60" y="977550"/>
            <a:ext cx="4210050" cy="3857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0" y="933449"/>
            <a:ext cx="4613237" cy="391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6070" y="950416"/>
            <a:ext cx="4152763" cy="39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60" y="977550"/>
            <a:ext cx="4210050" cy="3857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10" y="933449"/>
            <a:ext cx="4613237" cy="391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6070" y="950416"/>
            <a:ext cx="4152763" cy="3911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935" y="950416"/>
            <a:ext cx="4020675" cy="37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610" y="933449"/>
            <a:ext cx="4613237" cy="391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070" y="950416"/>
            <a:ext cx="4152763" cy="341203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6380" y="977550"/>
            <a:ext cx="4020675" cy="3743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6380" y="950416"/>
            <a:ext cx="4080510" cy="384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60" y="977550"/>
            <a:ext cx="4210050" cy="38576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610" y="933449"/>
            <a:ext cx="4613237" cy="3911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7422" y="905673"/>
            <a:ext cx="4152763" cy="39118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54" y="923924"/>
            <a:ext cx="4584173" cy="395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&amp;16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35" y="923924"/>
            <a:ext cx="4611825" cy="4004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560" y="965478"/>
            <a:ext cx="438277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9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303888"/>
            <a:ext cx="8229023" cy="857250"/>
          </a:xfrm>
        </p:spPr>
        <p:txBody>
          <a:bodyPr/>
          <a:lstStyle/>
          <a:p>
            <a:pPr algn="l"/>
            <a:r>
              <a:rPr lang="en-US" sz="1800" dirty="0" smtClean="0"/>
              <a:t>08/17 Thu (96h)                     08/18 Fri(120h)            </a:t>
            </a:r>
            <a:r>
              <a:rPr lang="en-US" sz="1800" dirty="0"/>
              <a:t>08/19 Sat(156h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660295" y="151420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12Z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638048" y="3694258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325637" y="2392442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r>
              <a:rPr lang="en-US" sz="1800" kern="0" dirty="0" smtClean="0"/>
              <a:t>08/17 Thu(108h)</a:t>
            </a:r>
            <a:endParaRPr lang="en-US" sz="1800" kern="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5"/>
          </p:nvPr>
        </p:nvSpPr>
        <p:spPr>
          <a:xfrm>
            <a:off x="3305239" y="3171059"/>
            <a:ext cx="2929764" cy="1828800"/>
          </a:xfrm>
        </p:spPr>
        <p:txBody>
          <a:bodyPr/>
          <a:lstStyle/>
          <a:p>
            <a:endParaRPr lang="en-US"/>
          </a:p>
        </p:txBody>
      </p:sp>
      <p:pic>
        <p:nvPicPr>
          <p:cNvPr id="26" name="Picture 2" descr="516_fp.7totaot.096.oracles_lg.png"/>
          <p:cNvPicPr>
            <a:picLocks noGrp="1" noChangeAspect="1" noChangeArrowheads="1"/>
          </p:cNvPicPr>
          <p:nvPr>
            <p:ph sz="half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61" y="878493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516_fp.7totaot.120.oracles_lg.png"/>
          <p:cNvPicPr>
            <a:picLocks noGrp="1" noChangeAspect="1" noChangeArrowheads="1"/>
          </p:cNvPicPr>
          <p:nvPr>
            <p:ph sz="half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460" y="909271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sz="half" idx="21"/>
          </p:nvPr>
        </p:nvSpPr>
        <p:spPr>
          <a:xfrm>
            <a:off x="101569" y="3291251"/>
            <a:ext cx="2929764" cy="1828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298" name="Picture 10" descr="http://macc.copernicus-atmosphere.eu/d/getchart/macc/gac/nrt/nrt_opticaldepth%21108%21Total%21Africa%21macc%21od%21enfo%21nrt_opticaldepth%212017081300%21%21chart.gif"/>
          <p:cNvPicPr>
            <a:picLocks noGrp="1" noChangeAspect="1" noChangeArrowheads="1"/>
          </p:cNvPicPr>
          <p:nvPr>
            <p:ph sz="half" idx="2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28"/>
          <a:stretch/>
        </p:blipFill>
        <p:spPr bwMode="auto">
          <a:xfrm>
            <a:off x="350364" y="2976400"/>
            <a:ext cx="2451797" cy="24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http://macc.copernicus-atmosphere.eu/d/getchart/macc/gac/nrt/nrt_opticaldepth%21108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45714" r="30509"/>
          <a:stretch/>
        </p:blipFill>
        <p:spPr bwMode="auto">
          <a:xfrm>
            <a:off x="350364" y="3338570"/>
            <a:ext cx="2432175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516_fp.7totaot.156.oracles_lg.png"/>
          <p:cNvPicPr>
            <a:picLocks noGrp="1" noChangeAspect="1" noChangeArrowheads="1"/>
          </p:cNvPicPr>
          <p:nvPr>
            <p:ph sz="half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003" y="824428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 rot="16200000">
            <a:off x="5292704" y="1290094"/>
            <a:ext cx="1718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Futura Medium" charset="0"/>
                <a:ea typeface="Futura Medium" charset="0"/>
                <a:cs typeface="Futura Medium" charset="0"/>
              </a:rPr>
              <a:t>08/13 00Z</a:t>
            </a:r>
            <a:endParaRPr lang="en-US" sz="16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 August 16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2" y="839961"/>
            <a:ext cx="4611825" cy="4004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560" y="965478"/>
            <a:ext cx="4382770" cy="3867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2" y="808743"/>
            <a:ext cx="4609464" cy="4067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655" y="911196"/>
            <a:ext cx="4288020" cy="39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1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 August 16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32" y="839961"/>
            <a:ext cx="4611825" cy="40047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78" y="761999"/>
            <a:ext cx="4609464" cy="4067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1742" y="923924"/>
            <a:ext cx="4152763" cy="39118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433" y="782088"/>
            <a:ext cx="4797590" cy="418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7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1943" y="168903"/>
            <a:ext cx="8133932" cy="628650"/>
          </a:xfrm>
        </p:spPr>
        <p:txBody>
          <a:bodyPr/>
          <a:lstStyle/>
          <a:p>
            <a:r>
              <a:rPr lang="en-US" dirty="0" smtClean="0"/>
              <a:t> August 16 12z 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977550"/>
            <a:ext cx="4100466" cy="38847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800" y="923924"/>
            <a:ext cx="4611825" cy="40047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332" y="839961"/>
            <a:ext cx="4611825" cy="4004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0560" y="965478"/>
            <a:ext cx="4382770" cy="3867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302" y="808743"/>
            <a:ext cx="4609464" cy="4067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847" y="797553"/>
            <a:ext cx="4555490" cy="4187475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667438"/>
              </p:ext>
            </p:extLst>
          </p:nvPr>
        </p:nvGraphicFramePr>
        <p:xfrm>
          <a:off x="98425" y="98425"/>
          <a:ext cx="1598613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Packager Shell Object" showAsIcon="1" r:id="rId8" imgW="1599120" imgH="375840" progId="Package">
                  <p:embed/>
                </p:oleObj>
              </mc:Choice>
              <mc:Fallback>
                <p:oleObj name="Packager Shell Object" showAsIcon="1" r:id="rId8" imgW="1599120" imgH="3758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5" y="98425"/>
                        <a:ext cx="1598613" cy="376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948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60" y="580518"/>
            <a:ext cx="2746375" cy="2431855"/>
          </a:xfr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04611" y="129672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endParaRPr lang="en-US" dirty="0"/>
          </a:p>
        </p:txBody>
      </p:sp>
      <p:pic>
        <p:nvPicPr>
          <p:cNvPr id="9" name="Picture 6" descr="516_fp.7to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4" y="710697"/>
            <a:ext cx="2979515" cy="21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http://macc.copernicus-atmosphere.eu/d/getchart/macc/gac/nrt/nrt_opticaldepth%2184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43409" r="30473"/>
          <a:stretch/>
        </p:blipFill>
        <p:spPr bwMode="auto">
          <a:xfrm>
            <a:off x="1240481" y="3212438"/>
            <a:ext cx="2331394" cy="1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http://macc.copernicus-atmosphere.eu/d/getchart/macc/gac/nrt/nrt_opticaldepth%2136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52"/>
          <a:stretch/>
        </p:blipFill>
        <p:spPr bwMode="auto">
          <a:xfrm>
            <a:off x="1208642" y="2907502"/>
            <a:ext cx="2451797" cy="2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516_fp.7to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642" y="673857"/>
            <a:ext cx="2789044" cy="215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516_fp.7to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975" y="637476"/>
            <a:ext cx="2898478" cy="223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6" descr="http://macc.copernicus-atmosphere.eu/d/getchart/macc/gac/nrt/nrt_opticaldepth%2160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44737" r="30829"/>
          <a:stretch/>
        </p:blipFill>
        <p:spPr bwMode="auto">
          <a:xfrm>
            <a:off x="1316686" y="3212438"/>
            <a:ext cx="2255189" cy="172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49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60" y="580518"/>
            <a:ext cx="2746375" cy="2431855"/>
          </a:xfrm>
        </p:spPr>
      </p:pic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204611" y="129672"/>
            <a:ext cx="8133932" cy="628650"/>
          </a:xfrm>
        </p:spPr>
        <p:txBody>
          <a:bodyPr/>
          <a:lstStyle/>
          <a:p>
            <a:r>
              <a:rPr lang="en-US" dirty="0" smtClean="0"/>
              <a:t>Tuesday August 15 12z  </a:t>
            </a:r>
            <a:endParaRPr lang="en-US" dirty="0"/>
          </a:p>
        </p:txBody>
      </p:sp>
      <p:pic>
        <p:nvPicPr>
          <p:cNvPr id="9" name="Picture 6" descr="516_fp.7totaot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4" y="710697"/>
            <a:ext cx="2979515" cy="215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6" descr="http://macc.copernicus-atmosphere.eu/d/getchart/macc/gac/nrt/nrt_opticaldepth%2184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t="43409" r="30473"/>
          <a:stretch/>
        </p:blipFill>
        <p:spPr bwMode="auto">
          <a:xfrm>
            <a:off x="1240481" y="3212438"/>
            <a:ext cx="2331394" cy="162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http://macc.copernicus-atmosphere.eu/d/getchart/macc/gac/nrt/nrt_opticaldepth%2136%21Total%21Africa%21macc%21od%21enfo%21nrt_opticaldepth%2120170812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52"/>
          <a:stretch/>
        </p:blipFill>
        <p:spPr bwMode="auto">
          <a:xfrm>
            <a:off x="1208642" y="2907502"/>
            <a:ext cx="2451797" cy="2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16_fp.7totaot.096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84" y="710697"/>
            <a:ext cx="2818228" cy="217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http://macc.copernicus-atmosphere.eu/d/getchart/macc/gac/nrt/nrt_opticaldepth%21108%21Total%21Africa%21macc%21od%21enfo%21nrt_opticaldepth%212017081300%21%21chart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0" t="45714" r="30509"/>
          <a:stretch/>
        </p:blipFill>
        <p:spPr bwMode="auto">
          <a:xfrm>
            <a:off x="1139700" y="3151154"/>
            <a:ext cx="2432175" cy="18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Content Placeholder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60" y="648400"/>
            <a:ext cx="2630281" cy="2301676"/>
          </a:xfrm>
          <a:prstGeom prst="rect">
            <a:avLst/>
          </a:prstGeom>
        </p:spPr>
      </p:pic>
      <p:pic>
        <p:nvPicPr>
          <p:cNvPr id="15" name="Content Placeholder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521" y="710697"/>
            <a:ext cx="2641479" cy="21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7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08/13-18</a:t>
            </a:r>
            <a:endParaRPr lang="en-US" dirty="0"/>
          </a:p>
        </p:txBody>
      </p:sp>
      <p:pic>
        <p:nvPicPr>
          <p:cNvPr id="15" name="bcaot_0_oracles_lg_20170813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27036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08/13-22 00Z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bc_850_oracles_lg_20170813_00z.mp4">
            <a:hlinkClick r:id="" action="ppaction://media"/>
          </p:cNvPr>
          <p:cNvPicPr>
            <a:picLocks noGrp="1" noChangeAspect="1"/>
          </p:cNvPicPr>
          <p:nvPr>
            <p:ph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088" y="1147763"/>
            <a:ext cx="4364037" cy="3273425"/>
          </a:xfrm>
        </p:spPr>
      </p:pic>
      <p:pic>
        <p:nvPicPr>
          <p:cNvPr id="8" name="bc_700_oracles_lg_20170813_00z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6131" y="1147763"/>
            <a:ext cx="4364037" cy="3273425"/>
          </a:xfrm>
        </p:spPr>
      </p:pic>
    </p:spTree>
    <p:extLst>
      <p:ext uri="{BB962C8B-B14F-4D97-AF65-F5344CB8AC3E}">
        <p14:creationId xmlns:p14="http://schemas.microsoft.com/office/powerpoint/2010/main" val="23539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40628</TotalTime>
  <Words>722</Words>
  <Application>Microsoft Office PowerPoint</Application>
  <PresentationFormat>On-screen Show (16:9)</PresentationFormat>
  <Paragraphs>178</Paragraphs>
  <Slides>54</Slides>
  <Notes>1</Notes>
  <HiddenSlides>13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Package</vt:lpstr>
      <vt:lpstr>PowerPoint Presentation</vt:lpstr>
      <vt:lpstr>08/14 Mon (48h)                    08/15 Tue(72h)                 08/16 Wed(96h)</vt:lpstr>
      <vt:lpstr>08/17 Thu (120h)</vt:lpstr>
      <vt:lpstr>08/14 Mon (24h)                  08/15 Tue(48h)                  08/16 Wed(72h)</vt:lpstr>
      <vt:lpstr>08/17 Thu (96h)                     08/18 Fri(120h)            08/19 Sat(156h)</vt:lpstr>
      <vt:lpstr>Tuesday August 15 12z  </vt:lpstr>
      <vt:lpstr>Tuesday August 15 12z  </vt:lpstr>
      <vt:lpstr>BC AOD 08/13-18</vt:lpstr>
      <vt:lpstr>BC 08/13-22 00Z</vt:lpstr>
      <vt:lpstr>08/15 Tue (72h) 850 hPa                               700hPa                            600 hPa</vt:lpstr>
      <vt:lpstr>08/15 Tue (48h) 850 hPa                               700hPa                            600 hPa</vt:lpstr>
      <vt:lpstr>08/17 Thu (120h) 850 hPa                               700hPa                            600 hPa</vt:lpstr>
      <vt:lpstr>08/17 Thu (96h) 850 hPa                               700hPa                            600 hPa</vt:lpstr>
      <vt:lpstr>08/18 Fri (120h) 850 hPa                               700hPa                            600 hPa</vt:lpstr>
      <vt:lpstr>Tuesday August 15 12z  WRF-AAM (OLD)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(12z) WRF-AAM (OLD) </vt:lpstr>
      <vt:lpstr>Saturday August 12 (12z) WRF-AAM</vt:lpstr>
      <vt:lpstr>Sunday August 13 (12z) WRF-AAM </vt:lpstr>
      <vt:lpstr>August 15&amp;17  700hPa12z  WRF-CAMS</vt:lpstr>
      <vt:lpstr>August 15&amp;17  700hPa12z  WRF-CAMS</vt:lpstr>
      <vt:lpstr>August 15 &amp; 17  850 hPa (12z) WRF-CAMS</vt:lpstr>
      <vt:lpstr>15 &amp; 17 Surface  (12z)</vt:lpstr>
      <vt:lpstr>Tuesday August 15 12z</vt:lpstr>
      <vt:lpstr>Tuesday August 15 12z</vt:lpstr>
      <vt:lpstr>Tuesday August 15 Flight Path</vt:lpstr>
      <vt:lpstr>Tuesday August 15 Flight Path</vt:lpstr>
      <vt:lpstr>Tuesday August 15 (12z)</vt:lpstr>
      <vt:lpstr>Tuesday August 15 12z  WRF-AAM</vt:lpstr>
      <vt:lpstr>Tuesday August 17 12z UKMO</vt:lpstr>
      <vt:lpstr>Thursday August 17 12z UKMO</vt:lpstr>
      <vt:lpstr>Thursday 12 z *s</vt:lpstr>
      <vt:lpstr>Thursday 12 z *s</vt:lpstr>
      <vt:lpstr>Ascension                São Tomé e Príncipe               Sta Helena</vt:lpstr>
      <vt:lpstr>Thursday August 17 12z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12z  WRF-AAM</vt:lpstr>
      <vt:lpstr>Tuesday August 15 &amp;16 12z  WRF-AAM</vt:lpstr>
      <vt:lpstr> August 16 12z  WRF-AAM</vt:lpstr>
      <vt:lpstr> August 16 12z  WRF-AAM</vt:lpstr>
      <vt:lpstr> August 16 12z  WRF-AAM</vt:lpstr>
      <vt:lpstr>PowerPoint Presentation</vt:lpstr>
      <vt:lpstr>PowerPoint Presentation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822</cp:revision>
  <cp:lastPrinted>2006-05-05T11:56:29Z</cp:lastPrinted>
  <dcterms:created xsi:type="dcterms:W3CDTF">2013-05-01T18:14:36Z</dcterms:created>
  <dcterms:modified xsi:type="dcterms:W3CDTF">2017-08-14T08:39:17Z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