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7" r:id="rId2"/>
    <p:sldId id="571" r:id="rId3"/>
    <p:sldId id="572" r:id="rId4"/>
    <p:sldId id="573" r:id="rId5"/>
    <p:sldId id="574" r:id="rId6"/>
    <p:sldId id="575" r:id="rId7"/>
    <p:sldId id="576" r:id="rId8"/>
    <p:sldId id="577" r:id="rId9"/>
    <p:sldId id="578" r:id="rId10"/>
    <p:sldId id="579" r:id="rId11"/>
    <p:sldId id="580" r:id="rId12"/>
    <p:sldId id="581" r:id="rId13"/>
    <p:sldId id="582" r:id="rId14"/>
    <p:sldId id="583" r:id="rId15"/>
    <p:sldId id="584" r:id="rId16"/>
    <p:sldId id="559" r:id="rId17"/>
    <p:sldId id="560" r:id="rId18"/>
    <p:sldId id="554" r:id="rId19"/>
    <p:sldId id="563" r:id="rId20"/>
    <p:sldId id="565" r:id="rId21"/>
    <p:sldId id="566" r:id="rId22"/>
    <p:sldId id="569" r:id="rId23"/>
    <p:sldId id="5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79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13-Aug-2017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1728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1728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0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2208"/>
          <a:stretch>
            <a:fillRect/>
          </a:stretch>
        </p:blipFill>
        <p:spPr>
          <a:xfrm>
            <a:off x="3009900" y="0"/>
            <a:ext cx="310024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2100"/>
          <a:stretch>
            <a:fillRect/>
          </a:stretch>
        </p:blipFill>
        <p:spPr>
          <a:xfrm>
            <a:off x="0" y="0"/>
            <a:ext cx="3106034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42749"/>
          <a:stretch>
            <a:fillRect/>
          </a:stretch>
        </p:blipFill>
        <p:spPr>
          <a:xfrm>
            <a:off x="6072782" y="0"/>
            <a:ext cx="3071218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0" y="2006600"/>
            <a:ext cx="6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kft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08992" y="1319768"/>
            <a:ext cx="71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kft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4419600"/>
            <a:ext cx="749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Surface:  9 AM, </a:t>
            </a:r>
            <a:r>
              <a:rPr lang="en-US" dirty="0" err="1" smtClean="0"/>
              <a:t>southeasterlies</a:t>
            </a:r>
            <a:r>
              <a:rPr lang="en-US" dirty="0" smtClean="0"/>
              <a:t> about 10-15 knots in operating region</a:t>
            </a:r>
          </a:p>
          <a:p>
            <a:pPr>
              <a:buFont typeface="Arial"/>
              <a:buChar char="•"/>
            </a:pPr>
            <a:r>
              <a:rPr lang="en-US" dirty="0" smtClean="0"/>
              <a:t>Noon: Weakening – more southerly</a:t>
            </a:r>
          </a:p>
          <a:p>
            <a:pPr>
              <a:buFont typeface="Arial"/>
              <a:buChar char="•"/>
            </a:pPr>
            <a:r>
              <a:rPr lang="en-US" dirty="0" smtClean="0"/>
              <a:t>3 PM: Shifting to southerly and SSW, strengthening.</a:t>
            </a:r>
          </a:p>
          <a:p>
            <a:pPr>
              <a:buFont typeface="Arial"/>
              <a:buChar char="•"/>
            </a:pPr>
            <a:r>
              <a:rPr lang="en-US" dirty="0" smtClean="0"/>
              <a:t>900mb (3kft, 1km, top of BL):  Same trend except winds are “more easterly by about 30degrees.</a:t>
            </a:r>
          </a:p>
          <a:p>
            <a:pPr>
              <a:buFont typeface="Arial"/>
              <a:buChar char="•"/>
            </a:pPr>
            <a:r>
              <a:rPr lang="en-US" dirty="0" smtClean="0"/>
              <a:t>850 </a:t>
            </a:r>
            <a:r>
              <a:rPr lang="en-US" dirty="0" err="1" smtClean="0"/>
              <a:t>mb</a:t>
            </a:r>
            <a:r>
              <a:rPr lang="en-US" dirty="0" smtClean="0"/>
              <a:t> and up.  Stable through forecast period, ESE 10-15 </a:t>
            </a:r>
            <a:r>
              <a:rPr lang="en-US" dirty="0" err="1" smtClean="0"/>
              <a:t>nots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6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2178" b="30331"/>
          <a:stretch>
            <a:fillRect/>
          </a:stretch>
        </p:blipFill>
        <p:spPr>
          <a:xfrm>
            <a:off x="4851400" y="728967"/>
            <a:ext cx="3848102" cy="4331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52794" b="29841"/>
          <a:stretch>
            <a:fillRect/>
          </a:stretch>
        </p:blipFill>
        <p:spPr>
          <a:xfrm>
            <a:off x="431800" y="698500"/>
            <a:ext cx="3798535" cy="4362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6300" y="190500"/>
            <a:ext cx="52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329168"/>
            <a:ext cx="6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kft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0592" y="329168"/>
            <a:ext cx="88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17600" y="5613400"/>
            <a:ext cx="77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top of BL (left) to surface (right).  Look at barbs.  Top of BL similar</a:t>
            </a:r>
          </a:p>
          <a:p>
            <a:r>
              <a:rPr lang="en-US" dirty="0" smtClean="0"/>
              <a:t>  in magnitude, but more easterly.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0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9200" y="2628900"/>
            <a:ext cx="16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 level flows.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660900"/>
            <a:ext cx="445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is zonal at mid-levels (not what we have had.  Conditions are nice and dry over operating region.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5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5666" y="2958446"/>
            <a:ext cx="3442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Forecast for Tuesday 8/15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7505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4" y="0"/>
            <a:ext cx="6447656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885" y="2485580"/>
            <a:ext cx="6403467" cy="4934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4185" y="173507"/>
            <a:ext cx="207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Surface winds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569" y="2984491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251" y="2603498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5976" y="6170779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8095" y="5249331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112" y="5333028"/>
            <a:ext cx="392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Winds becoming more westerly and weakening over our flight region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2778" y="315317"/>
            <a:ext cx="12209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8/14 Mon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56289" y="2784436"/>
            <a:ext cx="230025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8/15 Tue (flight day)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972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09690" cy="4934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663" y="2474194"/>
            <a:ext cx="6415913" cy="4934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9245" y="6066828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737" y="3079274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0296" y="5186061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1312" y="3555050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4185" y="173507"/>
            <a:ext cx="207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Surface winds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778" y="315317"/>
            <a:ext cx="12222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8/16 Wed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56289" y="2784436"/>
            <a:ext cx="23073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8/17 Thu (flight day)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1112" y="5333028"/>
            <a:ext cx="392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Winds in our flight region continue to weaken</a:t>
            </a:r>
          </a:p>
          <a:p>
            <a:endParaRPr lang="en-US" dirty="0"/>
          </a:p>
          <a:p>
            <a:r>
              <a:rPr lang="en-US" dirty="0" smtClean="0"/>
              <a:t>WSW over TMS; SE over 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0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079"/>
            <a:ext cx="2591495" cy="2895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958" y="451078"/>
            <a:ext cx="2671697" cy="2895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443" y="465189"/>
            <a:ext cx="2694393" cy="28542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95" y="-5082"/>
            <a:ext cx="2218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72-hr (very old)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11667" y="0"/>
            <a:ext cx="16222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48-hr (old)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898443" y="-9304"/>
            <a:ext cx="18987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24-hr (new)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994" y="3443113"/>
            <a:ext cx="583344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Cloud forecasts (above) and imagery (right) at 8/12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655" y="3346082"/>
            <a:ext cx="3022413" cy="351191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6922300" y="3750267"/>
            <a:ext cx="0" cy="2472733"/>
          </a:xfrm>
          <a:prstGeom prst="line">
            <a:avLst/>
          </a:prstGeom>
          <a:ln w="38100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6960787" y="3418180"/>
            <a:ext cx="354835" cy="33208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4286789"/>
            <a:ext cx="54468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Forecasts capture the general picture: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Cloud clearing south of TMS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Low clouds in the middle of the flight track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Larger “cloud-free” region further south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Difficulties: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Exact location of the cloud clearing to the south (related to the speed of the clearing throughout the day)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Low cloud edges (10S model vs. 12S </a:t>
            </a:r>
            <a:r>
              <a:rPr lang="en-US" dirty="0" err="1" smtClean="0"/>
              <a:t>obs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830" y="-33984"/>
            <a:ext cx="5095948" cy="3068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868" y="-113088"/>
            <a:ext cx="5138502" cy="3461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095" y="3075792"/>
            <a:ext cx="5286085" cy="3782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8" y="2867376"/>
            <a:ext cx="229729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High (200mb)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967" y="2486377"/>
            <a:ext cx="207792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M</a:t>
            </a:r>
            <a:r>
              <a:rPr lang="en-US" sz="2800" dirty="0" smtClean="0">
                <a:solidFill>
                  <a:srgbClr val="FF6600"/>
                </a:solidFill>
              </a:rPr>
              <a:t>id (600mb)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8320" y="6348892"/>
            <a:ext cx="14880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Low (</a:t>
            </a:r>
            <a:r>
              <a:rPr lang="en-US" sz="2800" dirty="0" err="1" smtClean="0">
                <a:solidFill>
                  <a:srgbClr val="FF6600"/>
                </a:solidFill>
              </a:rPr>
              <a:t>sfc</a:t>
            </a:r>
            <a:r>
              <a:rPr lang="en-US" sz="2800" dirty="0" smtClean="0">
                <a:solidFill>
                  <a:srgbClr val="FF6600"/>
                </a:solidFill>
              </a:rPr>
              <a:t>)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032" y="3490474"/>
            <a:ext cx="3176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Cloud forecast (72-hr) for 8/15 Tue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64949" y="704225"/>
            <a:ext cx="0" cy="159588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50682" y="676003"/>
            <a:ext cx="0" cy="159588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186542" y="4539625"/>
            <a:ext cx="0" cy="159588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286789"/>
            <a:ext cx="38477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u="sng" dirty="0" smtClean="0"/>
              <a:t>Abundant middle and high clouds north of ~4-5S </a:t>
            </a:r>
            <a:r>
              <a:rPr lang="en-US" dirty="0" smtClean="0"/>
              <a:t>in our flight region (more than 96-hr forecast)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Low clouds are relatively sparse along the routine flight track with clearing south of TMS</a:t>
            </a:r>
          </a:p>
          <a:p>
            <a:pPr marL="285750" indent="-285750">
              <a:buFontTx/>
              <a:buChar char="-"/>
            </a:pPr>
            <a:r>
              <a:rPr lang="en-US" u="sng" dirty="0" smtClean="0"/>
              <a:t>most dense low clouds in the middle of the flight track </a:t>
            </a:r>
            <a:r>
              <a:rPr lang="en-US" dirty="0" smtClean="0"/>
              <a:t>(exact latitudes uncertain at this 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55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13 at 6.16.48 AM.png"/>
          <p:cNvPicPr>
            <a:picLocks noChangeAspect="1"/>
          </p:cNvPicPr>
          <p:nvPr/>
        </p:nvPicPr>
        <p:blipFill>
          <a:blip r:embed="rId2"/>
          <a:srcRect l="19732"/>
          <a:stretch>
            <a:fillRect/>
          </a:stretch>
        </p:blipFill>
        <p:spPr>
          <a:xfrm>
            <a:off x="3822700" y="394732"/>
            <a:ext cx="5321300" cy="393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75168"/>
            <a:ext cx="564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Worldview columnar liquid water at 1:30 AM this morning</a:t>
            </a:r>
            <a:endParaRPr lang="en-US" dirty="0"/>
          </a:p>
        </p:txBody>
      </p:sp>
      <p:pic>
        <p:nvPicPr>
          <p:cNvPr id="6" name="Picture 5" descr="EEAU41_201708130130.jpg"/>
          <p:cNvPicPr>
            <a:picLocks noChangeAspect="1"/>
          </p:cNvPicPr>
          <p:nvPr/>
        </p:nvPicPr>
        <p:blipFill>
          <a:blip r:embed="rId3"/>
          <a:srcRect t="14075" r="45139" b="30828"/>
          <a:stretch>
            <a:fillRect/>
          </a:stretch>
        </p:blipFill>
        <p:spPr>
          <a:xfrm>
            <a:off x="0" y="2438400"/>
            <a:ext cx="5016500" cy="375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749800"/>
            <a:ext cx="134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Enhanced 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1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18" y="801556"/>
            <a:ext cx="7140223" cy="4166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651" y="865513"/>
            <a:ext cx="5555543" cy="43741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0738" y="5336867"/>
            <a:ext cx="8812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tendencies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Low cloud clearing south of TMS have increased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Middle and high clouds have increased (further south than yesterday’s forecast)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2615" y="466839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(72-hr)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36" y="471024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(60-hr)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42282" y="1675071"/>
            <a:ext cx="0" cy="183859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5400000">
            <a:off x="2134638" y="-371977"/>
            <a:ext cx="1643282" cy="4106335"/>
          </a:xfrm>
          <a:prstGeom prst="ellipse">
            <a:avLst/>
          </a:prstGeom>
          <a:noFill/>
          <a:ln w="28575" cmpd="sng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10262" y="2502830"/>
            <a:ext cx="24539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Mid + high 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6474143" y="-433749"/>
            <a:ext cx="1406148" cy="3933566"/>
          </a:xfrm>
          <a:prstGeom prst="ellipse">
            <a:avLst/>
          </a:prstGeom>
          <a:noFill/>
          <a:ln w="28575" cmpd="sng">
            <a:solidFill>
              <a:srgbClr val="636E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8/15 Tue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7136" y="2236108"/>
            <a:ext cx="20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36EBD"/>
                </a:solidFill>
              </a:rPr>
              <a:t>Mid + high 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3565680" y="137674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783125" y="140077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684348" y="1660960"/>
            <a:ext cx="0" cy="1838596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8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89" y="3694254"/>
            <a:ext cx="4497210" cy="3248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67" y="450142"/>
            <a:ext cx="4497210" cy="31935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33" y="449436"/>
            <a:ext cx="4470809" cy="32053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712" y="4049559"/>
            <a:ext cx="46081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Moist air intrusion from the north over TMS is moving westward (faster than 96-hr forecasts)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Moist air north of 5S (mid-high clouds) influenced by moist convection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A</a:t>
            </a:r>
            <a:r>
              <a:rPr lang="en-US" sz="2000" dirty="0" smtClean="0"/>
              <a:t>ir south of 10S (not as moist) suggests plume transport from dry convection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036708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600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1522" y="3050820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7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1522" y="6237112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800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736727" y="1750604"/>
            <a:ext cx="0" cy="13284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61126" y="1665111"/>
            <a:ext cx="0" cy="142522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489348" y="5010274"/>
            <a:ext cx="0" cy="126917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8045" y="9054"/>
            <a:ext cx="795501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RH (color), winds, vert. velocity (pink) at 8/15 Tue @ 12PM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4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63" y="479778"/>
            <a:ext cx="6821515" cy="4723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53" y="5128753"/>
            <a:ext cx="6378226" cy="558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998" y="418403"/>
            <a:ext cx="776015" cy="44922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889" y="-43262"/>
            <a:ext cx="929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wind, BL and cloud base heights along 5E, 8/15 Tue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90" y="60184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0</a:t>
            </a:r>
            <a:r>
              <a:rPr lang="en-US" dirty="0" smtClean="0">
                <a:solidFill>
                  <a:srgbClr val="FFFF00"/>
                </a:solidFill>
              </a:rPr>
              <a:t>-35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1374" y="1125687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10-15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7263" y="208844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-15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6175" y="791401"/>
            <a:ext cx="155182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Wind shift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223" y="558800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High RH at 600 and 700mb north of 5S (influenced by moist convection)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Easterly crosswinds above 5000ft, but winds shift from SE to NE across 5S along the flight track at 700mb ~10kft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Mid and high clouds north of ~4S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407998" y="1054375"/>
            <a:ext cx="4137669" cy="140340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07998" y="1054375"/>
            <a:ext cx="4137669" cy="353173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2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3467" y="1169805"/>
            <a:ext cx="8918200" cy="553297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Given the large amounts of middle and high clouds in the morning (and the dependence of surface temperatures on cloud cover), takeoff temperatures should not be an issue</a:t>
            </a:r>
          </a:p>
          <a:p>
            <a:r>
              <a:rPr lang="en-US" dirty="0" smtClean="0"/>
              <a:t>Low cloud clearing south of TMS leads to relatively sparse low </a:t>
            </a:r>
            <a:r>
              <a:rPr lang="en-US" dirty="0"/>
              <a:t>clouds </a:t>
            </a:r>
            <a:r>
              <a:rPr lang="en-US" dirty="0" smtClean="0"/>
              <a:t>throughout the routine flight track (most dense near the middle of the flight track ~10S)</a:t>
            </a:r>
          </a:p>
          <a:p>
            <a:r>
              <a:rPr lang="en-US" dirty="0" smtClean="0"/>
              <a:t>Abundant middle and high clouds north of ~4-5S</a:t>
            </a:r>
          </a:p>
          <a:p>
            <a:r>
              <a:rPr lang="en-US" dirty="0" smtClean="0"/>
              <a:t>Moist </a:t>
            </a:r>
            <a:r>
              <a:rPr lang="en-US" dirty="0"/>
              <a:t>air north of 5S (mid-high clouds) </a:t>
            </a:r>
            <a:r>
              <a:rPr lang="en-US" dirty="0" smtClean="0"/>
              <a:t>influenced </a:t>
            </a:r>
            <a:r>
              <a:rPr lang="en-US" dirty="0"/>
              <a:t>by moist </a:t>
            </a:r>
            <a:r>
              <a:rPr lang="en-US" dirty="0" smtClean="0"/>
              <a:t>convection</a:t>
            </a:r>
          </a:p>
          <a:p>
            <a:r>
              <a:rPr lang="en-US" dirty="0" smtClean="0"/>
              <a:t>Moist </a:t>
            </a:r>
            <a:r>
              <a:rPr lang="en-US" dirty="0"/>
              <a:t>air south of </a:t>
            </a:r>
            <a:r>
              <a:rPr lang="en-US" dirty="0" smtClean="0"/>
              <a:t>~10S </a:t>
            </a:r>
            <a:r>
              <a:rPr lang="en-US" dirty="0"/>
              <a:t>suggests plume transport from dry </a:t>
            </a:r>
            <a:r>
              <a:rPr lang="en-US" dirty="0" smtClean="0"/>
              <a:t>convection</a:t>
            </a:r>
          </a:p>
          <a:p>
            <a:r>
              <a:rPr lang="en-US" dirty="0" smtClean="0"/>
              <a:t>Wind shifts across 5S</a:t>
            </a:r>
          </a:p>
          <a:p>
            <a:pPr lvl="1"/>
            <a:r>
              <a:rPr lang="en-US" dirty="0" smtClean="0"/>
              <a:t>SE to NE at 10 </a:t>
            </a:r>
            <a:r>
              <a:rPr lang="en-US" dirty="0" err="1" smtClean="0"/>
              <a:t>kft</a:t>
            </a:r>
            <a:endParaRPr lang="en-US" dirty="0" smtClean="0"/>
          </a:p>
          <a:p>
            <a:pPr lvl="1"/>
            <a:r>
              <a:rPr lang="en-US" dirty="0" smtClean="0"/>
              <a:t>WSW to S (SSE) below 2-3 </a:t>
            </a:r>
            <a:r>
              <a:rPr lang="en-US" dirty="0" err="1" smtClean="0"/>
              <a:t>kft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67"/>
          </a:xfrm>
        </p:spPr>
        <p:txBody>
          <a:bodyPr/>
          <a:lstStyle/>
          <a:p>
            <a:r>
              <a:rPr lang="en-US" dirty="0" smtClean="0"/>
              <a:t>Tuesday 8/15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7-08-13 at 9.27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97" y="0"/>
            <a:ext cx="5166606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1511301" y="2934732"/>
            <a:ext cx="439420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85307" y="5680671"/>
            <a:ext cx="3369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edge moving </a:t>
            </a:r>
            <a:r>
              <a:rPr lang="en-US" dirty="0" err="1" smtClean="0">
                <a:solidFill>
                  <a:schemeClr val="bg1"/>
                </a:solidFill>
              </a:rPr>
              <a:t>NWwrd</a:t>
            </a:r>
            <a:r>
              <a:rPr lang="en-US" dirty="0" smtClean="0">
                <a:solidFill>
                  <a:schemeClr val="bg1"/>
                </a:solidFill>
              </a:rPr>
              <a:t>, could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threaten cloud edge at 8.5S.  It 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NOT clear behind it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3244853" y="1936753"/>
            <a:ext cx="2044701" cy="1879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07002" y="1531035"/>
            <a:ext cx="312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area appears to be holding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firm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8700" y="2730500"/>
            <a:ext cx="319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Some dissipation occurring here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3054352" y="3099832"/>
            <a:ext cx="546104" cy="494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57900" y="3314700"/>
            <a:ext cx="281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edge is moving, but not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clearing the cells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4876800" y="3961031"/>
            <a:ext cx="276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7200" y="737632"/>
            <a:ext cx="131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(9 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2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52399" r="12247"/>
          <a:stretch>
            <a:fillRect/>
          </a:stretch>
        </p:blipFill>
        <p:spPr>
          <a:xfrm>
            <a:off x="762000" y="0"/>
            <a:ext cx="2844800" cy="6217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9474"/>
          <a:stretch>
            <a:fillRect/>
          </a:stretch>
        </p:blipFill>
        <p:spPr>
          <a:xfrm>
            <a:off x="6146800" y="0"/>
            <a:ext cx="2997200" cy="5307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7300" y="1587500"/>
            <a:ext cx="2349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FCST for 9 AM surprisingly good this time.  As we found out this morning, cloud clearing north of 10S is inadequate.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5010150" y="1835150"/>
            <a:ext cx="1320800" cy="1231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762000" y="1587500"/>
            <a:ext cx="4191000" cy="152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59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6217920"/>
            <a:ext cx="42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think we have decided to work this region. 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4117340" y="2981960"/>
            <a:ext cx="3995420" cy="247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58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5700" y="28956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Winds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9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797800" cy="68494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rot="5400000">
            <a:off x="0" y="3886200"/>
            <a:ext cx="5080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03600" y="2336800"/>
            <a:ext cx="358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Winds last night, SSE about 10 knots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3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52739" t="17534" r="12442" b="55882"/>
          <a:stretch>
            <a:fillRect/>
          </a:stretch>
        </p:blipFill>
        <p:spPr>
          <a:xfrm>
            <a:off x="378118" y="1181100"/>
            <a:ext cx="7254582" cy="427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300" y="6019800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hour </a:t>
            </a:r>
            <a:r>
              <a:rPr lang="en-US" dirty="0" err="1" smtClean="0"/>
              <a:t>fcst</a:t>
            </a:r>
            <a:r>
              <a:rPr lang="en-US" dirty="0" smtClean="0"/>
              <a:t> – reasonably consistent with ASCAT observations.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6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17280" cy="6736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7900" y="5981700"/>
            <a:ext cx="435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Winds are weakening near 10S.  Region of</a:t>
            </a:r>
          </a:p>
          <a:p>
            <a:r>
              <a:rPr lang="en-US" dirty="0" smtClean="0"/>
              <a:t>  weak winds moving south.  Generally southerly, stronger southwesterly to south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4425950" y="3397250"/>
            <a:ext cx="4191000" cy="184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23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3341</TotalTime>
  <Words>872</Words>
  <Application>Microsoft Macintosh PowerPoint</Application>
  <PresentationFormat>On-screen Show (4:3)</PresentationFormat>
  <Paragraphs>107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ORACLES weather briefing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8/15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455</cp:revision>
  <dcterms:created xsi:type="dcterms:W3CDTF">2017-08-09T16:32:16Z</dcterms:created>
  <dcterms:modified xsi:type="dcterms:W3CDTF">2017-08-13T11:08:17Z</dcterms:modified>
</cp:coreProperties>
</file>