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41"/>
  </p:notesMasterIdLst>
  <p:handoutMasterIdLst>
    <p:handoutMasterId r:id="rId42"/>
  </p:handoutMasterIdLst>
  <p:sldIdLst>
    <p:sldId id="257" r:id="rId2"/>
    <p:sldId id="524" r:id="rId3"/>
    <p:sldId id="497" r:id="rId4"/>
    <p:sldId id="498" r:id="rId5"/>
    <p:sldId id="499" r:id="rId6"/>
    <p:sldId id="501" r:id="rId7"/>
    <p:sldId id="504" r:id="rId8"/>
    <p:sldId id="503" r:id="rId9"/>
    <p:sldId id="500" r:id="rId10"/>
    <p:sldId id="509" r:id="rId11"/>
    <p:sldId id="525" r:id="rId12"/>
    <p:sldId id="526" r:id="rId13"/>
    <p:sldId id="527" r:id="rId14"/>
    <p:sldId id="528" r:id="rId15"/>
    <p:sldId id="529" r:id="rId16"/>
    <p:sldId id="530" r:id="rId17"/>
    <p:sldId id="531" r:id="rId18"/>
    <p:sldId id="532" r:id="rId19"/>
    <p:sldId id="535" r:id="rId20"/>
    <p:sldId id="505" r:id="rId21"/>
    <p:sldId id="507" r:id="rId22"/>
    <p:sldId id="508" r:id="rId23"/>
    <p:sldId id="536" r:id="rId24"/>
    <p:sldId id="537" r:id="rId25"/>
    <p:sldId id="513" r:id="rId26"/>
    <p:sldId id="514" r:id="rId27"/>
    <p:sldId id="512" r:id="rId28"/>
    <p:sldId id="522" r:id="rId29"/>
    <p:sldId id="515" r:id="rId30"/>
    <p:sldId id="516" r:id="rId31"/>
    <p:sldId id="520" r:id="rId32"/>
    <p:sldId id="533" r:id="rId33"/>
    <p:sldId id="534" r:id="rId34"/>
    <p:sldId id="523" r:id="rId35"/>
    <p:sldId id="517" r:id="rId36"/>
    <p:sldId id="518" r:id="rId37"/>
    <p:sldId id="506" r:id="rId38"/>
    <p:sldId id="495" r:id="rId39"/>
    <p:sldId id="496" r:id="rId40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2C93EF"/>
    <a:srgbClr val="094AB8"/>
    <a:srgbClr val="E5D7ED"/>
    <a:srgbClr val="CDB7ED"/>
    <a:srgbClr val="FFFAD0"/>
    <a:srgbClr val="FCFFB9"/>
    <a:srgbClr val="BDB1F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86"/>
    <p:restoredTop sz="95293" autoAdjust="0"/>
  </p:normalViewPr>
  <p:slideViewPr>
    <p:cSldViewPr snapToGrid="0">
      <p:cViewPr>
        <p:scale>
          <a:sx n="100" d="100"/>
          <a:sy n="100" d="100"/>
        </p:scale>
        <p:origin x="1122" y="54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7.gi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13 </a:t>
            </a:r>
            <a:r>
              <a:rPr lang="en-US" b="1" kern="0" dirty="0" smtClean="0">
                <a:effectLst/>
              </a:rPr>
              <a:t>August 2017</a:t>
            </a:r>
          </a:p>
          <a:p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sz="1800" dirty="0" smtClean="0"/>
              <a:t>08/13 Sun (48h)                     08/14 Mon(72h)                  08/15 Tue(96h)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08/11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236204" y="2644812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1800" kern="0" dirty="0" smtClean="0"/>
              <a:t>08/13 Sun (24h)                     08/14 Mon(48h)           08/15 Tue(72h)</a:t>
            </a:r>
            <a:endParaRPr lang="en-US" sz="1800" kern="0" dirty="0"/>
          </a:p>
        </p:txBody>
      </p:sp>
      <p:pic>
        <p:nvPicPr>
          <p:cNvPr id="2074" name="Picture 26" descr="516_fp.7totaot.048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516_fp.7totaot.072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24" y="1056662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516_fp.7totaot.096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43" y="994891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516_fp.7totaot.024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9" y="3196344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516_fp.7totaot.048.oracles_lg.png"/>
          <p:cNvPicPr>
            <a:picLocks noGrp="1" noChangeAspect="1" noChangeArrowheads="1"/>
          </p:cNvPicPr>
          <p:nvPr>
            <p:ph sz="half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38" y="3196344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516_fp.7totaot.072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82" y="3196344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 bwMode="auto">
          <a:xfrm>
            <a:off x="805776" y="105713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Sun - Tues August 13-15 12z  </a:t>
            </a:r>
            <a:r>
              <a:rPr lang="en-US" kern="0" dirty="0" smtClean="0">
                <a:solidFill>
                  <a:srgbClr val="FF0000"/>
                </a:solidFill>
              </a:rPr>
              <a:t>GEOS-5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05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sz="1800" dirty="0" smtClean="0"/>
              <a:t>08/13 Sun (24h)                     08/14 Mon(48h)                  08/15 Tue(72h)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333997" y="2610312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1800" kern="0" dirty="0" smtClean="0"/>
              <a:t>08/13 Sun (36h</a:t>
            </a:r>
            <a:r>
              <a:rPr lang="en-US" sz="1800" kern="0" smtClean="0"/>
              <a:t>)                08/14 </a:t>
            </a:r>
            <a:r>
              <a:rPr lang="en-US" sz="1800" kern="0" dirty="0" smtClean="0"/>
              <a:t>Mon(60h</a:t>
            </a:r>
            <a:r>
              <a:rPr lang="en-US" sz="1800" kern="0" smtClean="0"/>
              <a:t>)              </a:t>
            </a:r>
            <a:r>
              <a:rPr lang="en-US" sz="1800" kern="0" dirty="0" smtClean="0"/>
              <a:t>08/15 Tue(84h)</a:t>
            </a:r>
            <a:endParaRPr lang="en-US" sz="1800" kern="0" dirty="0"/>
          </a:p>
        </p:txBody>
      </p:sp>
      <p:pic>
        <p:nvPicPr>
          <p:cNvPr id="56" name="Picture 2" descr="516_fp.7totaot.024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6" y="1027847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516_fp.7totaot.048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820" y="1037335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516_fp.7totaot.072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64" y="1037335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http://macc.copernicus-atmosphere.eu/d/getchart/macc/gac/nrt/nrt_opticaldepth%2136%21Total%21Africa%21macc%21od%21enfo%21nrt_opticaldepth%2120170812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52"/>
          <a:stretch/>
        </p:blipFill>
        <p:spPr bwMode="auto">
          <a:xfrm>
            <a:off x="409791" y="3162723"/>
            <a:ext cx="2451797" cy="2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8" descr="http://macc.copernicus-atmosphere.eu/d/getchart/macc/gac/nrt/nrt_opticaldepth%2136%21Total%21Africa%21macc%21od%21enfo%21nrt_opticaldepth%2120170812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46545" r="30553" b="246"/>
          <a:stretch/>
        </p:blipFill>
        <p:spPr bwMode="auto">
          <a:xfrm>
            <a:off x="588009" y="3434309"/>
            <a:ext cx="1958071" cy="145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http://macc.copernicus-atmosphere.eu/d/getchart/macc/gac/nrt/nrt_opticaldepth%2160%21Total%21Africa%21macc%21od%21enfo%21nrt_opticaldepth%2120170812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24"/>
          <a:stretch/>
        </p:blipFill>
        <p:spPr bwMode="auto">
          <a:xfrm>
            <a:off x="3350642" y="3204324"/>
            <a:ext cx="2451797" cy="22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://macc.copernicus-atmosphere.eu/d/getchart/macc/gac/nrt/nrt_opticaldepth%2160%21Total%21Africa%21macc%21od%21enfo%21nrt_opticaldepth%2120170812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44554" r="30370"/>
          <a:stretch/>
        </p:blipFill>
        <p:spPr bwMode="auto">
          <a:xfrm>
            <a:off x="3549971" y="3470429"/>
            <a:ext cx="2053138" cy="158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ttp://macc.copernicus-atmosphere.eu/d/getchart/macc/gac/nrt/nrt_opticaldepth%2184%21Total%21Africa%21macc%21od%21enfo%21nrt_opticaldepth%2120170812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64"/>
          <a:stretch/>
        </p:blipFill>
        <p:spPr bwMode="auto">
          <a:xfrm>
            <a:off x="6291493" y="3162723"/>
            <a:ext cx="2451797" cy="2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http://macc.copernicus-atmosphere.eu/d/getchart/macc/gac/nrt/nrt_opticaldepth%2184%21Total%21Africa%21macc%21od%21enfo%21nrt_opticaldepth%2120170812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43409" r="30473"/>
          <a:stretch/>
        </p:blipFill>
        <p:spPr bwMode="auto">
          <a:xfrm>
            <a:off x="6390937" y="3470429"/>
            <a:ext cx="2053244" cy="16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 txBox="1">
            <a:spLocks/>
          </p:cNvSpPr>
          <p:nvPr/>
        </p:nvSpPr>
        <p:spPr bwMode="auto">
          <a:xfrm>
            <a:off x="726388" y="92927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Sun - Tues August 13-15 12z  </a:t>
            </a:r>
            <a:r>
              <a:rPr lang="en-US" kern="0" dirty="0" smtClean="0">
                <a:solidFill>
                  <a:srgbClr val="FF0000"/>
                </a:solidFill>
              </a:rPr>
              <a:t>GEOS-5/CAMS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210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03888"/>
            <a:ext cx="8229023" cy="857250"/>
          </a:xfrm>
        </p:spPr>
        <p:txBody>
          <a:bodyPr/>
          <a:lstStyle/>
          <a:p>
            <a:pPr algn="l"/>
            <a:r>
              <a:rPr lang="en-US" sz="1800" dirty="0" smtClean="0"/>
              <a:t>08/16 Wed (96h)                     08/17 Thu(120h)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442016" y="2610205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pPr algn="l"/>
            <a:r>
              <a:rPr lang="en-US" sz="1800" kern="0" dirty="0" smtClean="0"/>
              <a:t>08/16 Wed(108h)</a:t>
            </a:r>
            <a:endParaRPr lang="en-US" sz="1800" kern="0" dirty="0"/>
          </a:p>
        </p:txBody>
      </p:sp>
      <p:pic>
        <p:nvPicPr>
          <p:cNvPr id="12290" name="Picture 2" descr="516_fp.7totaot.096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9" y="924368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516_fp.7totaot.120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30" y="858464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macc.copernicus-atmosphere.eu/d/getchart/macc/gac/nrt/nrt_opticaldepth%21108%21Total%21Africa%21macc%21od%21enfo%21nrt_opticaldepth%2120170812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28"/>
          <a:stretch/>
        </p:blipFill>
        <p:spPr bwMode="auto">
          <a:xfrm>
            <a:off x="390286" y="3136897"/>
            <a:ext cx="2451797" cy="2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macc.copernicus-atmosphere.eu/d/getchart/macc/gac/nrt/nrt_opticaldepth%21108%21Total%21Africa%21macc%21od%21enfo%21nrt_opticaldepth%2120170812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45402" r="30519"/>
          <a:stretch/>
        </p:blipFill>
        <p:spPr bwMode="auto">
          <a:xfrm>
            <a:off x="442016" y="3474251"/>
            <a:ext cx="2097885" cy="16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 bwMode="auto">
          <a:xfrm>
            <a:off x="726388" y="45339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Wed-</a:t>
            </a:r>
            <a:r>
              <a:rPr lang="en-US" kern="0" dirty="0" err="1" smtClean="0"/>
              <a:t>Thur</a:t>
            </a:r>
            <a:r>
              <a:rPr lang="en-US" kern="0" dirty="0" smtClean="0"/>
              <a:t> August 16-17 12z  </a:t>
            </a:r>
            <a:r>
              <a:rPr lang="en-US" kern="0" dirty="0" smtClean="0">
                <a:solidFill>
                  <a:srgbClr val="FF0000"/>
                </a:solidFill>
              </a:rPr>
              <a:t>GEOS-5/CAMS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869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194" name="Picture 2" descr="p.8bc.850.048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.8bc.850.072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.8bc.850.096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.8bc.700.096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.8bc.700.072.oracles_lg.png"/>
          <p:cNvPicPr>
            <a:picLocks noGrp="1" noChangeAspect="1" noChangeArrowheads="1"/>
          </p:cNvPicPr>
          <p:nvPr>
            <p:ph sz="half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p.8bc.700.048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425619" y="494675"/>
            <a:ext cx="8229023" cy="621165"/>
          </a:xfrm>
        </p:spPr>
        <p:txBody>
          <a:bodyPr/>
          <a:lstStyle/>
          <a:p>
            <a:r>
              <a:rPr lang="en-US" sz="1800" dirty="0" smtClean="0"/>
              <a:t>08/11 12Z</a:t>
            </a:r>
            <a:br>
              <a:rPr lang="en-US" sz="1800" dirty="0" smtClean="0"/>
            </a:br>
            <a:r>
              <a:rPr lang="en-US" sz="1800" dirty="0" smtClean="0"/>
              <a:t>08/13 Sun (48h)                     08/14 Mon(72h)                  08/15 Tue(96h)</a:t>
            </a:r>
            <a:endParaRPr lang="en-US" sz="1800" dirty="0"/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636627" y="-54773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Sun - Tues August 13-15 12z  </a:t>
            </a:r>
            <a:r>
              <a:rPr lang="en-US" kern="0" dirty="0" smtClean="0">
                <a:solidFill>
                  <a:srgbClr val="FF0000"/>
                </a:solidFill>
              </a:rPr>
              <a:t>GEOS-5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1591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392698" y="322263"/>
            <a:ext cx="8229023" cy="857250"/>
          </a:xfrm>
        </p:spPr>
        <p:txBody>
          <a:bodyPr/>
          <a:lstStyle/>
          <a:p>
            <a:r>
              <a:rPr lang="en-US" sz="1800" dirty="0" smtClean="0"/>
              <a:t>08/12 12Z</a:t>
            </a:r>
            <a:br>
              <a:rPr lang="en-US" sz="1800" dirty="0" smtClean="0"/>
            </a:br>
            <a:r>
              <a:rPr lang="en-US" sz="1800" dirty="0" smtClean="0"/>
              <a:t>08/13 Sun (24h)                     08/14 Mon(48h)                  08/15 Tue(72h)</a:t>
            </a:r>
            <a:endParaRPr lang="en-US" sz="1800" dirty="0"/>
          </a:p>
        </p:txBody>
      </p:sp>
      <p:pic>
        <p:nvPicPr>
          <p:cNvPr id="14338" name="Picture 2" descr="p.8bc.850.024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.8bc.850.048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.8bc.850.072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p.8bc.700.072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p.8bc.700.048.oracles_lg.png"/>
          <p:cNvPicPr>
            <a:picLocks noGrp="1" noChangeAspect="1" noChangeArrowheads="1"/>
          </p:cNvPicPr>
          <p:nvPr>
            <p:ph sz="half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p.8bc.700.024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 bwMode="auto">
          <a:xfrm>
            <a:off x="726388" y="-26987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Sun - Tues August 13-15 12z  </a:t>
            </a:r>
            <a:r>
              <a:rPr lang="en-US" kern="0" dirty="0" smtClean="0">
                <a:solidFill>
                  <a:srgbClr val="FF0000"/>
                </a:solidFill>
              </a:rPr>
              <a:t>GEOS-5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874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08/13 Sun (24h</a:t>
            </a:r>
            <a:r>
              <a:rPr lang="en-US" sz="2000" dirty="0" smtClean="0"/>
              <a:t>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GEOS-5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32" name="Picture 2" descr="p.8bc.850.024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7" y="824428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p.8bc.700.024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13" y="963500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p.8bc.600.024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76" y="920513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p.0cldlow.sfc.024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4" y="3013386"/>
            <a:ext cx="2699885" cy="20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p.1cldmid.sfc.024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03" y="3045766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p.2cldhgh.sfc.024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13" y="3088755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1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08/15 Tue (72h</a:t>
            </a:r>
            <a:r>
              <a:rPr lang="en-US" sz="2000" dirty="0" smtClean="0"/>
              <a:t>) </a:t>
            </a:r>
            <a:r>
              <a:rPr lang="en-US" sz="2000" dirty="0">
                <a:solidFill>
                  <a:srgbClr val="FF0000"/>
                </a:solidFill>
              </a:rPr>
              <a:t>GEOS-5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9226" name="Picture 10" descr="p.0cldlow.sfc.072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2" y="2891958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.1cldmid.sfc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13" y="297992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.2cldhgh.sfc.072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07" y="297992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.8bc.850.072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6" y="1007364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.8bc.700.072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26" y="1086780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.8bc.600.072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76" y="958915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3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61083"/>
            <a:ext cx="8229023" cy="857250"/>
          </a:xfrm>
        </p:spPr>
        <p:txBody>
          <a:bodyPr/>
          <a:lstStyle/>
          <a:p>
            <a:r>
              <a:rPr lang="en-US" sz="2000" dirty="0" smtClean="0"/>
              <a:t>08/17 Thu (120h</a:t>
            </a:r>
            <a:r>
              <a:rPr lang="en-US" sz="2000" dirty="0" smtClean="0"/>
              <a:t>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GEOS-5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5362" name="Picture 2" descr="p.2cldhgh.sfc.120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29" y="2956783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.1cldmid.sfc.120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15" y="2950819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.0cldlow.sfc.120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8" y="2932377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.8bc.600.120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73" y="825566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p.8bc.700.120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7" y="821172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p.8bc.850.120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0" y="899891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7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60" y="580518"/>
            <a:ext cx="2746375" cy="243185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793" y="2907502"/>
            <a:ext cx="2764208" cy="2074073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04611" y="129672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</a:t>
            </a:r>
            <a:endParaRPr lang="en-US" dirty="0"/>
          </a:p>
        </p:txBody>
      </p:sp>
      <p:pic>
        <p:nvPicPr>
          <p:cNvPr id="9" name="Picture 6" descr="516_fp.7totaot.072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4" y="710697"/>
            <a:ext cx="2979515" cy="21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http://macc.copernicus-atmosphere.eu/d/getchart/macc/gac/nrt/nrt_opticaldepth%2184%21Total%21Africa%21macc%21od%21enfo%21nrt_opticaldepth%2120170812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43409" r="30473"/>
          <a:stretch/>
        </p:blipFill>
        <p:spPr bwMode="auto">
          <a:xfrm>
            <a:off x="1240481" y="3212438"/>
            <a:ext cx="2331394" cy="16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http://macc.copernicus-atmosphere.eu/d/getchart/macc/gac/nrt/nrt_opticaldepth%2136%21Total%21Africa%21macc%21od%21enfo%21nrt_opticaldepth%2120170812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52"/>
          <a:stretch/>
        </p:blipFill>
        <p:spPr bwMode="auto">
          <a:xfrm>
            <a:off x="1208642" y="2907502"/>
            <a:ext cx="2451797" cy="2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update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6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4351" y="205122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33772"/>
            <a:ext cx="4545717" cy="401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463" y="986556"/>
            <a:ext cx="4361766" cy="384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0910" y="193049"/>
            <a:ext cx="8133932" cy="628650"/>
          </a:xfrm>
        </p:spPr>
        <p:txBody>
          <a:bodyPr/>
          <a:lstStyle/>
          <a:p>
            <a:r>
              <a:rPr lang="en-US" dirty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33772"/>
            <a:ext cx="4545717" cy="401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74" y="833772"/>
            <a:ext cx="4627609" cy="408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0910" y="193049"/>
            <a:ext cx="8133932" cy="628650"/>
          </a:xfrm>
        </p:spPr>
        <p:txBody>
          <a:bodyPr/>
          <a:lstStyle/>
          <a:p>
            <a:r>
              <a:rPr lang="en-US" dirty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33772"/>
            <a:ext cx="4545717" cy="401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74" y="833772"/>
            <a:ext cx="4627609" cy="408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850472"/>
            <a:ext cx="4545717" cy="40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0910" y="193049"/>
            <a:ext cx="8133932" cy="628650"/>
          </a:xfrm>
        </p:spPr>
        <p:txBody>
          <a:bodyPr/>
          <a:lstStyle/>
          <a:p>
            <a:r>
              <a:rPr lang="en-US" dirty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33772"/>
            <a:ext cx="4545717" cy="401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74" y="833772"/>
            <a:ext cx="4627609" cy="408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517" y="966583"/>
            <a:ext cx="4182358" cy="38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98027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" y="1068607"/>
            <a:ext cx="4108582" cy="36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756" y="809625"/>
            <a:ext cx="4799791" cy="4119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721" y="804338"/>
            <a:ext cx="4580200" cy="41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800" y="217077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" y="1068607"/>
            <a:ext cx="4108582" cy="36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756" y="809625"/>
            <a:ext cx="4799791" cy="4119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805" y="770107"/>
            <a:ext cx="4790742" cy="42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80975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" y="1068607"/>
            <a:ext cx="4108582" cy="36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809625"/>
            <a:ext cx="4640422" cy="4119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2" y="878847"/>
            <a:ext cx="4611825" cy="40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277" y="214292"/>
            <a:ext cx="8133932" cy="628650"/>
          </a:xfrm>
        </p:spPr>
        <p:txBody>
          <a:bodyPr/>
          <a:lstStyle/>
          <a:p>
            <a:r>
              <a:rPr lang="en-US" dirty="0" smtClean="0"/>
              <a:t>Tuesday </a:t>
            </a:r>
            <a:r>
              <a:rPr lang="en-US" dirty="0"/>
              <a:t>August </a:t>
            </a:r>
            <a:r>
              <a:rPr lang="en-US" dirty="0" smtClean="0"/>
              <a:t>15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(OLD)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7" y="846208"/>
            <a:ext cx="4477524" cy="3950757"/>
          </a:xfrm>
          <a:prstGeom prst="rect">
            <a:avLst/>
          </a:prstGeom>
        </p:spPr>
      </p:pic>
      <p:pic>
        <p:nvPicPr>
          <p:cNvPr id="10" name="Picture 30" descr="516_fp.7totaot.096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1" y="867881"/>
            <a:ext cx="4576469" cy="35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135" y="941227"/>
            <a:ext cx="4289696" cy="3855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97" y="848165"/>
            <a:ext cx="4540953" cy="40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496" y="192336"/>
            <a:ext cx="8133932" cy="628650"/>
          </a:xfrm>
        </p:spPr>
        <p:txBody>
          <a:bodyPr/>
          <a:lstStyle/>
          <a:p>
            <a:r>
              <a:rPr lang="en-US" dirty="0">
                <a:solidFill>
                  <a:srgbClr val="2C93EF"/>
                </a:solidFill>
              </a:rPr>
              <a:t>Saturday</a:t>
            </a:r>
            <a:r>
              <a:rPr lang="en-US" dirty="0"/>
              <a:t> August 12 (12z</a:t>
            </a:r>
            <a:r>
              <a:rPr lang="en-US" dirty="0" smtClean="0"/>
              <a:t>)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2" y="845316"/>
            <a:ext cx="4606279" cy="4027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410" y="897313"/>
            <a:ext cx="4160271" cy="39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190" y="193504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795" y="2622009"/>
            <a:ext cx="2700276" cy="2382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95" y="737559"/>
            <a:ext cx="2700276" cy="1969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844" y="322124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OLDest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7408" y="1238759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OLD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50" y="691765"/>
            <a:ext cx="4843639" cy="42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365" y="201022"/>
            <a:ext cx="8133932" cy="628650"/>
          </a:xfrm>
        </p:spPr>
        <p:txBody>
          <a:bodyPr/>
          <a:lstStyle/>
          <a:p>
            <a:r>
              <a:rPr lang="en-US" dirty="0" smtClean="0">
                <a:solidFill>
                  <a:srgbClr val="2C93EF"/>
                </a:solidFill>
              </a:rPr>
              <a:t>Sunday</a:t>
            </a:r>
            <a:r>
              <a:rPr lang="en-US" dirty="0" smtClean="0"/>
              <a:t>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001" y="918334"/>
            <a:ext cx="4358085" cy="3949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2" y="900256"/>
            <a:ext cx="4607452" cy="39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UKMO Tuesday August 15 12z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275"/>
            <a:ext cx="3348782" cy="296527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05" y="1060275"/>
            <a:ext cx="3120556" cy="287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52" y="1060275"/>
            <a:ext cx="3351698" cy="28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08/12-17</a:t>
            </a:r>
            <a:endParaRPr lang="en-US" dirty="0"/>
          </a:p>
        </p:txBody>
      </p:sp>
      <p:pic>
        <p:nvPicPr>
          <p:cNvPr id="13" name="bcaot_0_oracles_lg_20170812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5881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186810"/>
            <a:ext cx="8229023" cy="857250"/>
          </a:xfrm>
        </p:spPr>
        <p:txBody>
          <a:bodyPr/>
          <a:lstStyle/>
          <a:p>
            <a:r>
              <a:rPr lang="en-US" sz="2000" dirty="0"/>
              <a:t>Ascension                São Tomé e Príncipe               </a:t>
            </a:r>
            <a:r>
              <a:rPr lang="en-US" sz="2000" dirty="0" err="1"/>
              <a:t>Sta</a:t>
            </a:r>
            <a:r>
              <a:rPr lang="en-US" sz="2000" dirty="0"/>
              <a:t> Helena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0242" name="Picture 2" descr="http://gmao.gsfc.nasa.gov/products/nwp/systems/fp/aerogram/cities/forecast.aerogram.all.20170812.-14.4.-8.0.ORACLES_Ascension_Islan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881386"/>
            <a:ext cx="2751138" cy="20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gmao.gsfc.nasa.gov/products/nwp/systems/fp/aerogram/cities/forecast.aerogram.all.20170812.6.6.0.3.ORACLES_Sao_Tome_e_Principe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898055"/>
            <a:ext cx="2751137" cy="20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gmao.gsfc.nasa.gov/products/nwp/systems/fp/aerogram/cities/forecast.aerogram.all.20170812.-5.6.-16.0.ORACLES_St_Helena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898055"/>
            <a:ext cx="2751137" cy="20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2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" y="1068607"/>
            <a:ext cx="4108582" cy="36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756" y="809625"/>
            <a:ext cx="4799791" cy="4119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721" y="804338"/>
            <a:ext cx="4580200" cy="412432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" y="814912"/>
            <a:ext cx="4681697" cy="4642913"/>
          </a:xfrm>
        </p:spPr>
      </p:pic>
    </p:spTree>
    <p:extLst>
      <p:ext uri="{BB962C8B-B14F-4D97-AF65-F5344CB8AC3E}">
        <p14:creationId xmlns:p14="http://schemas.microsoft.com/office/powerpoint/2010/main" val="133847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" y="1068607"/>
            <a:ext cx="4108582" cy="36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756" y="809625"/>
            <a:ext cx="4799791" cy="4119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721" y="804338"/>
            <a:ext cx="4580200" cy="412432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" y="814912"/>
            <a:ext cx="4681697" cy="46429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02" y="977550"/>
            <a:ext cx="4571178" cy="44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4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5" y="1006124"/>
            <a:ext cx="3743325" cy="42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4211" y="180974"/>
            <a:ext cx="8133932" cy="62865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Tuesday Thursday</a:t>
            </a:r>
            <a:r>
              <a:rPr lang="en-US" dirty="0" smtClean="0"/>
              <a:t>, Fri, Sat   12z  </a:t>
            </a:r>
            <a:r>
              <a:rPr lang="en-US" dirty="0" smtClean="0">
                <a:solidFill>
                  <a:srgbClr val="FF0000"/>
                </a:solidFill>
              </a:rPr>
              <a:t>GEOS-5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955499"/>
            <a:ext cx="4845728" cy="3743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1012649"/>
            <a:ext cx="4594366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1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955499"/>
            <a:ext cx="4845728" cy="3743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1012649"/>
            <a:ext cx="4594366" cy="3686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13" y="1012649"/>
            <a:ext cx="4656894" cy="3597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1" y="1003651"/>
            <a:ext cx="4668542" cy="3606449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815507" y="180974"/>
            <a:ext cx="8133932" cy="628650"/>
          </a:xfrm>
        </p:spPr>
        <p:txBody>
          <a:bodyPr/>
          <a:lstStyle/>
          <a:p>
            <a:r>
              <a:rPr lang="en-US" dirty="0" smtClean="0"/>
              <a:t>Tuesday Thursday, </a:t>
            </a:r>
            <a:r>
              <a:rPr lang="en-US" b="1" dirty="0" smtClean="0">
                <a:solidFill>
                  <a:srgbClr val="00B0F0"/>
                </a:solidFill>
              </a:rPr>
              <a:t>Fri, Sat   </a:t>
            </a:r>
            <a:r>
              <a:rPr lang="en-US" dirty="0" smtClean="0"/>
              <a:t>12z  </a:t>
            </a:r>
            <a:r>
              <a:rPr lang="en-US" dirty="0" smtClean="0">
                <a:solidFill>
                  <a:srgbClr val="FF0000"/>
                </a:solidFill>
              </a:rPr>
              <a:t>GEOS-5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5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190" y="193504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flight day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795" y="737559"/>
            <a:ext cx="2700276" cy="1969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844" y="322124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OLDest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7408" y="1238759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OLD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6002"/>
            <a:ext cx="3662949" cy="3232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164" y="709492"/>
            <a:ext cx="4151185" cy="41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445" y="181889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OLD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263" y="918334"/>
            <a:ext cx="4250037" cy="394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190" y="193504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flight day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93844" y="322124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OLDest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7408" y="1238759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OLD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002"/>
            <a:ext cx="3662949" cy="3232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971541"/>
            <a:ext cx="4276724" cy="38731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12244" y="192110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8S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76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190" y="193504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flight day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795" y="737559"/>
            <a:ext cx="2700276" cy="1969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844" y="322124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OLDest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7408" y="1238759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OLD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6002"/>
            <a:ext cx="3662949" cy="3232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164" y="709492"/>
            <a:ext cx="4151185" cy="4114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75" y="709491"/>
            <a:ext cx="4248150" cy="4135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6919" y="665128"/>
            <a:ext cx="4298414" cy="42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4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190" y="193504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flight day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795" y="737559"/>
            <a:ext cx="2700276" cy="1969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844" y="322124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</a:rPr>
              <a:t>OLDest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7408" y="1238759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OLD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6002"/>
            <a:ext cx="3662949" cy="3232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164" y="709492"/>
            <a:ext cx="4151185" cy="4114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75" y="709491"/>
            <a:ext cx="4248150" cy="41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703087"/>
            <a:ext cx="4592813" cy="4592813"/>
          </a:xfr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0225" y="190500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12" y="703087"/>
            <a:ext cx="4299159" cy="465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39299</TotalTime>
  <Words>579</Words>
  <Application>Microsoft Office PowerPoint</Application>
  <PresentationFormat>On-screen Show (16:9)</PresentationFormat>
  <Paragraphs>142</Paragraphs>
  <Slides>39</Slides>
  <Notes>0</Notes>
  <HiddenSlides>5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Wingdings</vt:lpstr>
      <vt:lpstr>ヒラギノ角ゴ Pro W3</vt:lpstr>
      <vt:lpstr>Blank Presentation</vt:lpstr>
      <vt:lpstr>Photo Editor Photo</vt:lpstr>
      <vt:lpstr>PowerPoint Presentation</vt:lpstr>
      <vt:lpstr>Sunday update</vt:lpstr>
      <vt:lpstr>Sunday August 13 (12z) WRF-AAM</vt:lpstr>
      <vt:lpstr>Sunday August 13 (12z) WRF-AAM flight day</vt:lpstr>
      <vt:lpstr>Sunday August 13 (12z) WRF-AAM OLD</vt:lpstr>
      <vt:lpstr>Sunday August 13 (12z) WRF-AAM flight day</vt:lpstr>
      <vt:lpstr>Sunday August 13 (12z) WRF-AAM flight day</vt:lpstr>
      <vt:lpstr>Sunday August 13 (12z) WRF-AAM flight day</vt:lpstr>
      <vt:lpstr>Sunday August 13 (12z) WRF-AAM</vt:lpstr>
      <vt:lpstr>PowerPoint Presentation</vt:lpstr>
      <vt:lpstr>08/13 Sun (48h)                     08/14 Mon(72h)                  08/15 Tue(96h)</vt:lpstr>
      <vt:lpstr>08/13 Sun (24h)                     08/14 Mon(48h)                  08/15 Tue(72h)</vt:lpstr>
      <vt:lpstr>08/16 Wed (96h)                     08/17 Thu(120h)</vt:lpstr>
      <vt:lpstr>08/11 12Z 08/13 Sun (48h)                     08/14 Mon(72h)                  08/15 Tue(96h)</vt:lpstr>
      <vt:lpstr>08/12 12Z 08/13 Sun (24h)                     08/14 Mon(48h)                  08/15 Tue(72h)</vt:lpstr>
      <vt:lpstr>08/13 Sun (24h) GEOS-5 850 hPa                               700hPa                            600 hPa</vt:lpstr>
      <vt:lpstr>08/15 Tue (72h) GEOS-5 850 hPa                               700hPa                            600 hPa</vt:lpstr>
      <vt:lpstr>08/17 Thu (120h) GEOS-5 850 hPa                               700hPa                            600 hPa</vt:lpstr>
      <vt:lpstr>Tuesday August 15 12z 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(12z) WRF-AAM (OLD) </vt:lpstr>
      <vt:lpstr>Saturday August 12 (12z) WRF-AAM</vt:lpstr>
      <vt:lpstr>Sunday August 13 (12z) WRF-AAM </vt:lpstr>
      <vt:lpstr>UKMO Tuesday August 15 12z </vt:lpstr>
      <vt:lpstr>BC AOD 08/12-17</vt:lpstr>
      <vt:lpstr>Ascension                São Tomé e Príncipe               Sta Helena</vt:lpstr>
      <vt:lpstr>end</vt:lpstr>
      <vt:lpstr>Tuesday August 15 12z</vt:lpstr>
      <vt:lpstr>Tuesday August 15 12z</vt:lpstr>
      <vt:lpstr>PowerPoint Presentation</vt:lpstr>
      <vt:lpstr>Tuesday Thursday, Fri, Sat   12z  GEOS-5</vt:lpstr>
      <vt:lpstr>Tuesday Thursday, Fri, Sat   12z  GEOS-5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802</cp:revision>
  <cp:lastPrinted>2006-05-05T11:56:29Z</cp:lastPrinted>
  <dcterms:created xsi:type="dcterms:W3CDTF">2013-05-01T18:14:36Z</dcterms:created>
  <dcterms:modified xsi:type="dcterms:W3CDTF">2017-08-13T10:30:51Z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