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77" r:id="rId2"/>
    <p:sldId id="548" r:id="rId3"/>
    <p:sldId id="549" r:id="rId4"/>
    <p:sldId id="550" r:id="rId5"/>
    <p:sldId id="551" r:id="rId6"/>
    <p:sldId id="552" r:id="rId7"/>
    <p:sldId id="553" r:id="rId8"/>
    <p:sldId id="554" r:id="rId9"/>
    <p:sldId id="555" r:id="rId10"/>
    <p:sldId id="556" r:id="rId11"/>
    <p:sldId id="557" r:id="rId12"/>
    <p:sldId id="558" r:id="rId13"/>
    <p:sldId id="559" r:id="rId14"/>
    <p:sldId id="560" r:id="rId15"/>
    <p:sldId id="561" r:id="rId16"/>
    <p:sldId id="562" r:id="rId17"/>
    <p:sldId id="563" r:id="rId18"/>
    <p:sldId id="564" r:id="rId19"/>
    <p:sldId id="565" r:id="rId20"/>
    <p:sldId id="566" r:id="rId21"/>
    <p:sldId id="567" r:id="rId22"/>
    <p:sldId id="568" r:id="rId23"/>
    <p:sldId id="569" r:id="rId24"/>
    <p:sldId id="570" r:id="rId25"/>
    <p:sldId id="571" r:id="rId26"/>
    <p:sldId id="535" r:id="rId27"/>
    <p:sldId id="537" r:id="rId28"/>
    <p:sldId id="539" r:id="rId29"/>
    <p:sldId id="541" r:id="rId30"/>
    <p:sldId id="544" r:id="rId31"/>
    <p:sldId id="435" r:id="rId32"/>
    <p:sldId id="538" r:id="rId33"/>
    <p:sldId id="540" r:id="rId34"/>
    <p:sldId id="543" r:id="rId35"/>
    <p:sldId id="546" r:id="rId36"/>
    <p:sldId id="547"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1"/>
    <a:srgbClr val="636EBD"/>
    <a:srgbClr val="B3DFB1"/>
    <a:srgbClr val="A7D1A7"/>
    <a:srgbClr val="FF1EE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7594" autoAdjust="0"/>
  </p:normalViewPr>
  <p:slideViewPr>
    <p:cSldViewPr snapToGrid="0" snapToObjects="1">
      <p:cViewPr>
        <p:scale>
          <a:sx n="90" d="100"/>
          <a:sy n="90" d="100"/>
        </p:scale>
        <p:origin x="-66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3C661-1624-2046-876B-48DFAB2D19A1}" type="datetimeFigureOut">
              <a:rPr lang="en-US" smtClean="0"/>
              <a:pPr/>
              <a:t>8/12/17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D9C31F6-EF25-A94D-AC4A-5257FB7F175E}" type="slidenum">
              <a:rPr lang="en-US" smtClean="0"/>
              <a:pPr/>
              <a:t>‹#›</a:t>
            </a:fld>
            <a:endParaRPr lang="en-US"/>
          </a:p>
        </p:txBody>
      </p:sp>
    </p:spTree>
    <p:extLst>
      <p:ext uri="{BB962C8B-B14F-4D97-AF65-F5344CB8AC3E}">
        <p14:creationId xmlns:p14="http://schemas.microsoft.com/office/powerpoint/2010/main" val="112497399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28</a:t>
            </a:fld>
            <a:endParaRPr lang="en-US"/>
          </a:p>
        </p:txBody>
      </p:sp>
    </p:spTree>
    <p:extLst>
      <p:ext uri="{BB962C8B-B14F-4D97-AF65-F5344CB8AC3E}">
        <p14:creationId xmlns:p14="http://schemas.microsoft.com/office/powerpoint/2010/main" val="329773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33</a:t>
            </a:fld>
            <a:endParaRPr lang="en-US"/>
          </a:p>
        </p:txBody>
      </p:sp>
    </p:spTree>
    <p:extLst>
      <p:ext uri="{BB962C8B-B14F-4D97-AF65-F5344CB8AC3E}">
        <p14:creationId xmlns:p14="http://schemas.microsoft.com/office/powerpoint/2010/main" val="3297730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39B449-5070-B243-B165-1C3D5A33A74B}" type="datetimeFigureOut">
              <a:rPr lang="en-US" smtClean="0"/>
              <a:pPr/>
              <a:t>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39B449-5070-B243-B165-1C3D5A33A74B}" type="datetimeFigureOut">
              <a:rPr lang="en-US" smtClean="0"/>
              <a:pPr/>
              <a:t>8/12/17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39B449-5070-B243-B165-1C3D5A33A74B}" type="datetimeFigureOut">
              <a:rPr lang="en-US" smtClean="0"/>
              <a:pPr/>
              <a:t>8/12/17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39B449-5070-B243-B165-1C3D5A33A74B}" type="datetimeFigureOut">
              <a:rPr lang="en-US" smtClean="0"/>
              <a:pPr/>
              <a:t>8/12/17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39B449-5070-B243-B165-1C3D5A33A74B}" type="datetimeFigureOut">
              <a:rPr lang="en-US" smtClean="0"/>
              <a:pPr/>
              <a:t>8/12/17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39B449-5070-B243-B165-1C3D5A33A74B}" type="datetimeFigureOut">
              <a:rPr lang="en-US" smtClean="0"/>
              <a:pPr/>
              <a:t>8/12/17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39B449-5070-B243-B165-1C3D5A33A74B}" type="datetimeFigureOut">
              <a:rPr lang="en-US" smtClean="0"/>
              <a:pPr/>
              <a:t>8/12/17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6936B1-859C-4645-839E-3971237AEE3D}"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39B449-5070-B243-B165-1C3D5A33A74B}" type="datetimeFigureOut">
              <a:rPr lang="en-US" smtClean="0"/>
              <a:pPr/>
              <a:t>8/12/17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6936B1-859C-4645-839E-3971237AEE3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3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png"/><Relationship Id="rId3" Type="http://schemas.openxmlformats.org/officeDocument/2006/relationships/image" Target="../media/image3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12-</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p14="http://schemas.microsoft.com/office/powerpoint/2010/main" val="6118324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52652" r="14583" b="56127"/>
          <a:stretch>
            <a:fillRect/>
          </a:stretch>
        </p:blipFill>
        <p:spPr>
          <a:xfrm>
            <a:off x="5178198" y="0"/>
            <a:ext cx="3954762" cy="4091982"/>
          </a:xfrm>
          <a:prstGeom prst="rect">
            <a:avLst/>
          </a:prstGeom>
        </p:spPr>
      </p:pic>
      <p:sp>
        <p:nvSpPr>
          <p:cNvPr id="6" name="TextBox 5"/>
          <p:cNvSpPr txBox="1"/>
          <p:nvPr/>
        </p:nvSpPr>
        <p:spPr>
          <a:xfrm>
            <a:off x="5358561" y="8235"/>
            <a:ext cx="1803348" cy="461665"/>
          </a:xfrm>
          <a:prstGeom prst="rect">
            <a:avLst/>
          </a:prstGeom>
          <a:noFill/>
        </p:spPr>
        <p:txBody>
          <a:bodyPr wrap="none" rtlCol="0">
            <a:spAutoFit/>
          </a:bodyPr>
          <a:lstStyle/>
          <a:p>
            <a:r>
              <a:rPr lang="en-US" sz="2400" dirty="0" smtClean="0">
                <a:solidFill>
                  <a:srgbClr val="FF6600"/>
                </a:solidFill>
              </a:rPr>
              <a:t>Surface wind</a:t>
            </a:r>
            <a:endParaRPr lang="en-US" sz="2400" dirty="0">
              <a:solidFill>
                <a:srgbClr val="FF6600"/>
              </a:solidFill>
            </a:endParaRPr>
          </a:p>
        </p:txBody>
      </p:sp>
      <p:pic>
        <p:nvPicPr>
          <p:cNvPr id="9" name="Picture 8"/>
          <p:cNvPicPr>
            <a:picLocks noChangeAspect="1"/>
          </p:cNvPicPr>
          <p:nvPr/>
        </p:nvPicPr>
        <p:blipFill>
          <a:blip r:embed="rId3"/>
          <a:srcRect l="53712" r="14205" b="55735"/>
          <a:stretch>
            <a:fillRect/>
          </a:stretch>
        </p:blipFill>
        <p:spPr>
          <a:xfrm>
            <a:off x="0" y="0"/>
            <a:ext cx="3872444" cy="4128543"/>
          </a:xfrm>
          <a:prstGeom prst="rect">
            <a:avLst/>
          </a:prstGeom>
        </p:spPr>
      </p:pic>
      <p:sp>
        <p:nvSpPr>
          <p:cNvPr id="10" name="TextBox 9"/>
          <p:cNvSpPr txBox="1"/>
          <p:nvPr/>
        </p:nvSpPr>
        <p:spPr>
          <a:xfrm>
            <a:off x="2518400" y="8235"/>
            <a:ext cx="1743837" cy="461665"/>
          </a:xfrm>
          <a:prstGeom prst="rect">
            <a:avLst/>
          </a:prstGeom>
          <a:noFill/>
        </p:spPr>
        <p:txBody>
          <a:bodyPr wrap="none" rtlCol="0">
            <a:spAutoFit/>
          </a:bodyPr>
          <a:lstStyle/>
          <a:p>
            <a:r>
              <a:rPr lang="en-US" sz="2400" dirty="0" smtClean="0">
                <a:solidFill>
                  <a:srgbClr val="FF6600"/>
                </a:solidFill>
              </a:rPr>
              <a:t>900mb wind</a:t>
            </a:r>
            <a:endParaRPr lang="en-US" sz="2400" dirty="0">
              <a:solidFill>
                <a:srgbClr val="FF6600"/>
              </a:solidFill>
            </a:endParaRPr>
          </a:p>
        </p:txBody>
      </p:sp>
      <p:pic>
        <p:nvPicPr>
          <p:cNvPr id="12" name="Picture 11"/>
          <p:cNvPicPr>
            <a:picLocks noChangeAspect="1"/>
          </p:cNvPicPr>
          <p:nvPr/>
        </p:nvPicPr>
        <p:blipFill>
          <a:blip r:embed="rId4"/>
          <a:srcRect l="53030" r="14457" b="55740"/>
          <a:stretch>
            <a:fillRect/>
          </a:stretch>
        </p:blipFill>
        <p:spPr>
          <a:xfrm>
            <a:off x="2518400" y="2729923"/>
            <a:ext cx="3924345" cy="4128077"/>
          </a:xfrm>
          <a:prstGeom prst="rect">
            <a:avLst/>
          </a:prstGeom>
        </p:spPr>
      </p:pic>
      <p:sp>
        <p:nvSpPr>
          <p:cNvPr id="13" name="TextBox 12"/>
          <p:cNvSpPr txBox="1"/>
          <p:nvPr/>
        </p:nvSpPr>
        <p:spPr>
          <a:xfrm>
            <a:off x="3872444" y="2729923"/>
            <a:ext cx="1743837" cy="461665"/>
          </a:xfrm>
          <a:prstGeom prst="rect">
            <a:avLst/>
          </a:prstGeom>
          <a:noFill/>
        </p:spPr>
        <p:txBody>
          <a:bodyPr wrap="none" rtlCol="0">
            <a:spAutoFit/>
          </a:bodyPr>
          <a:lstStyle/>
          <a:p>
            <a:r>
              <a:rPr lang="en-US" sz="2400" dirty="0" smtClean="0">
                <a:solidFill>
                  <a:srgbClr val="FF6600"/>
                </a:solidFill>
              </a:rPr>
              <a:t>925mb wind</a:t>
            </a:r>
            <a:endParaRPr lang="en-US" sz="2400" dirty="0">
              <a:solidFill>
                <a:srgbClr val="FF6600"/>
              </a:solidFill>
            </a:endParaRPr>
          </a:p>
        </p:txBody>
      </p:sp>
      <p:sp>
        <p:nvSpPr>
          <p:cNvPr id="14" name="TextBox 13"/>
          <p:cNvSpPr txBox="1"/>
          <p:nvPr/>
        </p:nvSpPr>
        <p:spPr>
          <a:xfrm>
            <a:off x="0" y="4128543"/>
            <a:ext cx="2502062" cy="2031325"/>
          </a:xfrm>
          <a:prstGeom prst="rect">
            <a:avLst/>
          </a:prstGeom>
          <a:noFill/>
        </p:spPr>
        <p:txBody>
          <a:bodyPr wrap="square" rtlCol="0">
            <a:spAutoFit/>
          </a:bodyPr>
          <a:lstStyle/>
          <a:p>
            <a:r>
              <a:rPr lang="en-US" dirty="0" smtClean="0"/>
              <a:t>Surface winds to south weaker than typical.  At higher levels in the BL, they are desultory (technical term).  To west pattern is more consistent with altitude</a:t>
            </a:r>
            <a:endParaRPr lang="en-US" dirty="0"/>
          </a:p>
        </p:txBody>
      </p:sp>
    </p:spTree>
    <p:extLst>
      <p:ext uri="{BB962C8B-B14F-4D97-AF65-F5344CB8AC3E}">
        <p14:creationId xmlns:p14="http://schemas.microsoft.com/office/powerpoint/2010/main" val="339036782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7928"/>
            <a:ext cx="4693920" cy="3627120"/>
          </a:xfrm>
          <a:prstGeom prst="rect">
            <a:avLst/>
          </a:prstGeom>
        </p:spPr>
      </p:pic>
      <p:pic>
        <p:nvPicPr>
          <p:cNvPr id="17" name="Picture 16"/>
          <p:cNvPicPr>
            <a:picLocks noChangeAspect="1"/>
          </p:cNvPicPr>
          <p:nvPr/>
        </p:nvPicPr>
        <p:blipFill>
          <a:blip r:embed="rId3"/>
          <a:stretch>
            <a:fillRect/>
          </a:stretch>
        </p:blipFill>
        <p:spPr>
          <a:xfrm>
            <a:off x="4450080" y="0"/>
            <a:ext cx="4693920" cy="3627120"/>
          </a:xfrm>
          <a:prstGeom prst="rect">
            <a:avLst/>
          </a:prstGeom>
        </p:spPr>
      </p:pic>
      <p:pic>
        <p:nvPicPr>
          <p:cNvPr id="15" name="Picture 14"/>
          <p:cNvPicPr>
            <a:picLocks noChangeAspect="1"/>
          </p:cNvPicPr>
          <p:nvPr/>
        </p:nvPicPr>
        <p:blipFill>
          <a:blip r:embed="rId4"/>
          <a:stretch>
            <a:fillRect/>
          </a:stretch>
        </p:blipFill>
        <p:spPr>
          <a:xfrm>
            <a:off x="4450080" y="3215640"/>
            <a:ext cx="4693920" cy="3627120"/>
          </a:xfrm>
          <a:prstGeom prst="rect">
            <a:avLst/>
          </a:prstGeom>
        </p:spPr>
      </p:pic>
      <p:sp>
        <p:nvSpPr>
          <p:cNvPr id="9" name="TextBox 8"/>
          <p:cNvSpPr txBox="1"/>
          <p:nvPr/>
        </p:nvSpPr>
        <p:spPr>
          <a:xfrm>
            <a:off x="304800" y="4102100"/>
            <a:ext cx="3836572" cy="1200329"/>
          </a:xfrm>
          <a:prstGeom prst="rect">
            <a:avLst/>
          </a:prstGeom>
          <a:noFill/>
        </p:spPr>
        <p:txBody>
          <a:bodyPr wrap="square" rtlCol="0">
            <a:spAutoFit/>
          </a:bodyPr>
          <a:lstStyle/>
          <a:p>
            <a:r>
              <a:rPr lang="en-US" dirty="0" smtClean="0"/>
              <a:t>Important feature here is the surge of moisture coming in from the northeast at 600mb.  This makes operating at TMS latitudes problematic.</a:t>
            </a:r>
            <a:endParaRPr lang="en-US" dirty="0"/>
          </a:p>
        </p:txBody>
      </p:sp>
      <p:sp>
        <p:nvSpPr>
          <p:cNvPr id="8" name="TextBox 7"/>
          <p:cNvSpPr txBox="1"/>
          <p:nvPr/>
        </p:nvSpPr>
        <p:spPr>
          <a:xfrm>
            <a:off x="1480979" y="1970732"/>
            <a:ext cx="1129786" cy="461665"/>
          </a:xfrm>
          <a:prstGeom prst="rect">
            <a:avLst/>
          </a:prstGeom>
          <a:noFill/>
        </p:spPr>
        <p:txBody>
          <a:bodyPr wrap="none" rtlCol="0">
            <a:spAutoFit/>
          </a:bodyPr>
          <a:lstStyle/>
          <a:p>
            <a:r>
              <a:rPr lang="en-US" sz="2400" dirty="0">
                <a:solidFill>
                  <a:srgbClr val="FF6600"/>
                </a:solidFill>
              </a:rPr>
              <a:t>6</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
        <p:nvSpPr>
          <p:cNvPr id="7" name="TextBox 6"/>
          <p:cNvSpPr txBox="1"/>
          <p:nvPr/>
        </p:nvSpPr>
        <p:spPr>
          <a:xfrm>
            <a:off x="6432452" y="2201564"/>
            <a:ext cx="1129786" cy="461665"/>
          </a:xfrm>
          <a:prstGeom prst="rect">
            <a:avLst/>
          </a:prstGeom>
          <a:noFill/>
        </p:spPr>
        <p:txBody>
          <a:bodyPr wrap="none" rtlCol="0">
            <a:spAutoFit/>
          </a:bodyPr>
          <a:lstStyle/>
          <a:p>
            <a:r>
              <a:rPr lang="en-US" sz="2400" dirty="0">
                <a:solidFill>
                  <a:srgbClr val="FF6600"/>
                </a:solidFill>
              </a:rPr>
              <a:t>7</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
        <p:nvSpPr>
          <p:cNvPr id="5" name="TextBox 4"/>
          <p:cNvSpPr txBox="1"/>
          <p:nvPr/>
        </p:nvSpPr>
        <p:spPr>
          <a:xfrm>
            <a:off x="6432452" y="4927600"/>
            <a:ext cx="1129786" cy="161583"/>
          </a:xfrm>
          <a:prstGeom prst="rect">
            <a:avLst/>
          </a:prstGeom>
          <a:noFill/>
        </p:spPr>
        <p:txBody>
          <a:bodyPr wrap="none" rtlCol="0">
            <a:spAutoFit/>
          </a:bodyPr>
          <a:lstStyle/>
          <a:p>
            <a:r>
              <a:rPr lang="en-US" sz="2400" dirty="0" smtClean="0">
                <a:solidFill>
                  <a:srgbClr val="FF6600"/>
                </a:solidFill>
              </a:rPr>
              <a:t>800 </a:t>
            </a:r>
            <a:r>
              <a:rPr lang="en-US" sz="2400" dirty="0" err="1" smtClean="0">
                <a:solidFill>
                  <a:srgbClr val="FF6600"/>
                </a:solidFill>
              </a:rPr>
              <a:t>mb</a:t>
            </a:r>
            <a:endParaRPr lang="en-US" sz="2400" dirty="0">
              <a:solidFill>
                <a:srgbClr val="FF6600"/>
              </a:solidFill>
            </a:endParaRPr>
          </a:p>
        </p:txBody>
      </p:sp>
      <p:cxnSp>
        <p:nvCxnSpPr>
          <p:cNvPr id="16" name="Straight Arrow Connector 15"/>
          <p:cNvCxnSpPr/>
          <p:nvPr/>
        </p:nvCxnSpPr>
        <p:spPr>
          <a:xfrm rot="10800000" flipV="1">
            <a:off x="2610765" y="260349"/>
            <a:ext cx="482600" cy="3937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a:off x="7035800" y="1333500"/>
            <a:ext cx="114300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16200000" flipV="1">
            <a:off x="6811962" y="4110041"/>
            <a:ext cx="231777" cy="215900"/>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rot="10800000">
            <a:off x="7035800" y="4724400"/>
            <a:ext cx="965200" cy="1588"/>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108200" y="1257300"/>
            <a:ext cx="985165"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083778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4693920" cy="3627120"/>
          </a:xfrm>
          <a:prstGeom prst="rect">
            <a:avLst/>
          </a:prstGeom>
        </p:spPr>
      </p:pic>
      <p:pic>
        <p:nvPicPr>
          <p:cNvPr id="2" name="Picture 1"/>
          <p:cNvPicPr>
            <a:picLocks noChangeAspect="1"/>
          </p:cNvPicPr>
          <p:nvPr/>
        </p:nvPicPr>
        <p:blipFill>
          <a:blip r:embed="rId3"/>
          <a:stretch>
            <a:fillRect/>
          </a:stretch>
        </p:blipFill>
        <p:spPr>
          <a:xfrm>
            <a:off x="0" y="3230880"/>
            <a:ext cx="4693920" cy="3627120"/>
          </a:xfrm>
          <a:prstGeom prst="rect">
            <a:avLst/>
          </a:prstGeom>
        </p:spPr>
      </p:pic>
      <p:pic>
        <p:nvPicPr>
          <p:cNvPr id="4" name="Picture 3"/>
          <p:cNvPicPr>
            <a:picLocks noChangeAspect="1"/>
          </p:cNvPicPr>
          <p:nvPr/>
        </p:nvPicPr>
        <p:blipFill>
          <a:blip r:embed="rId4"/>
          <a:stretch>
            <a:fillRect/>
          </a:stretch>
        </p:blipFill>
        <p:spPr>
          <a:xfrm>
            <a:off x="4450080" y="0"/>
            <a:ext cx="4693920" cy="3627120"/>
          </a:xfrm>
          <a:prstGeom prst="rect">
            <a:avLst/>
          </a:prstGeom>
        </p:spPr>
      </p:pic>
      <p:pic>
        <p:nvPicPr>
          <p:cNvPr id="3" name="Picture 2"/>
          <p:cNvPicPr>
            <a:picLocks noChangeAspect="1"/>
          </p:cNvPicPr>
          <p:nvPr/>
        </p:nvPicPr>
        <p:blipFill>
          <a:blip r:embed="rId5"/>
          <a:stretch>
            <a:fillRect/>
          </a:stretch>
        </p:blipFill>
        <p:spPr>
          <a:xfrm>
            <a:off x="4450080" y="3230880"/>
            <a:ext cx="4693920" cy="3627120"/>
          </a:xfrm>
          <a:prstGeom prst="rect">
            <a:avLst/>
          </a:prstGeom>
        </p:spPr>
      </p:pic>
      <p:sp>
        <p:nvSpPr>
          <p:cNvPr id="6" name="TextBox 5"/>
          <p:cNvSpPr txBox="1"/>
          <p:nvPr/>
        </p:nvSpPr>
        <p:spPr>
          <a:xfrm>
            <a:off x="355600" y="1968500"/>
            <a:ext cx="3925932" cy="830997"/>
          </a:xfrm>
          <a:prstGeom prst="rect">
            <a:avLst/>
          </a:prstGeom>
          <a:noFill/>
        </p:spPr>
        <p:txBody>
          <a:bodyPr wrap="square" rtlCol="0">
            <a:spAutoFit/>
          </a:bodyPr>
          <a:lstStyle/>
          <a:p>
            <a:r>
              <a:rPr lang="en-US" sz="2400" dirty="0" smtClean="0">
                <a:solidFill>
                  <a:schemeClr val="bg1"/>
                </a:solidFill>
              </a:rPr>
              <a:t>From yesterday to Monday every 24 hours </a:t>
            </a:r>
            <a:endParaRPr lang="en-US" sz="2400" dirty="0">
              <a:solidFill>
                <a:schemeClr val="bg1"/>
              </a:solidFill>
            </a:endParaRPr>
          </a:p>
        </p:txBody>
      </p:sp>
    </p:spTree>
    <p:extLst>
      <p:ext uri="{BB962C8B-B14F-4D97-AF65-F5344CB8AC3E}">
        <p14:creationId xmlns:p14="http://schemas.microsoft.com/office/powerpoint/2010/main" val="426002735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EEAU41_201708111200.jpg"/>
          <p:cNvPicPr>
            <a:picLocks noChangeAspect="1"/>
          </p:cNvPicPr>
          <p:nvPr/>
        </p:nvPicPr>
        <p:blipFill>
          <a:blip r:embed="rId2"/>
          <a:stretch>
            <a:fillRect/>
          </a:stretch>
        </p:blipFill>
        <p:spPr>
          <a:xfrm>
            <a:off x="0" y="17584"/>
            <a:ext cx="9144000" cy="6822831"/>
          </a:xfrm>
          <a:prstGeom prst="rect">
            <a:avLst/>
          </a:prstGeom>
        </p:spPr>
      </p:pic>
      <p:sp>
        <p:nvSpPr>
          <p:cNvPr id="3" name="TextBox 2"/>
          <p:cNvSpPr txBox="1"/>
          <p:nvPr/>
        </p:nvSpPr>
        <p:spPr>
          <a:xfrm>
            <a:off x="0" y="4711700"/>
            <a:ext cx="8343900" cy="1569660"/>
          </a:xfrm>
          <a:prstGeom prst="rect">
            <a:avLst/>
          </a:prstGeom>
          <a:noFill/>
        </p:spPr>
        <p:txBody>
          <a:bodyPr wrap="square" rtlCol="0">
            <a:spAutoFit/>
          </a:bodyPr>
          <a:lstStyle/>
          <a:p>
            <a:r>
              <a:rPr lang="en-US" sz="2400" dirty="0" smtClean="0">
                <a:solidFill>
                  <a:schemeClr val="bg1"/>
                </a:solidFill>
              </a:rPr>
              <a:t>Use yesterday as an analogy based on quasi-similar midlevel moisture.  Two bodies of low cloud.  Can see some cirrus/mid level cloud to west.  We shall see, but may want to work southern low cloud edge even though it is farther away</a:t>
            </a:r>
            <a:endParaRPr lang="en-US" sz="2400" dirty="0">
              <a:solidFill>
                <a:schemeClr val="bg1"/>
              </a:solidFill>
            </a:endParaRPr>
          </a:p>
        </p:txBody>
      </p:sp>
      <p:sp>
        <p:nvSpPr>
          <p:cNvPr id="4" name="Sun 3"/>
          <p:cNvSpPr>
            <a:spLocks noChangeAspect="1"/>
          </p:cNvSpPr>
          <p:nvPr/>
        </p:nvSpPr>
        <p:spPr>
          <a:xfrm>
            <a:off x="3220720" y="2108200"/>
            <a:ext cx="182880" cy="182880"/>
          </a:xfrm>
          <a:prstGeom prst="su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rot="5400000">
            <a:off x="2185671" y="2495549"/>
            <a:ext cx="1968499" cy="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10800000">
            <a:off x="2349500" y="2252980"/>
            <a:ext cx="1498600" cy="1"/>
          </a:xfrm>
          <a:prstGeom prst="line">
            <a:avLst/>
          </a:prstGeom>
          <a:ln>
            <a:solidFill>
              <a:srgbClr val="FF66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32383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Arrow Connector 15"/>
          <p:cNvCxnSpPr/>
          <p:nvPr/>
        </p:nvCxnSpPr>
        <p:spPr>
          <a:xfrm rot="5400000" flipH="1" flipV="1">
            <a:off x="1877060" y="3571240"/>
            <a:ext cx="2971800" cy="83312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8" name="Picture 7"/>
          <p:cNvPicPr>
            <a:picLocks noChangeAspect="1"/>
          </p:cNvPicPr>
          <p:nvPr/>
        </p:nvPicPr>
        <p:blipFill>
          <a:blip r:embed="rId2"/>
          <a:srcRect l="42140" b="9109"/>
          <a:stretch>
            <a:fillRect/>
          </a:stretch>
        </p:blipFill>
        <p:spPr>
          <a:xfrm>
            <a:off x="0" y="0"/>
            <a:ext cx="4655820" cy="5651500"/>
          </a:xfrm>
          <a:prstGeom prst="rect">
            <a:avLst/>
          </a:prstGeom>
        </p:spPr>
      </p:pic>
      <p:sp>
        <p:nvSpPr>
          <p:cNvPr id="9" name="TextBox 8"/>
          <p:cNvSpPr txBox="1"/>
          <p:nvPr/>
        </p:nvSpPr>
        <p:spPr>
          <a:xfrm>
            <a:off x="3665221" y="3124200"/>
            <a:ext cx="600908" cy="369332"/>
          </a:xfrm>
          <a:prstGeom prst="rect">
            <a:avLst/>
          </a:prstGeom>
          <a:noFill/>
        </p:spPr>
        <p:txBody>
          <a:bodyPr wrap="none" rtlCol="0">
            <a:spAutoFit/>
          </a:bodyPr>
          <a:lstStyle/>
          <a:p>
            <a:r>
              <a:rPr lang="en-US" dirty="0" smtClean="0"/>
              <a:t>5 </a:t>
            </a:r>
            <a:r>
              <a:rPr lang="en-US" dirty="0" err="1" smtClean="0"/>
              <a:t>kft</a:t>
            </a:r>
            <a:endParaRPr lang="en-US" dirty="0"/>
          </a:p>
        </p:txBody>
      </p:sp>
      <p:sp>
        <p:nvSpPr>
          <p:cNvPr id="11" name="TextBox 10"/>
          <p:cNvSpPr txBox="1"/>
          <p:nvPr/>
        </p:nvSpPr>
        <p:spPr>
          <a:xfrm>
            <a:off x="3662527" y="2043668"/>
            <a:ext cx="717902" cy="369332"/>
          </a:xfrm>
          <a:prstGeom prst="rect">
            <a:avLst/>
          </a:prstGeom>
          <a:noFill/>
        </p:spPr>
        <p:txBody>
          <a:bodyPr wrap="none" rtlCol="0">
            <a:spAutoFit/>
          </a:bodyPr>
          <a:lstStyle/>
          <a:p>
            <a:r>
              <a:rPr lang="en-US" dirty="0" smtClean="0"/>
              <a:t>10 </a:t>
            </a:r>
            <a:r>
              <a:rPr lang="en-US" dirty="0" err="1" smtClean="0"/>
              <a:t>kft</a:t>
            </a:r>
            <a:endParaRPr lang="en-US" dirty="0"/>
          </a:p>
        </p:txBody>
      </p:sp>
      <p:sp>
        <p:nvSpPr>
          <p:cNvPr id="12" name="TextBox 11"/>
          <p:cNvSpPr txBox="1"/>
          <p:nvPr/>
        </p:nvSpPr>
        <p:spPr>
          <a:xfrm>
            <a:off x="3662527" y="977900"/>
            <a:ext cx="717902" cy="369332"/>
          </a:xfrm>
          <a:prstGeom prst="rect">
            <a:avLst/>
          </a:prstGeom>
          <a:noFill/>
        </p:spPr>
        <p:txBody>
          <a:bodyPr wrap="none" rtlCol="0">
            <a:spAutoFit/>
          </a:bodyPr>
          <a:lstStyle/>
          <a:p>
            <a:r>
              <a:rPr lang="en-US" dirty="0" smtClean="0"/>
              <a:t>15 </a:t>
            </a:r>
            <a:r>
              <a:rPr lang="en-US" dirty="0" err="1" smtClean="0"/>
              <a:t>kft</a:t>
            </a:r>
            <a:endParaRPr lang="en-US" dirty="0"/>
          </a:p>
        </p:txBody>
      </p:sp>
      <p:pic>
        <p:nvPicPr>
          <p:cNvPr id="13" name="Picture 12"/>
          <p:cNvPicPr>
            <a:picLocks noChangeAspect="1"/>
          </p:cNvPicPr>
          <p:nvPr/>
        </p:nvPicPr>
        <p:blipFill>
          <a:blip r:embed="rId3"/>
          <a:srcRect l="28725" r="32449" b="9109"/>
          <a:stretch>
            <a:fillRect/>
          </a:stretch>
        </p:blipFill>
        <p:spPr>
          <a:xfrm>
            <a:off x="4635500" y="0"/>
            <a:ext cx="3124200" cy="5651500"/>
          </a:xfrm>
          <a:prstGeom prst="rect">
            <a:avLst/>
          </a:prstGeom>
        </p:spPr>
      </p:pic>
      <p:sp>
        <p:nvSpPr>
          <p:cNvPr id="15" name="TextBox 14"/>
          <p:cNvSpPr txBox="1"/>
          <p:nvPr/>
        </p:nvSpPr>
        <p:spPr>
          <a:xfrm>
            <a:off x="4483100" y="4483100"/>
            <a:ext cx="489324" cy="369332"/>
          </a:xfrm>
          <a:prstGeom prst="rect">
            <a:avLst/>
          </a:prstGeom>
          <a:noFill/>
        </p:spPr>
        <p:txBody>
          <a:bodyPr wrap="none" rtlCol="0">
            <a:spAutoFit/>
          </a:bodyPr>
          <a:lstStyle/>
          <a:p>
            <a:r>
              <a:rPr lang="en-US" dirty="0" smtClean="0"/>
              <a:t>-10</a:t>
            </a:r>
            <a:endParaRPr lang="en-US" dirty="0"/>
          </a:p>
        </p:txBody>
      </p:sp>
      <p:sp>
        <p:nvSpPr>
          <p:cNvPr id="17" name="TextBox 16"/>
          <p:cNvSpPr txBox="1"/>
          <p:nvPr/>
        </p:nvSpPr>
        <p:spPr>
          <a:xfrm>
            <a:off x="7476938" y="4450834"/>
            <a:ext cx="418654" cy="369332"/>
          </a:xfrm>
          <a:prstGeom prst="rect">
            <a:avLst/>
          </a:prstGeom>
          <a:noFill/>
        </p:spPr>
        <p:txBody>
          <a:bodyPr wrap="none" rtlCol="0">
            <a:spAutoFit/>
          </a:bodyPr>
          <a:lstStyle/>
          <a:p>
            <a:r>
              <a:rPr lang="en-US" dirty="0" smtClean="0"/>
              <a:t>10</a:t>
            </a:r>
            <a:endParaRPr lang="en-US" dirty="0"/>
          </a:p>
        </p:txBody>
      </p:sp>
      <p:sp>
        <p:nvSpPr>
          <p:cNvPr id="18" name="TextBox 17"/>
          <p:cNvSpPr txBox="1"/>
          <p:nvPr/>
        </p:nvSpPr>
        <p:spPr>
          <a:xfrm>
            <a:off x="1219200" y="5981700"/>
            <a:ext cx="7601059" cy="646331"/>
          </a:xfrm>
          <a:prstGeom prst="rect">
            <a:avLst/>
          </a:prstGeom>
          <a:noFill/>
        </p:spPr>
        <p:txBody>
          <a:bodyPr wrap="square" rtlCol="0">
            <a:spAutoFit/>
          </a:bodyPr>
          <a:lstStyle/>
          <a:p>
            <a:r>
              <a:rPr lang="en-US" dirty="0" smtClean="0"/>
              <a:t>5E </a:t>
            </a:r>
            <a:r>
              <a:rPr lang="en-US" dirty="0" err="1" smtClean="0"/>
              <a:t>Xsect</a:t>
            </a:r>
            <a:r>
              <a:rPr lang="en-US" dirty="0" smtClean="0"/>
              <a:t> (left, </a:t>
            </a:r>
            <a:r>
              <a:rPr lang="en-US" dirty="0" err="1" smtClean="0"/>
              <a:t>func</a:t>
            </a:r>
            <a:r>
              <a:rPr lang="en-US" dirty="0" smtClean="0"/>
              <a:t> of lat);  0 </a:t>
            </a:r>
            <a:r>
              <a:rPr lang="en-US" dirty="0" err="1" smtClean="0"/>
              <a:t>Xsect</a:t>
            </a:r>
            <a:r>
              <a:rPr lang="en-US" dirty="0" smtClean="0"/>
              <a:t> (right, </a:t>
            </a:r>
            <a:r>
              <a:rPr lang="en-US" dirty="0" err="1" smtClean="0"/>
              <a:t>func</a:t>
            </a:r>
            <a:r>
              <a:rPr lang="en-US" dirty="0" smtClean="0"/>
              <a:t> of longitude)  Message is that we need to be concerned about moisture intrusion and possible mid level clouds.</a:t>
            </a:r>
            <a:endParaRPr lang="en-US" dirty="0"/>
          </a:p>
        </p:txBody>
      </p:sp>
      <p:cxnSp>
        <p:nvCxnSpPr>
          <p:cNvPr id="20" name="Straight Arrow Connector 19"/>
          <p:cNvCxnSpPr/>
          <p:nvPr/>
        </p:nvCxnSpPr>
        <p:spPr>
          <a:xfrm rot="16200000" flipV="1">
            <a:off x="5208310" y="3049310"/>
            <a:ext cx="5078174" cy="167560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85121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1"/>
            <a:ext cx="7772400" cy="927100"/>
          </a:xfrm>
        </p:spPr>
        <p:txBody>
          <a:bodyPr/>
          <a:lstStyle/>
          <a:p>
            <a:r>
              <a:rPr lang="en-US" dirty="0" smtClean="0"/>
              <a:t>Summary for Sunday</a:t>
            </a:r>
            <a:endParaRPr lang="en-US" dirty="0"/>
          </a:p>
        </p:txBody>
      </p:sp>
      <p:sp>
        <p:nvSpPr>
          <p:cNvPr id="5" name="Subtitle 4"/>
          <p:cNvSpPr>
            <a:spLocks noGrp="1"/>
          </p:cNvSpPr>
          <p:nvPr>
            <p:ph type="subTitle" idx="1"/>
          </p:nvPr>
        </p:nvSpPr>
        <p:spPr>
          <a:xfrm>
            <a:off x="533400" y="1079501"/>
            <a:ext cx="8229600" cy="5308599"/>
          </a:xfrm>
        </p:spPr>
        <p:txBody>
          <a:bodyPr>
            <a:normAutofit fontScale="92500" lnSpcReduction="20000"/>
          </a:bodyPr>
          <a:lstStyle/>
          <a:p>
            <a:pPr algn="l">
              <a:buFont typeface="Arial"/>
              <a:buChar char="•"/>
            </a:pPr>
            <a:r>
              <a:rPr lang="en-US" dirty="0" smtClean="0"/>
              <a:t>EC model has trouble capturing the diurnal cycle and extensive cloud clearing.  Gap in low clouds (by noon) is likely to be larger than forecasts show.  Expect cloud boundary somewhere north of 10S by noon.</a:t>
            </a:r>
          </a:p>
          <a:p>
            <a:pPr algn="l">
              <a:buFont typeface="Arial"/>
              <a:buChar char="•"/>
            </a:pPr>
            <a:r>
              <a:rPr lang="en-US" dirty="0" smtClean="0"/>
              <a:t>High and middle clouds are more extensive than previous forecasts, but still north of equator only.</a:t>
            </a:r>
          </a:p>
          <a:p>
            <a:pPr algn="l">
              <a:buFont typeface="Arial"/>
              <a:buChar char="•"/>
            </a:pPr>
            <a:r>
              <a:rPr lang="en-US" dirty="0" smtClean="0"/>
              <a:t>Intrusion of 700mb moisture (no cloud) near 10S.  600mb moisture surge reaching to equator in the north.</a:t>
            </a:r>
          </a:p>
          <a:p>
            <a:pPr algn="l">
              <a:buFont typeface="Arial"/>
              <a:buChar char="•"/>
            </a:pPr>
            <a:r>
              <a:rPr lang="en-US" dirty="0" err="1" smtClean="0"/>
              <a:t>Precip</a:t>
            </a:r>
            <a:r>
              <a:rPr lang="en-US" dirty="0" smtClean="0"/>
              <a:t> is stable with evolution of forecasts.</a:t>
            </a:r>
          </a:p>
          <a:p>
            <a:pPr algn="l">
              <a:buFont typeface="Arial"/>
              <a:buChar char="•"/>
            </a:pPr>
            <a:r>
              <a:rPr lang="en-US" dirty="0" smtClean="0"/>
              <a:t>Surface conditions.  With greater middle cloud than previous forecasts, expect T (8 AM) &lt;= 26C</a:t>
            </a:r>
          </a:p>
        </p:txBody>
      </p:sp>
    </p:spTree>
    <p:extLst>
      <p:ext uri="{BB962C8B-B14F-4D97-AF65-F5344CB8AC3E}">
        <p14:creationId xmlns:p14="http://schemas.microsoft.com/office/powerpoint/2010/main" val="38923902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extLst>
      <p:ext uri="{BB962C8B-B14F-4D97-AF65-F5344CB8AC3E}">
        <p14:creationId xmlns:p14="http://schemas.microsoft.com/office/powerpoint/2010/main" val="261594007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5364480" cy="4145280"/>
          </a:xfrm>
          <a:prstGeom prst="rect">
            <a:avLst/>
          </a:prstGeom>
        </p:spPr>
      </p:pic>
      <p:sp>
        <p:nvSpPr>
          <p:cNvPr id="5" name="TextBox 4"/>
          <p:cNvSpPr txBox="1"/>
          <p:nvPr/>
        </p:nvSpPr>
        <p:spPr>
          <a:xfrm>
            <a:off x="914400" y="2717800"/>
            <a:ext cx="314058" cy="461665"/>
          </a:xfrm>
          <a:prstGeom prst="rect">
            <a:avLst/>
          </a:prstGeom>
          <a:noFill/>
        </p:spPr>
        <p:txBody>
          <a:bodyPr wrap="none" rtlCol="0">
            <a:spAutoFit/>
          </a:bodyPr>
          <a:lstStyle/>
          <a:p>
            <a:r>
              <a:rPr lang="en-US" sz="2400" dirty="0" smtClean="0">
                <a:solidFill>
                  <a:srgbClr val="FF0000"/>
                </a:solidFill>
              </a:rPr>
              <a:t>L</a:t>
            </a:r>
            <a:endParaRPr lang="en-US" sz="2400" dirty="0">
              <a:solidFill>
                <a:srgbClr val="FF0000"/>
              </a:solidFill>
            </a:endParaRPr>
          </a:p>
        </p:txBody>
      </p:sp>
      <p:sp>
        <p:nvSpPr>
          <p:cNvPr id="6" name="TextBox 5"/>
          <p:cNvSpPr txBox="1"/>
          <p:nvPr/>
        </p:nvSpPr>
        <p:spPr>
          <a:xfrm>
            <a:off x="2937142" y="2923232"/>
            <a:ext cx="376425" cy="461665"/>
          </a:xfrm>
          <a:prstGeom prst="rect">
            <a:avLst/>
          </a:prstGeom>
          <a:noFill/>
        </p:spPr>
        <p:txBody>
          <a:bodyPr wrap="none" rtlCol="0">
            <a:spAutoFit/>
          </a:bodyPr>
          <a:lstStyle/>
          <a:p>
            <a:r>
              <a:rPr lang="en-US" sz="2400" dirty="0" smtClean="0">
                <a:solidFill>
                  <a:srgbClr val="FF0000"/>
                </a:solidFill>
              </a:rPr>
              <a:t>H</a:t>
            </a:r>
            <a:endParaRPr lang="en-US" sz="2400" dirty="0">
              <a:solidFill>
                <a:srgbClr val="FF0000"/>
              </a:solidFill>
            </a:endParaRPr>
          </a:p>
        </p:txBody>
      </p:sp>
      <p:pic>
        <p:nvPicPr>
          <p:cNvPr id="7" name="Picture 6"/>
          <p:cNvPicPr>
            <a:picLocks noChangeAspect="1"/>
          </p:cNvPicPr>
          <p:nvPr/>
        </p:nvPicPr>
        <p:blipFill>
          <a:blip r:embed="rId3"/>
          <a:stretch>
            <a:fillRect/>
          </a:stretch>
        </p:blipFill>
        <p:spPr>
          <a:xfrm>
            <a:off x="3779520" y="2712720"/>
            <a:ext cx="5364480" cy="4145280"/>
          </a:xfrm>
          <a:prstGeom prst="rect">
            <a:avLst/>
          </a:prstGeom>
        </p:spPr>
      </p:pic>
      <p:sp>
        <p:nvSpPr>
          <p:cNvPr id="8" name="TextBox 7"/>
          <p:cNvSpPr txBox="1"/>
          <p:nvPr/>
        </p:nvSpPr>
        <p:spPr>
          <a:xfrm>
            <a:off x="4346842" y="5179368"/>
            <a:ext cx="314058" cy="461665"/>
          </a:xfrm>
          <a:prstGeom prst="rect">
            <a:avLst/>
          </a:prstGeom>
          <a:noFill/>
        </p:spPr>
        <p:txBody>
          <a:bodyPr wrap="none" rtlCol="0">
            <a:spAutoFit/>
          </a:bodyPr>
          <a:lstStyle/>
          <a:p>
            <a:r>
              <a:rPr lang="en-US" sz="2400" dirty="0" smtClean="0">
                <a:solidFill>
                  <a:srgbClr val="FF0000"/>
                </a:solidFill>
              </a:rPr>
              <a:t>L</a:t>
            </a:r>
            <a:endParaRPr lang="en-US" sz="2400" dirty="0">
              <a:solidFill>
                <a:srgbClr val="FF0000"/>
              </a:solidFill>
            </a:endParaRPr>
          </a:p>
        </p:txBody>
      </p:sp>
      <p:sp>
        <p:nvSpPr>
          <p:cNvPr id="9" name="TextBox 8"/>
          <p:cNvSpPr txBox="1"/>
          <p:nvPr/>
        </p:nvSpPr>
        <p:spPr>
          <a:xfrm>
            <a:off x="6164075" y="5179368"/>
            <a:ext cx="376425" cy="461665"/>
          </a:xfrm>
          <a:prstGeom prst="rect">
            <a:avLst/>
          </a:prstGeom>
          <a:noFill/>
        </p:spPr>
        <p:txBody>
          <a:bodyPr wrap="none" rtlCol="0">
            <a:spAutoFit/>
          </a:bodyPr>
          <a:lstStyle/>
          <a:p>
            <a:r>
              <a:rPr lang="en-US" sz="2400" dirty="0" smtClean="0">
                <a:solidFill>
                  <a:srgbClr val="FF0000"/>
                </a:solidFill>
              </a:rPr>
              <a:t>H</a:t>
            </a:r>
            <a:endParaRPr lang="en-US" sz="2400" dirty="0">
              <a:solidFill>
                <a:srgbClr val="FF0000"/>
              </a:solidFill>
            </a:endParaRPr>
          </a:p>
        </p:txBody>
      </p:sp>
      <p:sp>
        <p:nvSpPr>
          <p:cNvPr id="10" name="TextBox 9"/>
          <p:cNvSpPr txBox="1"/>
          <p:nvPr/>
        </p:nvSpPr>
        <p:spPr>
          <a:xfrm>
            <a:off x="177800" y="4953000"/>
            <a:ext cx="3692044" cy="1754327"/>
          </a:xfrm>
          <a:prstGeom prst="rect">
            <a:avLst/>
          </a:prstGeom>
          <a:noFill/>
        </p:spPr>
        <p:txBody>
          <a:bodyPr wrap="square" rtlCol="0">
            <a:spAutoFit/>
          </a:bodyPr>
          <a:lstStyle/>
          <a:p>
            <a:r>
              <a:rPr lang="en-US" dirty="0" smtClean="0"/>
              <a:t>Low retrogrades,  high moves around and weakens in response to higher latitude low pressure system.  Winds more westerly in Angola bight.  Not an obvious response to convection (if it is a response to convection)</a:t>
            </a:r>
            <a:endParaRPr lang="en-US" dirty="0"/>
          </a:p>
        </p:txBody>
      </p:sp>
    </p:spTree>
    <p:extLst>
      <p:ext uri="{BB962C8B-B14F-4D97-AF65-F5344CB8AC3E}">
        <p14:creationId xmlns:p14="http://schemas.microsoft.com/office/powerpoint/2010/main" val="183817563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143000" y="2514600"/>
            <a:ext cx="1249060" cy="461665"/>
          </a:xfrm>
          <a:prstGeom prst="rect">
            <a:avLst/>
          </a:prstGeom>
          <a:noFill/>
        </p:spPr>
        <p:txBody>
          <a:bodyPr wrap="none" rtlCol="0">
            <a:spAutoFit/>
          </a:bodyPr>
          <a:lstStyle/>
          <a:p>
            <a:r>
              <a:rPr lang="en-US" sz="2400" dirty="0" smtClean="0">
                <a:solidFill>
                  <a:schemeClr val="bg1"/>
                </a:solidFill>
              </a:rPr>
              <a:t>SUNDAY</a:t>
            </a:r>
            <a:endParaRPr lang="en-US" sz="2400" dirty="0">
              <a:solidFill>
                <a:schemeClr val="bg1"/>
              </a:solidFill>
            </a:endParaRPr>
          </a:p>
        </p:txBody>
      </p:sp>
      <p:sp>
        <p:nvSpPr>
          <p:cNvPr id="13" name="TextBox 12"/>
          <p:cNvSpPr txBox="1"/>
          <p:nvPr/>
        </p:nvSpPr>
        <p:spPr>
          <a:xfrm>
            <a:off x="5075540" y="4808835"/>
            <a:ext cx="1377300" cy="461665"/>
          </a:xfrm>
          <a:prstGeom prst="rect">
            <a:avLst/>
          </a:prstGeom>
          <a:noFill/>
        </p:spPr>
        <p:txBody>
          <a:bodyPr wrap="none" rtlCol="0">
            <a:spAutoFit/>
          </a:bodyPr>
          <a:lstStyle/>
          <a:p>
            <a:r>
              <a:rPr lang="en-US" sz="2400" dirty="0" smtClean="0">
                <a:solidFill>
                  <a:schemeClr val="bg1"/>
                </a:solidFill>
              </a:rPr>
              <a:t>MONDAY</a:t>
            </a:r>
            <a:endParaRPr lang="en-US" sz="2400" dirty="0">
              <a:solidFill>
                <a:schemeClr val="bg1"/>
              </a:solidFill>
            </a:endParaRPr>
          </a:p>
        </p:txBody>
      </p:sp>
      <p:sp>
        <p:nvSpPr>
          <p:cNvPr id="14" name="TextBox 13"/>
          <p:cNvSpPr txBox="1"/>
          <p:nvPr/>
        </p:nvSpPr>
        <p:spPr>
          <a:xfrm>
            <a:off x="2654300" y="2883324"/>
            <a:ext cx="408385" cy="523220"/>
          </a:xfrm>
          <a:prstGeom prst="rect">
            <a:avLst/>
          </a:prstGeom>
          <a:noFill/>
        </p:spPr>
        <p:txBody>
          <a:bodyPr wrap="none" rtlCol="0">
            <a:spAutoFit/>
          </a:bodyPr>
          <a:lstStyle/>
          <a:p>
            <a:r>
              <a:rPr lang="en-US" sz="2800" dirty="0" smtClean="0">
                <a:solidFill>
                  <a:srgbClr val="FF6600"/>
                </a:solidFill>
              </a:rPr>
              <a:t>H</a:t>
            </a:r>
            <a:endParaRPr lang="en-US" sz="2800" dirty="0">
              <a:solidFill>
                <a:srgbClr val="FF6600"/>
              </a:solidFill>
            </a:endParaRPr>
          </a:p>
        </p:txBody>
      </p:sp>
      <p:sp>
        <p:nvSpPr>
          <p:cNvPr id="16" name="TextBox 15"/>
          <p:cNvSpPr txBox="1"/>
          <p:nvPr/>
        </p:nvSpPr>
        <p:spPr>
          <a:xfrm>
            <a:off x="734615" y="2697914"/>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sp>
        <p:nvSpPr>
          <p:cNvPr id="17" name="TextBox 16"/>
          <p:cNvSpPr txBox="1"/>
          <p:nvPr/>
        </p:nvSpPr>
        <p:spPr>
          <a:xfrm>
            <a:off x="4254500" y="5072390"/>
            <a:ext cx="335624" cy="523220"/>
          </a:xfrm>
          <a:prstGeom prst="rect">
            <a:avLst/>
          </a:prstGeom>
          <a:noFill/>
        </p:spPr>
        <p:txBody>
          <a:bodyPr wrap="none" rtlCol="0">
            <a:spAutoFit/>
          </a:bodyPr>
          <a:lstStyle/>
          <a:p>
            <a:r>
              <a:rPr lang="en-US" sz="2800" dirty="0" smtClean="0">
                <a:solidFill>
                  <a:schemeClr val="bg1"/>
                </a:solidFill>
              </a:rPr>
              <a:t>L</a:t>
            </a:r>
            <a:endParaRPr lang="en-US" sz="2800" dirty="0">
              <a:solidFill>
                <a:schemeClr val="bg1"/>
              </a:solidFill>
            </a:endParaRPr>
          </a:p>
        </p:txBody>
      </p:sp>
      <p:sp>
        <p:nvSpPr>
          <p:cNvPr id="18" name="TextBox 17"/>
          <p:cNvSpPr txBox="1"/>
          <p:nvPr/>
        </p:nvSpPr>
        <p:spPr>
          <a:xfrm>
            <a:off x="1143000" y="2247900"/>
            <a:ext cx="1097927" cy="461665"/>
          </a:xfrm>
          <a:prstGeom prst="rect">
            <a:avLst/>
          </a:prstGeom>
          <a:noFill/>
        </p:spPr>
        <p:txBody>
          <a:bodyPr wrap="none" rtlCol="0">
            <a:spAutoFit/>
          </a:bodyPr>
          <a:lstStyle/>
          <a:p>
            <a:r>
              <a:rPr lang="en-US" sz="2400" dirty="0" smtClean="0">
                <a:solidFill>
                  <a:schemeClr val="bg1"/>
                </a:solidFill>
              </a:rPr>
              <a:t>Sunday</a:t>
            </a:r>
            <a:endParaRPr lang="en-US" sz="2400" dirty="0">
              <a:solidFill>
                <a:schemeClr val="bg1"/>
              </a:solidFill>
            </a:endParaRPr>
          </a:p>
        </p:txBody>
      </p:sp>
      <p:sp>
        <p:nvSpPr>
          <p:cNvPr id="19" name="TextBox 18"/>
          <p:cNvSpPr txBox="1"/>
          <p:nvPr/>
        </p:nvSpPr>
        <p:spPr>
          <a:xfrm>
            <a:off x="5226673" y="4872335"/>
            <a:ext cx="1223412" cy="461665"/>
          </a:xfrm>
          <a:prstGeom prst="rect">
            <a:avLst/>
          </a:prstGeom>
          <a:noFill/>
        </p:spPr>
        <p:txBody>
          <a:bodyPr wrap="none" rtlCol="0">
            <a:spAutoFit/>
          </a:bodyPr>
          <a:lstStyle/>
          <a:p>
            <a:r>
              <a:rPr lang="en-US" sz="2400" dirty="0" smtClean="0">
                <a:solidFill>
                  <a:schemeClr val="bg1"/>
                </a:solidFill>
              </a:rPr>
              <a:t>Monday</a:t>
            </a:r>
            <a:endParaRPr lang="en-US" sz="2400" dirty="0">
              <a:solidFill>
                <a:schemeClr val="bg1"/>
              </a:solidFill>
            </a:endParaRPr>
          </a:p>
        </p:txBody>
      </p:sp>
      <p:sp>
        <p:nvSpPr>
          <p:cNvPr id="20" name="TextBox 19"/>
          <p:cNvSpPr txBox="1"/>
          <p:nvPr/>
        </p:nvSpPr>
        <p:spPr>
          <a:xfrm>
            <a:off x="152400" y="4808835"/>
            <a:ext cx="3737659" cy="1754327"/>
          </a:xfrm>
          <a:prstGeom prst="rect">
            <a:avLst/>
          </a:prstGeom>
          <a:noFill/>
        </p:spPr>
        <p:txBody>
          <a:bodyPr wrap="square" rtlCol="0">
            <a:spAutoFit/>
          </a:bodyPr>
          <a:lstStyle/>
          <a:p>
            <a:r>
              <a:rPr lang="en-US" dirty="0" smtClean="0"/>
              <a:t>Sunday (above), Monday (right).  Surface wind speeds similar for both days.  In our region, there is a stronger westerly component.  Weaker SH high leads to weaker winds off of Namibian coast.</a:t>
            </a:r>
            <a:endParaRPr lang="en-US" dirty="0"/>
          </a:p>
        </p:txBody>
      </p:sp>
      <p:sp>
        <p:nvSpPr>
          <p:cNvPr id="21" name="TextBox 20"/>
          <p:cNvSpPr txBox="1"/>
          <p:nvPr/>
        </p:nvSpPr>
        <p:spPr>
          <a:xfrm>
            <a:off x="6096000" y="5780564"/>
            <a:ext cx="314058" cy="461665"/>
          </a:xfrm>
          <a:prstGeom prst="rect">
            <a:avLst/>
          </a:prstGeom>
          <a:noFill/>
        </p:spPr>
        <p:txBody>
          <a:bodyPr wrap="none" rtlCol="0">
            <a:spAutoFit/>
          </a:bodyPr>
          <a:lstStyle/>
          <a:p>
            <a:r>
              <a:rPr lang="en-US" sz="2400" dirty="0" smtClean="0">
                <a:solidFill>
                  <a:schemeClr val="bg1"/>
                </a:solidFill>
              </a:rPr>
              <a:t>L</a:t>
            </a:r>
            <a:endParaRPr lang="en-US" sz="2400" dirty="0">
              <a:solidFill>
                <a:schemeClr val="bg1"/>
              </a:solidFill>
            </a:endParaRPr>
          </a:p>
        </p:txBody>
      </p:sp>
      <p:pic>
        <p:nvPicPr>
          <p:cNvPr id="22" name="Picture 21"/>
          <p:cNvPicPr>
            <a:picLocks noChangeAspect="1"/>
          </p:cNvPicPr>
          <p:nvPr/>
        </p:nvPicPr>
        <p:blipFill>
          <a:blip r:embed="rId2"/>
          <a:stretch>
            <a:fillRect/>
          </a:stretch>
        </p:blipFill>
        <p:spPr>
          <a:xfrm>
            <a:off x="-27940" y="0"/>
            <a:ext cx="5364480" cy="4145280"/>
          </a:xfrm>
          <a:prstGeom prst="rect">
            <a:avLst/>
          </a:prstGeom>
        </p:spPr>
      </p:pic>
      <p:pic>
        <p:nvPicPr>
          <p:cNvPr id="23" name="Picture 22"/>
          <p:cNvPicPr>
            <a:picLocks noChangeAspect="1"/>
          </p:cNvPicPr>
          <p:nvPr/>
        </p:nvPicPr>
        <p:blipFill>
          <a:blip r:embed="rId3"/>
          <a:stretch>
            <a:fillRect/>
          </a:stretch>
        </p:blipFill>
        <p:spPr>
          <a:xfrm>
            <a:off x="3767845" y="2697914"/>
            <a:ext cx="5364480" cy="4145280"/>
          </a:xfrm>
          <a:prstGeom prst="rect">
            <a:avLst/>
          </a:prstGeom>
        </p:spPr>
      </p:pic>
    </p:spTree>
    <p:extLst>
      <p:ext uri="{BB962C8B-B14F-4D97-AF65-F5344CB8AC3E}">
        <p14:creationId xmlns:p14="http://schemas.microsoft.com/office/powerpoint/2010/main" val="18818114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779520" y="2712720"/>
            <a:ext cx="5364480" cy="4145280"/>
          </a:xfrm>
          <a:prstGeom prst="rect">
            <a:avLst/>
          </a:prstGeom>
        </p:spPr>
      </p:pic>
      <p:pic>
        <p:nvPicPr>
          <p:cNvPr id="9" name="Picture 8"/>
          <p:cNvPicPr>
            <a:picLocks noChangeAspect="1"/>
          </p:cNvPicPr>
          <p:nvPr/>
        </p:nvPicPr>
        <p:blipFill>
          <a:blip r:embed="rId3"/>
          <a:stretch>
            <a:fillRect/>
          </a:stretch>
        </p:blipFill>
        <p:spPr>
          <a:xfrm>
            <a:off x="0" y="0"/>
            <a:ext cx="5364480" cy="4145280"/>
          </a:xfrm>
          <a:prstGeom prst="rect">
            <a:avLst/>
          </a:prstGeom>
        </p:spPr>
      </p:pic>
      <p:sp>
        <p:nvSpPr>
          <p:cNvPr id="4" name="TextBox 3"/>
          <p:cNvSpPr txBox="1"/>
          <p:nvPr/>
        </p:nvSpPr>
        <p:spPr>
          <a:xfrm>
            <a:off x="152400" y="4508500"/>
            <a:ext cx="3789034" cy="923330"/>
          </a:xfrm>
          <a:prstGeom prst="rect">
            <a:avLst/>
          </a:prstGeom>
          <a:noFill/>
        </p:spPr>
        <p:txBody>
          <a:bodyPr wrap="square" rtlCol="0">
            <a:spAutoFit/>
          </a:bodyPr>
          <a:lstStyle/>
          <a:p>
            <a:r>
              <a:rPr lang="en-US" dirty="0" smtClean="0"/>
              <a:t>Region of lowest clouds extends westward.  Trend is for less low cloud in the latitudes north of TMS.  </a:t>
            </a:r>
            <a:endParaRPr lang="en-US" dirty="0"/>
          </a:p>
        </p:txBody>
      </p:sp>
      <p:sp>
        <p:nvSpPr>
          <p:cNvPr id="6" name="TextBox 5"/>
          <p:cNvSpPr txBox="1"/>
          <p:nvPr/>
        </p:nvSpPr>
        <p:spPr>
          <a:xfrm>
            <a:off x="6137260" y="5257799"/>
            <a:ext cx="1377300" cy="461665"/>
          </a:xfrm>
          <a:prstGeom prst="rect">
            <a:avLst/>
          </a:prstGeom>
          <a:solidFill>
            <a:schemeClr val="bg1"/>
          </a:solidFill>
        </p:spPr>
        <p:txBody>
          <a:bodyPr wrap="none" rtlCol="0">
            <a:spAutoFit/>
          </a:bodyPr>
          <a:lstStyle/>
          <a:p>
            <a:r>
              <a:rPr lang="en-US" sz="2400" dirty="0" smtClean="0">
                <a:solidFill>
                  <a:srgbClr val="FF6600"/>
                </a:solidFill>
              </a:rPr>
              <a:t>MONDAY</a:t>
            </a:r>
            <a:endParaRPr lang="en-US" sz="2400" dirty="0">
              <a:solidFill>
                <a:srgbClr val="FF6600"/>
              </a:solidFill>
            </a:endParaRPr>
          </a:p>
        </p:txBody>
      </p:sp>
      <p:sp>
        <p:nvSpPr>
          <p:cNvPr id="5" name="TextBox 4"/>
          <p:cNvSpPr txBox="1"/>
          <p:nvPr/>
        </p:nvSpPr>
        <p:spPr>
          <a:xfrm>
            <a:off x="2392060" y="2481887"/>
            <a:ext cx="1249060" cy="461665"/>
          </a:xfrm>
          <a:prstGeom prst="rect">
            <a:avLst/>
          </a:prstGeom>
          <a:solidFill>
            <a:schemeClr val="bg1"/>
          </a:solidFill>
        </p:spPr>
        <p:txBody>
          <a:bodyPr wrap="none" rtlCol="0">
            <a:spAutoFit/>
          </a:bodyPr>
          <a:lstStyle/>
          <a:p>
            <a:r>
              <a:rPr lang="en-US" sz="2400" dirty="0" smtClean="0">
                <a:solidFill>
                  <a:srgbClr val="FF6600"/>
                </a:solidFill>
              </a:rPr>
              <a:t>SUNDAY</a:t>
            </a:r>
            <a:endParaRPr lang="en-US" sz="2400" dirty="0">
              <a:solidFill>
                <a:srgbClr val="FF6600"/>
              </a:solidFill>
            </a:endParaRPr>
          </a:p>
        </p:txBody>
      </p:sp>
      <p:cxnSp>
        <p:nvCxnSpPr>
          <p:cNvPr id="12" name="Straight Arrow Connector 11"/>
          <p:cNvCxnSpPr/>
          <p:nvPr/>
        </p:nvCxnSpPr>
        <p:spPr>
          <a:xfrm rot="5400000" flipH="1" flipV="1">
            <a:off x="586430" y="2415230"/>
            <a:ext cx="4356100" cy="74484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2392060" y="3378201"/>
            <a:ext cx="4491340" cy="15874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524000" y="4711701"/>
            <a:ext cx="5359400" cy="55879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0813035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a:t>
            </a:r>
            <a:endParaRPr lang="en-US" dirty="0"/>
          </a:p>
        </p:txBody>
      </p:sp>
    </p:spTree>
    <p:extLst>
      <p:ext uri="{BB962C8B-B14F-4D97-AF65-F5344CB8AC3E}">
        <p14:creationId xmlns:p14="http://schemas.microsoft.com/office/powerpoint/2010/main" val="5336579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364480" cy="4145280"/>
          </a:xfrm>
          <a:prstGeom prst="rect">
            <a:avLst/>
          </a:prstGeom>
        </p:spPr>
      </p:pic>
      <p:sp>
        <p:nvSpPr>
          <p:cNvPr id="4" name="TextBox 3"/>
          <p:cNvSpPr txBox="1"/>
          <p:nvPr/>
        </p:nvSpPr>
        <p:spPr>
          <a:xfrm>
            <a:off x="342900" y="4434870"/>
            <a:ext cx="8385695" cy="1200328"/>
          </a:xfrm>
          <a:prstGeom prst="rect">
            <a:avLst/>
          </a:prstGeom>
          <a:noFill/>
        </p:spPr>
        <p:txBody>
          <a:bodyPr wrap="square" rtlCol="0">
            <a:spAutoFit/>
          </a:bodyPr>
          <a:lstStyle/>
          <a:p>
            <a:r>
              <a:rPr lang="en-US" sz="2400" dirty="0" smtClean="0"/>
              <a:t>It’s just as well, because both models (consistent with yesterday’s forecast) indicate more high and middle cloud at latitudes near TMS, so not a great place to work</a:t>
            </a:r>
            <a:endParaRPr lang="en-US" sz="2400" dirty="0"/>
          </a:p>
        </p:txBody>
      </p:sp>
      <p:sp>
        <p:nvSpPr>
          <p:cNvPr id="5" name="TextBox 4"/>
          <p:cNvSpPr txBox="1"/>
          <p:nvPr/>
        </p:nvSpPr>
        <p:spPr>
          <a:xfrm>
            <a:off x="1739900" y="1866900"/>
            <a:ext cx="499055" cy="461665"/>
          </a:xfrm>
          <a:prstGeom prst="rect">
            <a:avLst/>
          </a:prstGeom>
          <a:noFill/>
        </p:spPr>
        <p:txBody>
          <a:bodyPr wrap="none" rtlCol="0">
            <a:spAutoFit/>
          </a:bodyPr>
          <a:lstStyle/>
          <a:p>
            <a:r>
              <a:rPr lang="en-US" sz="2400" dirty="0" smtClean="0"/>
              <a:t>EC</a:t>
            </a:r>
            <a:endParaRPr lang="en-US" sz="2400" dirty="0"/>
          </a:p>
        </p:txBody>
      </p:sp>
      <p:sp>
        <p:nvSpPr>
          <p:cNvPr id="6" name="TextBox 5"/>
          <p:cNvSpPr txBox="1"/>
          <p:nvPr/>
        </p:nvSpPr>
        <p:spPr>
          <a:xfrm>
            <a:off x="6193845" y="1866900"/>
            <a:ext cx="1008960" cy="461665"/>
          </a:xfrm>
          <a:prstGeom prst="rect">
            <a:avLst/>
          </a:prstGeom>
          <a:noFill/>
        </p:spPr>
        <p:txBody>
          <a:bodyPr wrap="none" rtlCol="0">
            <a:spAutoFit/>
          </a:bodyPr>
          <a:lstStyle/>
          <a:p>
            <a:r>
              <a:rPr lang="en-US" sz="2400" dirty="0" smtClean="0"/>
              <a:t>UKMO</a:t>
            </a:r>
            <a:endParaRPr lang="en-US" sz="2400" dirty="0"/>
          </a:p>
        </p:txBody>
      </p:sp>
      <p:pic>
        <p:nvPicPr>
          <p:cNvPr id="11" name="Picture 10"/>
          <p:cNvPicPr>
            <a:picLocks noChangeAspect="1"/>
          </p:cNvPicPr>
          <p:nvPr/>
        </p:nvPicPr>
        <p:blipFill>
          <a:blip r:embed="rId3"/>
          <a:stretch>
            <a:fillRect/>
          </a:stretch>
        </p:blipFill>
        <p:spPr>
          <a:xfrm>
            <a:off x="4841240" y="0"/>
            <a:ext cx="4302760" cy="4384040"/>
          </a:xfrm>
          <a:prstGeom prst="rect">
            <a:avLst/>
          </a:prstGeom>
        </p:spPr>
      </p:pic>
      <p:sp>
        <p:nvSpPr>
          <p:cNvPr id="12" name="TextBox 11"/>
          <p:cNvSpPr txBox="1"/>
          <p:nvPr/>
        </p:nvSpPr>
        <p:spPr>
          <a:xfrm>
            <a:off x="6413500" y="1866900"/>
            <a:ext cx="802887" cy="369332"/>
          </a:xfrm>
          <a:prstGeom prst="rect">
            <a:avLst/>
          </a:prstGeom>
          <a:noFill/>
        </p:spPr>
        <p:txBody>
          <a:bodyPr wrap="none" rtlCol="0">
            <a:spAutoFit/>
          </a:bodyPr>
          <a:lstStyle/>
          <a:p>
            <a:r>
              <a:rPr lang="en-US" dirty="0" smtClean="0"/>
              <a:t>UKMO</a:t>
            </a:r>
            <a:endParaRPr lang="en-US" dirty="0"/>
          </a:p>
        </p:txBody>
      </p:sp>
    </p:spTree>
    <p:extLst>
      <p:ext uri="{BB962C8B-B14F-4D97-AF65-F5344CB8AC3E}">
        <p14:creationId xmlns:p14="http://schemas.microsoft.com/office/powerpoint/2010/main" val="146896776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0" y="0"/>
            <a:ext cx="4693920" cy="3627120"/>
          </a:xfrm>
          <a:prstGeom prst="rect">
            <a:avLst/>
          </a:prstGeom>
        </p:spPr>
      </p:pic>
      <p:pic>
        <p:nvPicPr>
          <p:cNvPr id="12" name="Picture 11"/>
          <p:cNvPicPr>
            <a:picLocks noChangeAspect="1"/>
          </p:cNvPicPr>
          <p:nvPr/>
        </p:nvPicPr>
        <p:blipFill>
          <a:blip r:embed="rId3"/>
          <a:stretch>
            <a:fillRect/>
          </a:stretch>
        </p:blipFill>
        <p:spPr>
          <a:xfrm>
            <a:off x="4450080" y="0"/>
            <a:ext cx="4693920" cy="3627120"/>
          </a:xfrm>
          <a:prstGeom prst="rect">
            <a:avLst/>
          </a:prstGeom>
        </p:spPr>
      </p:pic>
      <p:pic>
        <p:nvPicPr>
          <p:cNvPr id="10" name="Picture 9"/>
          <p:cNvPicPr>
            <a:picLocks noChangeAspect="1"/>
          </p:cNvPicPr>
          <p:nvPr/>
        </p:nvPicPr>
        <p:blipFill>
          <a:blip r:embed="rId4"/>
          <a:stretch>
            <a:fillRect/>
          </a:stretch>
        </p:blipFill>
        <p:spPr>
          <a:xfrm>
            <a:off x="4450080" y="3230880"/>
            <a:ext cx="4693920" cy="3627120"/>
          </a:xfrm>
          <a:prstGeom prst="rect">
            <a:avLst/>
          </a:prstGeom>
        </p:spPr>
      </p:pic>
      <p:sp>
        <p:nvSpPr>
          <p:cNvPr id="9" name="TextBox 8"/>
          <p:cNvSpPr txBox="1"/>
          <p:nvPr/>
        </p:nvSpPr>
        <p:spPr>
          <a:xfrm>
            <a:off x="304800" y="3627120"/>
            <a:ext cx="3836572" cy="2308324"/>
          </a:xfrm>
          <a:prstGeom prst="rect">
            <a:avLst/>
          </a:prstGeom>
          <a:noFill/>
        </p:spPr>
        <p:txBody>
          <a:bodyPr wrap="square" rtlCol="0">
            <a:spAutoFit/>
          </a:bodyPr>
          <a:lstStyle/>
          <a:p>
            <a:r>
              <a:rPr lang="en-US" dirty="0" smtClean="0"/>
              <a:t>Can see the moisture intrusion from the continent at 600mb consistent with middle cloud forecast.  700mb moisture plume near 10S is like yesterday’s forecast.  The theme here is that, above 800mb, we are getting northwest flow from the convective region.</a:t>
            </a:r>
            <a:endParaRPr lang="en-US" dirty="0"/>
          </a:p>
        </p:txBody>
      </p:sp>
      <p:cxnSp>
        <p:nvCxnSpPr>
          <p:cNvPr id="11" name="Straight Arrow Connector 10"/>
          <p:cNvCxnSpPr/>
          <p:nvPr/>
        </p:nvCxnSpPr>
        <p:spPr>
          <a:xfrm flipV="1">
            <a:off x="2819400" y="1003301"/>
            <a:ext cx="3988594" cy="335279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6602692" y="5381447"/>
            <a:ext cx="1129786" cy="461665"/>
          </a:xfrm>
          <a:prstGeom prst="rect">
            <a:avLst/>
          </a:prstGeom>
          <a:solidFill>
            <a:schemeClr val="bg1"/>
          </a:solidFill>
        </p:spPr>
        <p:txBody>
          <a:bodyPr wrap="none" rtlCol="0">
            <a:spAutoFit/>
          </a:bodyPr>
          <a:lstStyle/>
          <a:p>
            <a:r>
              <a:rPr lang="en-US" sz="2400" dirty="0" smtClean="0">
                <a:solidFill>
                  <a:srgbClr val="FF6600"/>
                </a:solidFill>
              </a:rPr>
              <a:t>800 </a:t>
            </a:r>
            <a:r>
              <a:rPr lang="en-US" sz="2400" dirty="0" err="1" smtClean="0">
                <a:solidFill>
                  <a:srgbClr val="FF6600"/>
                </a:solidFill>
              </a:rPr>
              <a:t>mb</a:t>
            </a:r>
            <a:endParaRPr lang="en-US" sz="2400" dirty="0">
              <a:solidFill>
                <a:srgbClr val="FF6600"/>
              </a:solidFill>
            </a:endParaRPr>
          </a:p>
        </p:txBody>
      </p:sp>
      <p:sp>
        <p:nvSpPr>
          <p:cNvPr id="7" name="TextBox 6"/>
          <p:cNvSpPr txBox="1"/>
          <p:nvPr/>
        </p:nvSpPr>
        <p:spPr>
          <a:xfrm>
            <a:off x="6243101" y="2194867"/>
            <a:ext cx="1129786" cy="461665"/>
          </a:xfrm>
          <a:prstGeom prst="rect">
            <a:avLst/>
          </a:prstGeom>
          <a:solidFill>
            <a:schemeClr val="bg1"/>
          </a:solidFill>
        </p:spPr>
        <p:txBody>
          <a:bodyPr wrap="none" rtlCol="0">
            <a:spAutoFit/>
          </a:bodyPr>
          <a:lstStyle/>
          <a:p>
            <a:r>
              <a:rPr lang="en-US" sz="2400" dirty="0">
                <a:solidFill>
                  <a:srgbClr val="FF6600"/>
                </a:solidFill>
              </a:rPr>
              <a:t>7</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
        <p:nvSpPr>
          <p:cNvPr id="8" name="TextBox 7"/>
          <p:cNvSpPr txBox="1"/>
          <p:nvPr/>
        </p:nvSpPr>
        <p:spPr>
          <a:xfrm>
            <a:off x="1385608" y="1964034"/>
            <a:ext cx="1129786" cy="461665"/>
          </a:xfrm>
          <a:prstGeom prst="rect">
            <a:avLst/>
          </a:prstGeom>
          <a:solidFill>
            <a:schemeClr val="bg1"/>
          </a:solidFill>
        </p:spPr>
        <p:txBody>
          <a:bodyPr wrap="none" rtlCol="0">
            <a:spAutoFit/>
          </a:bodyPr>
          <a:lstStyle/>
          <a:p>
            <a:r>
              <a:rPr lang="en-US" sz="2400" dirty="0">
                <a:solidFill>
                  <a:srgbClr val="FF6600"/>
                </a:solidFill>
              </a:rPr>
              <a:t>6</a:t>
            </a:r>
            <a:r>
              <a:rPr lang="en-US" sz="2400" dirty="0" smtClean="0">
                <a:solidFill>
                  <a:srgbClr val="FF6600"/>
                </a:solidFill>
              </a:rPr>
              <a:t>00 </a:t>
            </a:r>
            <a:r>
              <a:rPr lang="en-US" sz="2400" dirty="0" err="1" smtClean="0">
                <a:solidFill>
                  <a:srgbClr val="FF6600"/>
                </a:solidFill>
              </a:rPr>
              <a:t>mb</a:t>
            </a:r>
            <a:endParaRPr lang="en-US" sz="2400" dirty="0">
              <a:solidFill>
                <a:srgbClr val="FF6600"/>
              </a:solidFill>
            </a:endParaRPr>
          </a:p>
        </p:txBody>
      </p:sp>
    </p:spTree>
    <p:extLst>
      <p:ext uri="{BB962C8B-B14F-4D97-AF65-F5344CB8AC3E}">
        <p14:creationId xmlns:p14="http://schemas.microsoft.com/office/powerpoint/2010/main" val="356287571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40009"/>
          <a:stretch>
            <a:fillRect/>
          </a:stretch>
        </p:blipFill>
        <p:spPr>
          <a:xfrm>
            <a:off x="537210" y="0"/>
            <a:ext cx="4425032" cy="5699760"/>
          </a:xfrm>
          <a:prstGeom prst="rect">
            <a:avLst/>
          </a:prstGeom>
        </p:spPr>
      </p:pic>
      <p:pic>
        <p:nvPicPr>
          <p:cNvPr id="3" name="Picture 2"/>
          <p:cNvPicPr>
            <a:picLocks noChangeAspect="1"/>
          </p:cNvPicPr>
          <p:nvPr/>
        </p:nvPicPr>
        <p:blipFill>
          <a:blip r:embed="rId3"/>
          <a:srcRect l="40104"/>
          <a:stretch>
            <a:fillRect/>
          </a:stretch>
        </p:blipFill>
        <p:spPr>
          <a:xfrm>
            <a:off x="4725975" y="0"/>
            <a:ext cx="4418025" cy="5699760"/>
          </a:xfrm>
          <a:prstGeom prst="rect">
            <a:avLst/>
          </a:prstGeom>
        </p:spPr>
      </p:pic>
      <p:sp>
        <p:nvSpPr>
          <p:cNvPr id="4" name="TextBox 3"/>
          <p:cNvSpPr txBox="1"/>
          <p:nvPr/>
        </p:nvSpPr>
        <p:spPr>
          <a:xfrm>
            <a:off x="889000" y="2362200"/>
            <a:ext cx="961358" cy="369332"/>
          </a:xfrm>
          <a:prstGeom prst="rect">
            <a:avLst/>
          </a:prstGeom>
          <a:noFill/>
        </p:spPr>
        <p:txBody>
          <a:bodyPr wrap="none" rtlCol="0">
            <a:spAutoFit/>
          </a:bodyPr>
          <a:lstStyle/>
          <a:p>
            <a:r>
              <a:rPr lang="en-US" dirty="0" smtClean="0">
                <a:solidFill>
                  <a:schemeClr val="bg1"/>
                </a:solidFill>
              </a:rPr>
              <a:t>Monday</a:t>
            </a:r>
            <a:endParaRPr lang="en-US" dirty="0">
              <a:solidFill>
                <a:schemeClr val="bg1"/>
              </a:solidFill>
            </a:endParaRPr>
          </a:p>
        </p:txBody>
      </p:sp>
      <p:sp>
        <p:nvSpPr>
          <p:cNvPr id="5" name="TextBox 4"/>
          <p:cNvSpPr txBox="1"/>
          <p:nvPr/>
        </p:nvSpPr>
        <p:spPr>
          <a:xfrm>
            <a:off x="4725975" y="2362200"/>
            <a:ext cx="869612" cy="369332"/>
          </a:xfrm>
          <a:prstGeom prst="rect">
            <a:avLst/>
          </a:prstGeom>
          <a:noFill/>
        </p:spPr>
        <p:txBody>
          <a:bodyPr wrap="none" rtlCol="0">
            <a:spAutoFit/>
          </a:bodyPr>
          <a:lstStyle/>
          <a:p>
            <a:r>
              <a:rPr lang="en-US" dirty="0" smtClean="0">
                <a:solidFill>
                  <a:schemeClr val="bg1"/>
                </a:solidFill>
              </a:rPr>
              <a:t>Sunday</a:t>
            </a:r>
            <a:endParaRPr lang="en-US" dirty="0">
              <a:solidFill>
                <a:schemeClr val="bg1"/>
              </a:solidFill>
            </a:endParaRPr>
          </a:p>
        </p:txBody>
      </p:sp>
      <p:sp>
        <p:nvSpPr>
          <p:cNvPr id="6" name="TextBox 5"/>
          <p:cNvSpPr txBox="1"/>
          <p:nvPr/>
        </p:nvSpPr>
        <p:spPr>
          <a:xfrm flipH="1">
            <a:off x="582929" y="5699760"/>
            <a:ext cx="8357871" cy="923330"/>
          </a:xfrm>
          <a:prstGeom prst="rect">
            <a:avLst/>
          </a:prstGeom>
          <a:noFill/>
        </p:spPr>
        <p:txBody>
          <a:bodyPr wrap="square" rtlCol="0">
            <a:spAutoFit/>
          </a:bodyPr>
          <a:lstStyle/>
          <a:p>
            <a:endParaRPr lang="en-US" dirty="0" smtClean="0"/>
          </a:p>
          <a:p>
            <a:r>
              <a:rPr lang="en-US" dirty="0" smtClean="0"/>
              <a:t>Routine track.  Lowest cloud region (left) has moved onto the routine track latitude, and midlevel moisture plume (mostly 600mb) has moved further south. </a:t>
            </a:r>
            <a:endParaRPr lang="en-US" dirty="0"/>
          </a:p>
        </p:txBody>
      </p:sp>
      <p:sp>
        <p:nvSpPr>
          <p:cNvPr id="7" name="TextBox 6"/>
          <p:cNvSpPr txBox="1"/>
          <p:nvPr/>
        </p:nvSpPr>
        <p:spPr>
          <a:xfrm>
            <a:off x="4140200" y="2844800"/>
            <a:ext cx="548723" cy="369332"/>
          </a:xfrm>
          <a:prstGeom prst="rect">
            <a:avLst/>
          </a:prstGeom>
          <a:noFill/>
        </p:spPr>
        <p:txBody>
          <a:bodyPr wrap="none" rtlCol="0">
            <a:spAutoFit/>
          </a:bodyPr>
          <a:lstStyle/>
          <a:p>
            <a:r>
              <a:rPr lang="en-US" dirty="0" smtClean="0"/>
              <a:t>5kft</a:t>
            </a:r>
            <a:endParaRPr lang="en-US" dirty="0"/>
          </a:p>
        </p:txBody>
      </p:sp>
      <p:sp>
        <p:nvSpPr>
          <p:cNvPr id="8" name="TextBox 7"/>
          <p:cNvSpPr txBox="1"/>
          <p:nvPr/>
        </p:nvSpPr>
        <p:spPr>
          <a:xfrm>
            <a:off x="4018238" y="849868"/>
            <a:ext cx="665717" cy="369332"/>
          </a:xfrm>
          <a:prstGeom prst="rect">
            <a:avLst/>
          </a:prstGeom>
          <a:noFill/>
        </p:spPr>
        <p:txBody>
          <a:bodyPr wrap="none" rtlCol="0">
            <a:spAutoFit/>
          </a:bodyPr>
          <a:lstStyle/>
          <a:p>
            <a:r>
              <a:rPr lang="en-US" dirty="0" smtClean="0"/>
              <a:t>15kft</a:t>
            </a:r>
            <a:endParaRPr lang="en-US" dirty="0"/>
          </a:p>
        </p:txBody>
      </p:sp>
    </p:spTree>
    <p:extLst>
      <p:ext uri="{BB962C8B-B14F-4D97-AF65-F5344CB8AC3E}">
        <p14:creationId xmlns:p14="http://schemas.microsoft.com/office/powerpoint/2010/main" val="416631898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l="30509" r="32197"/>
          <a:stretch>
            <a:fillRect/>
          </a:stretch>
        </p:blipFill>
        <p:spPr>
          <a:xfrm>
            <a:off x="4847569" y="-5080"/>
            <a:ext cx="2750862" cy="5699760"/>
          </a:xfrm>
          <a:prstGeom prst="rect">
            <a:avLst/>
          </a:prstGeom>
        </p:spPr>
      </p:pic>
      <p:pic>
        <p:nvPicPr>
          <p:cNvPr id="9" name="Picture 8"/>
          <p:cNvPicPr>
            <a:picLocks noChangeAspect="1"/>
          </p:cNvPicPr>
          <p:nvPr/>
        </p:nvPicPr>
        <p:blipFill>
          <a:blip r:embed="rId3"/>
          <a:srcRect l="28409" r="32851"/>
          <a:stretch>
            <a:fillRect/>
          </a:stretch>
        </p:blipFill>
        <p:spPr>
          <a:xfrm>
            <a:off x="889000" y="0"/>
            <a:ext cx="2857500" cy="5699760"/>
          </a:xfrm>
          <a:prstGeom prst="rect">
            <a:avLst/>
          </a:prstGeom>
        </p:spPr>
      </p:pic>
      <p:sp>
        <p:nvSpPr>
          <p:cNvPr id="4" name="TextBox 3"/>
          <p:cNvSpPr txBox="1"/>
          <p:nvPr/>
        </p:nvSpPr>
        <p:spPr>
          <a:xfrm>
            <a:off x="889000" y="2362200"/>
            <a:ext cx="961358" cy="369332"/>
          </a:xfrm>
          <a:prstGeom prst="rect">
            <a:avLst/>
          </a:prstGeom>
          <a:noFill/>
        </p:spPr>
        <p:txBody>
          <a:bodyPr wrap="none" rtlCol="0">
            <a:spAutoFit/>
          </a:bodyPr>
          <a:lstStyle/>
          <a:p>
            <a:r>
              <a:rPr lang="en-US" dirty="0" smtClean="0">
                <a:solidFill>
                  <a:schemeClr val="bg1"/>
                </a:solidFill>
              </a:rPr>
              <a:t>Monday</a:t>
            </a:r>
            <a:endParaRPr lang="en-US" dirty="0">
              <a:solidFill>
                <a:schemeClr val="bg1"/>
              </a:solidFill>
            </a:endParaRPr>
          </a:p>
        </p:txBody>
      </p:sp>
      <p:sp>
        <p:nvSpPr>
          <p:cNvPr id="5" name="TextBox 4"/>
          <p:cNvSpPr txBox="1"/>
          <p:nvPr/>
        </p:nvSpPr>
        <p:spPr>
          <a:xfrm>
            <a:off x="5595587" y="2362200"/>
            <a:ext cx="869612" cy="369332"/>
          </a:xfrm>
          <a:prstGeom prst="rect">
            <a:avLst/>
          </a:prstGeom>
          <a:noFill/>
        </p:spPr>
        <p:txBody>
          <a:bodyPr wrap="none" rtlCol="0">
            <a:spAutoFit/>
          </a:bodyPr>
          <a:lstStyle/>
          <a:p>
            <a:r>
              <a:rPr lang="en-US" dirty="0" smtClean="0">
                <a:solidFill>
                  <a:schemeClr val="bg1"/>
                </a:solidFill>
              </a:rPr>
              <a:t>Sunday</a:t>
            </a:r>
            <a:endParaRPr lang="en-US" dirty="0">
              <a:solidFill>
                <a:schemeClr val="bg1"/>
              </a:solidFill>
            </a:endParaRPr>
          </a:p>
        </p:txBody>
      </p:sp>
      <p:sp>
        <p:nvSpPr>
          <p:cNvPr id="6" name="TextBox 5"/>
          <p:cNvSpPr txBox="1"/>
          <p:nvPr/>
        </p:nvSpPr>
        <p:spPr>
          <a:xfrm flipH="1">
            <a:off x="582929" y="5699760"/>
            <a:ext cx="8357871" cy="923330"/>
          </a:xfrm>
          <a:prstGeom prst="rect">
            <a:avLst/>
          </a:prstGeom>
          <a:noFill/>
        </p:spPr>
        <p:txBody>
          <a:bodyPr wrap="square" rtlCol="0">
            <a:spAutoFit/>
          </a:bodyPr>
          <a:lstStyle/>
          <a:p>
            <a:endParaRPr lang="en-US" dirty="0" smtClean="0"/>
          </a:p>
          <a:p>
            <a:r>
              <a:rPr lang="en-US" dirty="0" smtClean="0"/>
              <a:t>5S </a:t>
            </a:r>
            <a:r>
              <a:rPr lang="en-US" dirty="0" err="1" smtClean="0"/>
              <a:t>Xsect</a:t>
            </a:r>
            <a:r>
              <a:rPr lang="en-US" dirty="0" smtClean="0"/>
              <a:t> (both are 20 degrees wide).  700mb moisture plume on Sunday to west has moved westward, new 700mb plume moves in on Monday.    </a:t>
            </a:r>
            <a:endParaRPr lang="en-US" dirty="0"/>
          </a:p>
        </p:txBody>
      </p:sp>
      <p:sp>
        <p:nvSpPr>
          <p:cNvPr id="7" name="TextBox 6"/>
          <p:cNvSpPr txBox="1"/>
          <p:nvPr/>
        </p:nvSpPr>
        <p:spPr>
          <a:xfrm>
            <a:off x="4140200" y="2844800"/>
            <a:ext cx="548723" cy="369332"/>
          </a:xfrm>
          <a:prstGeom prst="rect">
            <a:avLst/>
          </a:prstGeom>
          <a:noFill/>
        </p:spPr>
        <p:txBody>
          <a:bodyPr wrap="none" rtlCol="0">
            <a:spAutoFit/>
          </a:bodyPr>
          <a:lstStyle/>
          <a:p>
            <a:r>
              <a:rPr lang="en-US" dirty="0" smtClean="0"/>
              <a:t>5kft</a:t>
            </a:r>
            <a:endParaRPr lang="en-US" dirty="0"/>
          </a:p>
        </p:txBody>
      </p:sp>
      <p:sp>
        <p:nvSpPr>
          <p:cNvPr id="8" name="TextBox 7"/>
          <p:cNvSpPr txBox="1"/>
          <p:nvPr/>
        </p:nvSpPr>
        <p:spPr>
          <a:xfrm>
            <a:off x="4018238" y="849868"/>
            <a:ext cx="665717" cy="369332"/>
          </a:xfrm>
          <a:prstGeom prst="rect">
            <a:avLst/>
          </a:prstGeom>
          <a:noFill/>
        </p:spPr>
        <p:txBody>
          <a:bodyPr wrap="none" rtlCol="0">
            <a:spAutoFit/>
          </a:bodyPr>
          <a:lstStyle/>
          <a:p>
            <a:r>
              <a:rPr lang="en-US" dirty="0" smtClean="0"/>
              <a:t>15kft</a:t>
            </a:r>
            <a:endParaRPr lang="en-US" dirty="0"/>
          </a:p>
        </p:txBody>
      </p:sp>
    </p:spTree>
    <p:extLst>
      <p:ext uri="{BB962C8B-B14F-4D97-AF65-F5344CB8AC3E}">
        <p14:creationId xmlns:p14="http://schemas.microsoft.com/office/powerpoint/2010/main" val="30711294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9520" y="2712720"/>
            <a:ext cx="5364480" cy="4145280"/>
          </a:xfrm>
          <a:prstGeom prst="rect">
            <a:avLst/>
          </a:prstGeom>
        </p:spPr>
      </p:pic>
      <p:pic>
        <p:nvPicPr>
          <p:cNvPr id="3" name="Picture 2"/>
          <p:cNvPicPr>
            <a:picLocks noChangeAspect="1"/>
          </p:cNvPicPr>
          <p:nvPr/>
        </p:nvPicPr>
        <p:blipFill>
          <a:blip r:embed="rId3"/>
          <a:stretch>
            <a:fillRect/>
          </a:stretch>
        </p:blipFill>
        <p:spPr>
          <a:xfrm>
            <a:off x="0" y="0"/>
            <a:ext cx="5364480" cy="4145280"/>
          </a:xfrm>
          <a:prstGeom prst="rect">
            <a:avLst/>
          </a:prstGeom>
        </p:spPr>
      </p:pic>
      <p:sp>
        <p:nvSpPr>
          <p:cNvPr id="4" name="TextBox 3"/>
          <p:cNvSpPr txBox="1"/>
          <p:nvPr/>
        </p:nvSpPr>
        <p:spPr>
          <a:xfrm>
            <a:off x="2159000" y="1524000"/>
            <a:ext cx="1249060" cy="461665"/>
          </a:xfrm>
          <a:prstGeom prst="rect">
            <a:avLst/>
          </a:prstGeom>
          <a:solidFill>
            <a:schemeClr val="bg1"/>
          </a:solidFill>
        </p:spPr>
        <p:txBody>
          <a:bodyPr wrap="none" rtlCol="0">
            <a:spAutoFit/>
          </a:bodyPr>
          <a:lstStyle/>
          <a:p>
            <a:r>
              <a:rPr lang="en-US" sz="2400" dirty="0" smtClean="0">
                <a:solidFill>
                  <a:srgbClr val="FF0000"/>
                </a:solidFill>
              </a:rPr>
              <a:t>SUNDAY</a:t>
            </a:r>
            <a:endParaRPr lang="en-US" sz="2400" dirty="0">
              <a:solidFill>
                <a:srgbClr val="FF0000"/>
              </a:solidFill>
            </a:endParaRPr>
          </a:p>
        </p:txBody>
      </p:sp>
      <p:sp>
        <p:nvSpPr>
          <p:cNvPr id="5" name="TextBox 4"/>
          <p:cNvSpPr txBox="1"/>
          <p:nvPr/>
        </p:nvSpPr>
        <p:spPr>
          <a:xfrm>
            <a:off x="5816600" y="4145280"/>
            <a:ext cx="1377300" cy="461665"/>
          </a:xfrm>
          <a:prstGeom prst="rect">
            <a:avLst/>
          </a:prstGeom>
          <a:solidFill>
            <a:schemeClr val="bg1"/>
          </a:solidFill>
        </p:spPr>
        <p:txBody>
          <a:bodyPr wrap="none" rtlCol="0">
            <a:spAutoFit/>
          </a:bodyPr>
          <a:lstStyle/>
          <a:p>
            <a:r>
              <a:rPr lang="en-US" sz="2400" dirty="0" smtClean="0">
                <a:solidFill>
                  <a:srgbClr val="FF0000"/>
                </a:solidFill>
              </a:rPr>
              <a:t>MONDAY</a:t>
            </a:r>
            <a:endParaRPr lang="en-US" sz="2400" dirty="0">
              <a:solidFill>
                <a:srgbClr val="FF0000"/>
              </a:solidFill>
            </a:endParaRPr>
          </a:p>
        </p:txBody>
      </p:sp>
    </p:spTree>
    <p:extLst>
      <p:ext uri="{BB962C8B-B14F-4D97-AF65-F5344CB8AC3E}">
        <p14:creationId xmlns:p14="http://schemas.microsoft.com/office/powerpoint/2010/main" val="25235217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152401"/>
            <a:ext cx="7772400" cy="927100"/>
          </a:xfrm>
        </p:spPr>
        <p:txBody>
          <a:bodyPr/>
          <a:lstStyle/>
          <a:p>
            <a:r>
              <a:rPr lang="en-US" dirty="0" smtClean="0"/>
              <a:t>Summary for Monday</a:t>
            </a:r>
            <a:endParaRPr lang="en-US" dirty="0"/>
          </a:p>
        </p:txBody>
      </p:sp>
      <p:sp>
        <p:nvSpPr>
          <p:cNvPr id="5" name="Subtitle 4"/>
          <p:cNvSpPr>
            <a:spLocks noGrp="1"/>
          </p:cNvSpPr>
          <p:nvPr>
            <p:ph type="subTitle" idx="1"/>
          </p:nvPr>
        </p:nvSpPr>
        <p:spPr>
          <a:xfrm>
            <a:off x="533400" y="1079501"/>
            <a:ext cx="8229600" cy="5308599"/>
          </a:xfrm>
        </p:spPr>
        <p:txBody>
          <a:bodyPr>
            <a:normAutofit fontScale="92500" lnSpcReduction="10000"/>
          </a:bodyPr>
          <a:lstStyle/>
          <a:p>
            <a:pPr algn="l">
              <a:buFont typeface="Arial"/>
              <a:buChar char="•"/>
            </a:pPr>
            <a:r>
              <a:rPr lang="en-US" dirty="0" smtClean="0"/>
              <a:t>Less low cloud north of equator than Sunday.  Expect low cloud boundary (southern edge of gap) to be a bit further north than Sunday</a:t>
            </a:r>
          </a:p>
          <a:p>
            <a:pPr algn="l">
              <a:buFont typeface="Arial"/>
              <a:buChar char="•"/>
            </a:pPr>
            <a:r>
              <a:rPr lang="en-US" dirty="0" smtClean="0"/>
              <a:t>High and middle clouds start to intrude into our region, especially near TMS. More mid and high cloud extending perhaps to 2S.</a:t>
            </a:r>
          </a:p>
          <a:p>
            <a:pPr algn="l">
              <a:buFont typeface="Arial"/>
              <a:buChar char="•"/>
            </a:pPr>
            <a:r>
              <a:rPr lang="en-US" dirty="0" smtClean="0"/>
              <a:t>700mb moisture plume crosses routine flight track at 10S – of interest but no cloud associated with it.  Continued moisture surge (and mid – level cloud) from the north getting to ~2 S.</a:t>
            </a:r>
          </a:p>
          <a:p>
            <a:pPr algn="l">
              <a:buFont typeface="Arial"/>
              <a:buChar char="•"/>
            </a:pPr>
            <a:r>
              <a:rPr lang="en-US" dirty="0" smtClean="0"/>
              <a:t>Takeoff temperatures even less of a concern than Sunday because of increased mid cloud cover.</a:t>
            </a:r>
          </a:p>
        </p:txBody>
      </p:sp>
    </p:spTree>
    <p:extLst>
      <p:ext uri="{BB962C8B-B14F-4D97-AF65-F5344CB8AC3E}">
        <p14:creationId xmlns:p14="http://schemas.microsoft.com/office/powerpoint/2010/main" val="211087657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34" y="477579"/>
            <a:ext cx="5619369" cy="4325112"/>
          </a:xfrm>
          <a:prstGeom prst="rect">
            <a:avLst/>
          </a:prstGeom>
        </p:spPr>
      </p:pic>
      <p:pic>
        <p:nvPicPr>
          <p:cNvPr id="5" name="Picture 4"/>
          <p:cNvPicPr>
            <a:picLocks noChangeAspect="1"/>
          </p:cNvPicPr>
          <p:nvPr/>
        </p:nvPicPr>
        <p:blipFill>
          <a:blip r:embed="rId3"/>
          <a:stretch>
            <a:fillRect/>
          </a:stretch>
        </p:blipFill>
        <p:spPr>
          <a:xfrm>
            <a:off x="3575915" y="2991803"/>
            <a:ext cx="5619369" cy="4336034"/>
          </a:xfrm>
          <a:prstGeom prst="rect">
            <a:avLst/>
          </a:prstGeom>
        </p:spPr>
      </p:pic>
      <p:sp>
        <p:nvSpPr>
          <p:cNvPr id="3" name="TextBox 2"/>
          <p:cNvSpPr txBox="1"/>
          <p:nvPr/>
        </p:nvSpPr>
        <p:spPr>
          <a:xfrm>
            <a:off x="71961" y="32396"/>
            <a:ext cx="8662817" cy="461665"/>
          </a:xfrm>
          <a:prstGeom prst="rect">
            <a:avLst/>
          </a:prstGeom>
          <a:noFill/>
        </p:spPr>
        <p:txBody>
          <a:bodyPr wrap="square" rtlCol="0">
            <a:spAutoFit/>
          </a:bodyPr>
          <a:lstStyle/>
          <a:p>
            <a:r>
              <a:rPr lang="en-US" sz="2400" dirty="0" err="1" smtClean="0">
                <a:solidFill>
                  <a:srgbClr val="FF6600"/>
                </a:solidFill>
              </a:rPr>
              <a:t>Precip</a:t>
            </a:r>
            <a:r>
              <a:rPr lang="en-US" sz="2400" dirty="0" smtClean="0">
                <a:solidFill>
                  <a:srgbClr val="FF6600"/>
                </a:solidFill>
              </a:rPr>
              <a:t>, surface winds, 500-1000mb thickness for 8/</a:t>
            </a:r>
            <a:r>
              <a:rPr lang="en-US" sz="2400" dirty="0" smtClean="0">
                <a:solidFill>
                  <a:srgbClr val="FF6600"/>
                </a:solidFill>
              </a:rPr>
              <a:t>15-16 </a:t>
            </a:r>
            <a:r>
              <a:rPr lang="en-US" sz="2400" dirty="0" smtClean="0">
                <a:solidFill>
                  <a:srgbClr val="FF6600"/>
                </a:solidFill>
              </a:rPr>
              <a:t>@ 12PM </a:t>
            </a:r>
            <a:endParaRPr lang="en-US" sz="2400" dirty="0">
              <a:solidFill>
                <a:srgbClr val="FF6600"/>
              </a:solidFill>
            </a:endParaRPr>
          </a:p>
        </p:txBody>
      </p:sp>
      <p:sp>
        <p:nvSpPr>
          <p:cNvPr id="4" name="5-Point Star 3"/>
          <p:cNvSpPr/>
          <p:nvPr/>
        </p:nvSpPr>
        <p:spPr>
          <a:xfrm>
            <a:off x="2773540" y="1195205"/>
            <a:ext cx="354835" cy="332086"/>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509568" y="3704157"/>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13" name="TextBox 12"/>
          <p:cNvSpPr txBox="1"/>
          <p:nvPr/>
        </p:nvSpPr>
        <p:spPr>
          <a:xfrm>
            <a:off x="363743" y="2801053"/>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11" name="5-Point Star 10"/>
          <p:cNvSpPr/>
          <p:nvPr/>
        </p:nvSpPr>
        <p:spPr>
          <a:xfrm>
            <a:off x="6346855" y="3718268"/>
            <a:ext cx="354835" cy="332086"/>
          </a:xfrm>
          <a:prstGeom prst="star5">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213177" y="5753330"/>
            <a:ext cx="479618" cy="923330"/>
          </a:xfrm>
          <a:prstGeom prst="rect">
            <a:avLst/>
          </a:prstGeom>
          <a:noFill/>
        </p:spPr>
        <p:txBody>
          <a:bodyPr wrap="none" rtlCol="0">
            <a:spAutoFit/>
          </a:bodyPr>
          <a:lstStyle/>
          <a:p>
            <a:r>
              <a:rPr lang="en-US" sz="5400" b="1" dirty="0" smtClean="0">
                <a:solidFill>
                  <a:srgbClr val="FF0000"/>
                </a:solidFill>
              </a:rPr>
              <a:t>L</a:t>
            </a:r>
            <a:endParaRPr lang="en-US" sz="5400" b="1" dirty="0">
              <a:solidFill>
                <a:srgbClr val="FF0000"/>
              </a:solidFill>
            </a:endParaRPr>
          </a:p>
        </p:txBody>
      </p:sp>
      <p:sp>
        <p:nvSpPr>
          <p:cNvPr id="15" name="TextBox 14"/>
          <p:cNvSpPr txBox="1"/>
          <p:nvPr/>
        </p:nvSpPr>
        <p:spPr>
          <a:xfrm>
            <a:off x="5566512" y="6144440"/>
            <a:ext cx="621534" cy="923330"/>
          </a:xfrm>
          <a:prstGeom prst="rect">
            <a:avLst/>
          </a:prstGeom>
          <a:noFill/>
        </p:spPr>
        <p:txBody>
          <a:bodyPr wrap="none" rtlCol="0">
            <a:spAutoFit/>
          </a:bodyPr>
          <a:lstStyle/>
          <a:p>
            <a:r>
              <a:rPr lang="en-US" sz="5400" b="1" dirty="0" smtClean="0">
                <a:solidFill>
                  <a:srgbClr val="FF0000"/>
                </a:solidFill>
              </a:rPr>
              <a:t>H</a:t>
            </a:r>
            <a:endParaRPr lang="en-US" sz="5400" b="1" dirty="0">
              <a:solidFill>
                <a:srgbClr val="FF0000"/>
              </a:solidFill>
            </a:endParaRPr>
          </a:p>
        </p:txBody>
      </p:sp>
      <p:sp>
        <p:nvSpPr>
          <p:cNvPr id="6" name="TextBox 5"/>
          <p:cNvSpPr txBox="1"/>
          <p:nvPr/>
        </p:nvSpPr>
        <p:spPr>
          <a:xfrm>
            <a:off x="225778" y="715427"/>
            <a:ext cx="1119041" cy="400110"/>
          </a:xfrm>
          <a:prstGeom prst="rect">
            <a:avLst/>
          </a:prstGeom>
          <a:solidFill>
            <a:schemeClr val="bg1"/>
          </a:solidFill>
        </p:spPr>
        <p:txBody>
          <a:bodyPr wrap="none" rtlCol="0">
            <a:spAutoFit/>
          </a:bodyPr>
          <a:lstStyle/>
          <a:p>
            <a:r>
              <a:rPr lang="en-US" sz="2000" dirty="0" smtClean="0"/>
              <a:t>8/</a:t>
            </a:r>
            <a:r>
              <a:rPr lang="en-US" sz="2000" dirty="0" smtClean="0"/>
              <a:t>15 Tue</a:t>
            </a:r>
            <a:endParaRPr lang="en-US" sz="2000" dirty="0"/>
          </a:p>
        </p:txBody>
      </p:sp>
      <p:sp>
        <p:nvSpPr>
          <p:cNvPr id="16" name="TextBox 15"/>
          <p:cNvSpPr txBox="1"/>
          <p:nvPr/>
        </p:nvSpPr>
        <p:spPr>
          <a:xfrm>
            <a:off x="3818147" y="3226430"/>
            <a:ext cx="1222235" cy="400110"/>
          </a:xfrm>
          <a:prstGeom prst="rect">
            <a:avLst/>
          </a:prstGeom>
          <a:solidFill>
            <a:schemeClr val="bg1"/>
          </a:solidFill>
        </p:spPr>
        <p:txBody>
          <a:bodyPr wrap="none" rtlCol="0">
            <a:spAutoFit/>
          </a:bodyPr>
          <a:lstStyle/>
          <a:p>
            <a:r>
              <a:rPr lang="en-US" sz="2000" dirty="0" smtClean="0"/>
              <a:t>8/</a:t>
            </a:r>
            <a:r>
              <a:rPr lang="en-US" sz="2000" dirty="0" smtClean="0"/>
              <a:t>16 Wed</a:t>
            </a:r>
            <a:endParaRPr lang="en-US" sz="2000" dirty="0"/>
          </a:p>
        </p:txBody>
      </p:sp>
      <p:sp>
        <p:nvSpPr>
          <p:cNvPr id="18" name="TextBox 17"/>
          <p:cNvSpPr txBox="1"/>
          <p:nvPr/>
        </p:nvSpPr>
        <p:spPr>
          <a:xfrm>
            <a:off x="5739433" y="789984"/>
            <a:ext cx="3404567" cy="923330"/>
          </a:xfrm>
          <a:prstGeom prst="rect">
            <a:avLst/>
          </a:prstGeom>
          <a:noFill/>
        </p:spPr>
        <p:txBody>
          <a:bodyPr wrap="square" rtlCol="0">
            <a:spAutoFit/>
          </a:bodyPr>
          <a:lstStyle/>
          <a:p>
            <a:r>
              <a:rPr lang="en-US" dirty="0" err="1" smtClean="0"/>
              <a:t>Precip</a:t>
            </a:r>
            <a:r>
              <a:rPr lang="en-US" dirty="0" smtClean="0"/>
              <a:t> (convection) over a large region east of TMS -&gt; increase in high clouds </a:t>
            </a:r>
            <a:endParaRPr lang="en-US" dirty="0"/>
          </a:p>
        </p:txBody>
      </p:sp>
      <p:sp>
        <p:nvSpPr>
          <p:cNvPr id="23" name="TextBox 22"/>
          <p:cNvSpPr txBox="1"/>
          <p:nvPr/>
        </p:nvSpPr>
        <p:spPr>
          <a:xfrm>
            <a:off x="141112" y="4839143"/>
            <a:ext cx="3245555" cy="2031325"/>
          </a:xfrm>
          <a:prstGeom prst="rect">
            <a:avLst/>
          </a:prstGeom>
          <a:noFill/>
        </p:spPr>
        <p:txBody>
          <a:bodyPr wrap="square" rtlCol="0">
            <a:spAutoFit/>
          </a:bodyPr>
          <a:lstStyle/>
          <a:p>
            <a:r>
              <a:rPr lang="en-US" dirty="0" smtClean="0"/>
              <a:t>Winds have become westerly (WSW, normally SSW) over TMS and south to about 5S along the routine flight track</a:t>
            </a:r>
          </a:p>
          <a:p>
            <a:endParaRPr lang="en-US" u="sng" dirty="0"/>
          </a:p>
          <a:p>
            <a:r>
              <a:rPr lang="en-US" dirty="0" smtClean="0"/>
              <a:t>Northerly winds off Angola coast (normally SW)</a:t>
            </a:r>
            <a:endParaRPr lang="en-US" dirty="0"/>
          </a:p>
        </p:txBody>
      </p:sp>
      <p:sp>
        <p:nvSpPr>
          <p:cNvPr id="20" name="Oval 19"/>
          <p:cNvSpPr/>
          <p:nvPr/>
        </p:nvSpPr>
        <p:spPr>
          <a:xfrm>
            <a:off x="3106179" y="616650"/>
            <a:ext cx="2446222" cy="114724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546467" y="3041186"/>
            <a:ext cx="2446222" cy="1147240"/>
          </a:xfrm>
          <a:prstGeom prst="ellipse">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Straight Arrow Connector 23"/>
          <p:cNvCxnSpPr/>
          <p:nvPr/>
        </p:nvCxnSpPr>
        <p:spPr>
          <a:xfrm flipV="1">
            <a:off x="2398889" y="1905001"/>
            <a:ext cx="374651" cy="2934142"/>
          </a:xfrm>
          <a:prstGeom prst="straightConnector1">
            <a:avLst/>
          </a:prstGeom>
          <a:ln w="38100" cmpd="sng">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2398889" y="4188426"/>
            <a:ext cx="3789157" cy="657992"/>
          </a:xfrm>
          <a:prstGeom prst="straightConnector1">
            <a:avLst/>
          </a:prstGeom>
          <a:ln w="38100" cmpd="sng">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flipV="1">
            <a:off x="3187093" y="4953000"/>
            <a:ext cx="3514597" cy="1340745"/>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31" name="Oval 30"/>
          <p:cNvSpPr/>
          <p:nvPr/>
        </p:nvSpPr>
        <p:spPr>
          <a:xfrm>
            <a:off x="6711889" y="4360332"/>
            <a:ext cx="400111" cy="827625"/>
          </a:xfrm>
          <a:prstGeom prst="ellipse">
            <a:avLst/>
          </a:prstGeom>
          <a:noFill/>
          <a:ln w="285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3187093" y="1713314"/>
            <a:ext cx="400111" cy="883130"/>
          </a:xfrm>
          <a:prstGeom prst="ellipse">
            <a:avLst/>
          </a:prstGeom>
          <a:noFill/>
          <a:ln w="28575">
            <a:solidFill>
              <a:srgbClr val="0000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3" name="Straight Arrow Connector 32"/>
          <p:cNvCxnSpPr/>
          <p:nvPr/>
        </p:nvCxnSpPr>
        <p:spPr>
          <a:xfrm flipV="1">
            <a:off x="3187093" y="2596445"/>
            <a:ext cx="199574" cy="3697300"/>
          </a:xfrm>
          <a:prstGeom prst="straightConnector1">
            <a:avLst/>
          </a:prstGeom>
          <a:ln w="38100" cmpd="sng">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366349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90098" y="0"/>
            <a:ext cx="5253902" cy="3499556"/>
          </a:xfrm>
          <a:prstGeom prst="rect">
            <a:avLst/>
          </a:prstGeom>
        </p:spPr>
      </p:pic>
      <p:pic>
        <p:nvPicPr>
          <p:cNvPr id="4" name="Picture 3"/>
          <p:cNvPicPr>
            <a:picLocks noChangeAspect="1"/>
          </p:cNvPicPr>
          <p:nvPr/>
        </p:nvPicPr>
        <p:blipFill>
          <a:blip r:embed="rId3"/>
          <a:stretch>
            <a:fillRect/>
          </a:stretch>
        </p:blipFill>
        <p:spPr>
          <a:xfrm>
            <a:off x="-451552" y="-56444"/>
            <a:ext cx="5217520" cy="3499556"/>
          </a:xfrm>
          <a:prstGeom prst="rect">
            <a:avLst/>
          </a:prstGeom>
        </p:spPr>
      </p:pic>
      <p:sp>
        <p:nvSpPr>
          <p:cNvPr id="7" name="TextBox 6"/>
          <p:cNvSpPr txBox="1"/>
          <p:nvPr/>
        </p:nvSpPr>
        <p:spPr>
          <a:xfrm>
            <a:off x="73378" y="2867376"/>
            <a:ext cx="2297290" cy="523220"/>
          </a:xfrm>
          <a:prstGeom prst="rect">
            <a:avLst/>
          </a:prstGeom>
          <a:solidFill>
            <a:srgbClr val="FFFFFF"/>
          </a:solidFill>
        </p:spPr>
        <p:txBody>
          <a:bodyPr wrap="square" rtlCol="0">
            <a:spAutoFit/>
          </a:bodyPr>
          <a:lstStyle/>
          <a:p>
            <a:r>
              <a:rPr lang="en-US" sz="2800" dirty="0" smtClean="0">
                <a:solidFill>
                  <a:srgbClr val="FF6600"/>
                </a:solidFill>
              </a:rPr>
              <a:t>High (200mb)</a:t>
            </a:r>
            <a:endParaRPr lang="en-US" sz="2800" dirty="0">
              <a:solidFill>
                <a:srgbClr val="FF6600"/>
              </a:solidFill>
            </a:endParaRPr>
          </a:p>
        </p:txBody>
      </p:sp>
      <p:sp>
        <p:nvSpPr>
          <p:cNvPr id="8" name="TextBox 7"/>
          <p:cNvSpPr txBox="1"/>
          <p:nvPr/>
        </p:nvSpPr>
        <p:spPr>
          <a:xfrm>
            <a:off x="4765967" y="2486377"/>
            <a:ext cx="2077921" cy="523220"/>
          </a:xfrm>
          <a:prstGeom prst="rect">
            <a:avLst/>
          </a:prstGeom>
          <a:solidFill>
            <a:srgbClr val="FFFFFF"/>
          </a:solidFill>
        </p:spPr>
        <p:txBody>
          <a:bodyPr wrap="square" rtlCol="0">
            <a:spAutoFit/>
          </a:bodyPr>
          <a:lstStyle/>
          <a:p>
            <a:r>
              <a:rPr lang="en-US" sz="2800" dirty="0">
                <a:solidFill>
                  <a:srgbClr val="FF6600"/>
                </a:solidFill>
              </a:rPr>
              <a:t>M</a:t>
            </a:r>
            <a:r>
              <a:rPr lang="en-US" sz="2800" dirty="0" smtClean="0">
                <a:solidFill>
                  <a:srgbClr val="FF6600"/>
                </a:solidFill>
              </a:rPr>
              <a:t>id (600mb)</a:t>
            </a:r>
            <a:endParaRPr lang="en-US" sz="2800" dirty="0">
              <a:solidFill>
                <a:srgbClr val="FF6600"/>
              </a:solidFill>
            </a:endParaRPr>
          </a:p>
        </p:txBody>
      </p:sp>
      <p:pic>
        <p:nvPicPr>
          <p:cNvPr id="10" name="Picture 9"/>
          <p:cNvPicPr>
            <a:picLocks noChangeAspect="1"/>
          </p:cNvPicPr>
          <p:nvPr/>
        </p:nvPicPr>
        <p:blipFill>
          <a:blip r:embed="rId4"/>
          <a:stretch>
            <a:fillRect/>
          </a:stretch>
        </p:blipFill>
        <p:spPr>
          <a:xfrm>
            <a:off x="3890098" y="3034256"/>
            <a:ext cx="5253901" cy="3866078"/>
          </a:xfrm>
          <a:prstGeom prst="rect">
            <a:avLst/>
          </a:prstGeom>
        </p:spPr>
      </p:pic>
      <p:sp>
        <p:nvSpPr>
          <p:cNvPr id="9" name="TextBox 8"/>
          <p:cNvSpPr txBox="1"/>
          <p:nvPr/>
        </p:nvSpPr>
        <p:spPr>
          <a:xfrm>
            <a:off x="3918320" y="6348892"/>
            <a:ext cx="1488078" cy="523220"/>
          </a:xfrm>
          <a:prstGeom prst="rect">
            <a:avLst/>
          </a:prstGeom>
          <a:solidFill>
            <a:srgbClr val="FFFFFF"/>
          </a:solidFill>
        </p:spPr>
        <p:txBody>
          <a:bodyPr wrap="square" rtlCol="0">
            <a:spAutoFit/>
          </a:bodyPr>
          <a:lstStyle/>
          <a:p>
            <a:r>
              <a:rPr lang="en-US" sz="2800" dirty="0" smtClean="0">
                <a:solidFill>
                  <a:srgbClr val="FF6600"/>
                </a:solidFill>
              </a:rPr>
              <a:t>Low (</a:t>
            </a:r>
            <a:r>
              <a:rPr lang="en-US" sz="2800" dirty="0" err="1" smtClean="0">
                <a:solidFill>
                  <a:srgbClr val="FF6600"/>
                </a:solidFill>
              </a:rPr>
              <a:t>sfc</a:t>
            </a:r>
            <a:r>
              <a:rPr lang="en-US" sz="2800" dirty="0" smtClean="0">
                <a:solidFill>
                  <a:srgbClr val="FF6600"/>
                </a:solidFill>
              </a:rPr>
              <a:t>)</a:t>
            </a:r>
            <a:endParaRPr lang="en-US" sz="2800" dirty="0">
              <a:solidFill>
                <a:srgbClr val="FF6600"/>
              </a:solidFill>
            </a:endParaRPr>
          </a:p>
        </p:txBody>
      </p:sp>
      <p:sp>
        <p:nvSpPr>
          <p:cNvPr id="11" name="TextBox 10"/>
          <p:cNvSpPr txBox="1"/>
          <p:nvPr/>
        </p:nvSpPr>
        <p:spPr>
          <a:xfrm>
            <a:off x="97032" y="3490474"/>
            <a:ext cx="2527635" cy="830997"/>
          </a:xfrm>
          <a:prstGeom prst="rect">
            <a:avLst/>
          </a:prstGeom>
          <a:noFill/>
        </p:spPr>
        <p:txBody>
          <a:bodyPr wrap="square" rtlCol="0">
            <a:spAutoFit/>
          </a:bodyPr>
          <a:lstStyle/>
          <a:p>
            <a:r>
              <a:rPr lang="en-US" sz="2400" dirty="0" smtClean="0">
                <a:solidFill>
                  <a:srgbClr val="FF6600"/>
                </a:solidFill>
              </a:rPr>
              <a:t>Cloud forecast for 8</a:t>
            </a:r>
            <a:r>
              <a:rPr lang="en-US" sz="2400" dirty="0" smtClean="0">
                <a:solidFill>
                  <a:srgbClr val="FF6600"/>
                </a:solidFill>
              </a:rPr>
              <a:t>/</a:t>
            </a:r>
            <a:r>
              <a:rPr lang="en-US" sz="2400" dirty="0" smtClean="0">
                <a:solidFill>
                  <a:srgbClr val="FF6600"/>
                </a:solidFill>
              </a:rPr>
              <a:t>15 Tue @ </a:t>
            </a:r>
            <a:r>
              <a:rPr lang="en-US" sz="2400" dirty="0" smtClean="0">
                <a:solidFill>
                  <a:srgbClr val="FF6600"/>
                </a:solidFill>
              </a:rPr>
              <a:t>12PM</a:t>
            </a:r>
            <a:endParaRPr lang="en-US" sz="2400" dirty="0">
              <a:solidFill>
                <a:srgbClr val="FF6600"/>
              </a:solidFill>
            </a:endParaRPr>
          </a:p>
        </p:txBody>
      </p:sp>
      <p:cxnSp>
        <p:nvCxnSpPr>
          <p:cNvPr id="12" name="Straight Connector 11"/>
          <p:cNvCxnSpPr/>
          <p:nvPr/>
        </p:nvCxnSpPr>
        <p:spPr>
          <a:xfrm flipV="1">
            <a:off x="2764949" y="704225"/>
            <a:ext cx="0" cy="159588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7150682" y="676003"/>
            <a:ext cx="0" cy="159588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V="1">
            <a:off x="7186542" y="4539625"/>
            <a:ext cx="0" cy="159588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0" y="4286789"/>
            <a:ext cx="3847763" cy="2585323"/>
          </a:xfrm>
          <a:prstGeom prst="rect">
            <a:avLst/>
          </a:prstGeom>
          <a:noFill/>
        </p:spPr>
        <p:txBody>
          <a:bodyPr wrap="square" rtlCol="0">
            <a:spAutoFit/>
          </a:bodyPr>
          <a:lstStyle/>
          <a:p>
            <a:pPr marL="285750" indent="-285750">
              <a:buFontTx/>
              <a:buChar char="-"/>
            </a:pPr>
            <a:r>
              <a:rPr lang="en-US" dirty="0" smtClean="0"/>
              <a:t>Abundant middle and high clouds north of ~3S in our flight region</a:t>
            </a:r>
          </a:p>
          <a:p>
            <a:pPr marL="285750" indent="-285750">
              <a:buFontTx/>
              <a:buChar char="-"/>
            </a:pPr>
            <a:r>
              <a:rPr lang="en-US" dirty="0" smtClean="0"/>
              <a:t>Low clouds are relatively sparse along the routine flight track</a:t>
            </a:r>
          </a:p>
          <a:p>
            <a:pPr marL="285750" indent="-285750">
              <a:buFontTx/>
              <a:buChar char="-"/>
            </a:pPr>
            <a:r>
              <a:rPr lang="en-US" dirty="0" smtClean="0"/>
              <a:t>most dense in the middle of the flight track in this forecast (but filling in from the S-SE so could be more low clouds towards the end of the flight track than shown here)</a:t>
            </a:r>
            <a:endParaRPr lang="en-US" dirty="0"/>
          </a:p>
        </p:txBody>
      </p:sp>
    </p:spTree>
    <p:extLst>
      <p:ext uri="{BB962C8B-B14F-4D97-AF65-F5344CB8AC3E}">
        <p14:creationId xmlns:p14="http://schemas.microsoft.com/office/powerpoint/2010/main" val="301251971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724295" y="865513"/>
            <a:ext cx="7026477" cy="3918154"/>
          </a:xfrm>
          <a:prstGeom prst="rect">
            <a:avLst/>
          </a:prstGeom>
        </p:spPr>
      </p:pic>
      <p:pic>
        <p:nvPicPr>
          <p:cNvPr id="4" name="Picture 3"/>
          <p:cNvPicPr>
            <a:picLocks noChangeAspect="1"/>
          </p:cNvPicPr>
          <p:nvPr/>
        </p:nvPicPr>
        <p:blipFill>
          <a:blip r:embed="rId4"/>
          <a:stretch>
            <a:fillRect/>
          </a:stretch>
        </p:blipFill>
        <p:spPr>
          <a:xfrm>
            <a:off x="-310441" y="887603"/>
            <a:ext cx="5468538" cy="4334956"/>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28</a:t>
            </a:fld>
            <a:endParaRPr lang="en-US"/>
          </a:p>
        </p:txBody>
      </p:sp>
      <p:sp>
        <p:nvSpPr>
          <p:cNvPr id="10" name="TextBox 9"/>
          <p:cNvSpPr txBox="1"/>
          <p:nvPr/>
        </p:nvSpPr>
        <p:spPr>
          <a:xfrm>
            <a:off x="170738" y="5336867"/>
            <a:ext cx="8812396" cy="1323439"/>
          </a:xfrm>
          <a:prstGeom prst="rect">
            <a:avLst/>
          </a:prstGeom>
          <a:noFill/>
        </p:spPr>
        <p:txBody>
          <a:bodyPr wrap="square" rtlCol="0">
            <a:spAutoFit/>
          </a:bodyPr>
          <a:lstStyle/>
          <a:p>
            <a:pPr marL="285750" indent="-285750">
              <a:buFontTx/>
              <a:buChar char="-"/>
            </a:pPr>
            <a:r>
              <a:rPr lang="en-US" sz="2000" dirty="0" smtClean="0"/>
              <a:t>Less (more scattered) low </a:t>
            </a:r>
            <a:r>
              <a:rPr lang="en-US" sz="2000" dirty="0" smtClean="0"/>
              <a:t>clouds </a:t>
            </a:r>
            <a:r>
              <a:rPr lang="en-US" sz="2000" dirty="0" smtClean="0"/>
              <a:t>in our flight region compared to 8/14 in both models</a:t>
            </a:r>
            <a:endParaRPr lang="is-IS" sz="2000" dirty="0" smtClean="0"/>
          </a:p>
          <a:p>
            <a:pPr marL="285750" indent="-285750">
              <a:buFontTx/>
              <a:buChar char="-"/>
            </a:pPr>
            <a:r>
              <a:rPr lang="en-US" sz="2000" dirty="0"/>
              <a:t>M</a:t>
            </a:r>
            <a:r>
              <a:rPr lang="en-US" sz="2000" dirty="0" smtClean="0"/>
              <a:t>iddle and high clouds are moving in from the NE, expect some over TMS down to ~2-3S along the flight track</a:t>
            </a:r>
            <a:endParaRPr lang="en-US" sz="2000" dirty="0" smtClean="0"/>
          </a:p>
        </p:txBody>
      </p:sp>
      <p:sp>
        <p:nvSpPr>
          <p:cNvPr id="7" name="TextBox 6"/>
          <p:cNvSpPr txBox="1"/>
          <p:nvPr/>
        </p:nvSpPr>
        <p:spPr>
          <a:xfrm>
            <a:off x="3582615" y="466839"/>
            <a:ext cx="1627819" cy="369332"/>
          </a:xfrm>
          <a:prstGeom prst="rect">
            <a:avLst/>
          </a:prstGeom>
          <a:noFill/>
        </p:spPr>
        <p:txBody>
          <a:bodyPr wrap="none" rtlCol="0">
            <a:spAutoFit/>
          </a:bodyPr>
          <a:lstStyle/>
          <a:p>
            <a:r>
              <a:rPr lang="en-US" dirty="0" smtClean="0">
                <a:solidFill>
                  <a:schemeClr val="tx2"/>
                </a:solidFill>
              </a:rPr>
              <a:t>ECMWF </a:t>
            </a:r>
            <a:r>
              <a:rPr lang="en-US" dirty="0" smtClean="0">
                <a:solidFill>
                  <a:schemeClr val="tx2"/>
                </a:solidFill>
              </a:rPr>
              <a:t>(</a:t>
            </a:r>
            <a:r>
              <a:rPr lang="en-US" dirty="0" smtClean="0">
                <a:solidFill>
                  <a:schemeClr val="tx2"/>
                </a:solidFill>
              </a:rPr>
              <a:t>96</a:t>
            </a:r>
            <a:r>
              <a:rPr lang="en-US" dirty="0" smtClean="0">
                <a:solidFill>
                  <a:schemeClr val="tx2"/>
                </a:solidFill>
              </a:rPr>
              <a:t>-</a:t>
            </a:r>
            <a:r>
              <a:rPr lang="en-US" dirty="0" smtClean="0">
                <a:solidFill>
                  <a:schemeClr val="tx2"/>
                </a:solidFill>
              </a:rPr>
              <a:t>hr)</a:t>
            </a:r>
          </a:p>
        </p:txBody>
      </p:sp>
      <p:sp>
        <p:nvSpPr>
          <p:cNvPr id="11" name="TextBox 10"/>
          <p:cNvSpPr txBox="1"/>
          <p:nvPr/>
        </p:nvSpPr>
        <p:spPr>
          <a:xfrm>
            <a:off x="7449336" y="471024"/>
            <a:ext cx="1501470" cy="369332"/>
          </a:xfrm>
          <a:prstGeom prst="rect">
            <a:avLst/>
          </a:prstGeom>
          <a:noFill/>
        </p:spPr>
        <p:txBody>
          <a:bodyPr wrap="none" rtlCol="0">
            <a:spAutoFit/>
          </a:bodyPr>
          <a:lstStyle/>
          <a:p>
            <a:r>
              <a:rPr lang="en-US" dirty="0" smtClean="0">
                <a:solidFill>
                  <a:schemeClr val="tx2"/>
                </a:solidFill>
              </a:rPr>
              <a:t>UKMO </a:t>
            </a:r>
            <a:r>
              <a:rPr lang="en-US" dirty="0" smtClean="0">
                <a:solidFill>
                  <a:schemeClr val="tx2"/>
                </a:solidFill>
              </a:rPr>
              <a:t>(</a:t>
            </a:r>
            <a:r>
              <a:rPr lang="en-US" dirty="0" smtClean="0">
                <a:solidFill>
                  <a:schemeClr val="tx2"/>
                </a:solidFill>
              </a:rPr>
              <a:t>84</a:t>
            </a:r>
            <a:r>
              <a:rPr lang="en-US" dirty="0" smtClean="0">
                <a:solidFill>
                  <a:schemeClr val="tx2"/>
                </a:solidFill>
              </a:rPr>
              <a:t>-</a:t>
            </a:r>
            <a:r>
              <a:rPr lang="en-US" dirty="0" smtClean="0">
                <a:solidFill>
                  <a:schemeClr val="tx2"/>
                </a:solidFill>
              </a:rPr>
              <a:t>hr)</a:t>
            </a:r>
          </a:p>
        </p:txBody>
      </p:sp>
      <p:cxnSp>
        <p:nvCxnSpPr>
          <p:cNvPr id="12" name="Straight Connector 11"/>
          <p:cNvCxnSpPr/>
          <p:nvPr/>
        </p:nvCxnSpPr>
        <p:spPr>
          <a:xfrm flipV="1">
            <a:off x="3442282" y="1675071"/>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5400000">
            <a:off x="2264219" y="-501558"/>
            <a:ext cx="1384120" cy="4106335"/>
          </a:xfrm>
          <a:prstGeom prst="ellipse">
            <a:avLst/>
          </a:prstGeom>
          <a:noFill/>
          <a:ln w="28575"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210262" y="2502830"/>
            <a:ext cx="2453929" cy="369332"/>
          </a:xfrm>
          <a:prstGeom prst="rect">
            <a:avLst/>
          </a:prstGeom>
          <a:noFill/>
          <a:ln>
            <a:noFill/>
          </a:ln>
        </p:spPr>
        <p:txBody>
          <a:bodyPr wrap="square" rtlCol="0">
            <a:spAutoFit/>
          </a:bodyPr>
          <a:lstStyle/>
          <a:p>
            <a:r>
              <a:rPr lang="en-US" dirty="0" smtClean="0">
                <a:solidFill>
                  <a:srgbClr val="FFFF00"/>
                </a:solidFill>
              </a:rPr>
              <a:t>Mid + high clouds</a:t>
            </a:r>
            <a:endParaRPr lang="en-US" dirty="0">
              <a:solidFill>
                <a:srgbClr val="FFFF00"/>
              </a:solidFill>
            </a:endParaRPr>
          </a:p>
        </p:txBody>
      </p:sp>
      <p:sp>
        <p:nvSpPr>
          <p:cNvPr id="17" name="Oval 16"/>
          <p:cNvSpPr/>
          <p:nvPr/>
        </p:nvSpPr>
        <p:spPr>
          <a:xfrm rot="5400000">
            <a:off x="6639697" y="-599303"/>
            <a:ext cx="1075040" cy="3933566"/>
          </a:xfrm>
          <a:prstGeom prst="ellipse">
            <a:avLst/>
          </a:prstGeom>
          <a:noFill/>
          <a:ln w="28575" cmpd="sng">
            <a:solidFill>
              <a:srgbClr val="636E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8/15 Tue @ 12PM</a:t>
            </a:r>
            <a:endParaRPr lang="en-US" sz="2400" dirty="0">
              <a:solidFill>
                <a:srgbClr val="FF6600"/>
              </a:solidFill>
            </a:endParaRPr>
          </a:p>
        </p:txBody>
      </p:sp>
      <p:sp>
        <p:nvSpPr>
          <p:cNvPr id="27" name="TextBox 26"/>
          <p:cNvSpPr txBox="1"/>
          <p:nvPr/>
        </p:nvSpPr>
        <p:spPr>
          <a:xfrm>
            <a:off x="5387136" y="2236108"/>
            <a:ext cx="2062200" cy="369332"/>
          </a:xfrm>
          <a:prstGeom prst="rect">
            <a:avLst/>
          </a:prstGeom>
          <a:noFill/>
        </p:spPr>
        <p:txBody>
          <a:bodyPr wrap="square" rtlCol="0">
            <a:spAutoFit/>
          </a:bodyPr>
          <a:lstStyle/>
          <a:p>
            <a:r>
              <a:rPr lang="en-US" dirty="0" smtClean="0">
                <a:solidFill>
                  <a:srgbClr val="636EBD"/>
                </a:solidFill>
              </a:rPr>
              <a:t>Mid + high clouds</a:t>
            </a:r>
            <a:endParaRPr lang="en-US" dirty="0">
              <a:solidFill>
                <a:srgbClr val="636EBD"/>
              </a:solidFill>
            </a:endParaRPr>
          </a:p>
        </p:txBody>
      </p:sp>
      <p:sp>
        <p:nvSpPr>
          <p:cNvPr id="18" name="5-Point Star 17"/>
          <p:cNvSpPr/>
          <p:nvPr/>
        </p:nvSpPr>
        <p:spPr>
          <a:xfrm>
            <a:off x="3565680" y="137674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7783125" y="140077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7684348" y="1660960"/>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0416880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766186" y="3732061"/>
            <a:ext cx="4377813" cy="3125938"/>
          </a:xfrm>
          <a:prstGeom prst="rect">
            <a:avLst/>
          </a:prstGeom>
        </p:spPr>
      </p:pic>
      <p:pic>
        <p:nvPicPr>
          <p:cNvPr id="6" name="Picture 5"/>
          <p:cNvPicPr>
            <a:picLocks noChangeAspect="1"/>
          </p:cNvPicPr>
          <p:nvPr/>
        </p:nvPicPr>
        <p:blipFill>
          <a:blip r:embed="rId3"/>
          <a:stretch>
            <a:fillRect/>
          </a:stretch>
        </p:blipFill>
        <p:spPr>
          <a:xfrm>
            <a:off x="4766186" y="484831"/>
            <a:ext cx="4335480" cy="3169948"/>
          </a:xfrm>
          <a:prstGeom prst="rect">
            <a:avLst/>
          </a:prstGeom>
        </p:spPr>
      </p:pic>
      <p:pic>
        <p:nvPicPr>
          <p:cNvPr id="5" name="Picture 4"/>
          <p:cNvPicPr>
            <a:picLocks noChangeAspect="1"/>
          </p:cNvPicPr>
          <p:nvPr/>
        </p:nvPicPr>
        <p:blipFill>
          <a:blip r:embed="rId4"/>
          <a:stretch>
            <a:fillRect/>
          </a:stretch>
        </p:blipFill>
        <p:spPr>
          <a:xfrm>
            <a:off x="16935" y="470719"/>
            <a:ext cx="4440954" cy="3169948"/>
          </a:xfrm>
          <a:prstGeom prst="rect">
            <a:avLst/>
          </a:prstGeom>
        </p:spPr>
      </p:pic>
      <p:sp>
        <p:nvSpPr>
          <p:cNvPr id="11" name="TextBox 10"/>
          <p:cNvSpPr txBox="1"/>
          <p:nvPr/>
        </p:nvSpPr>
        <p:spPr>
          <a:xfrm>
            <a:off x="158045" y="3950782"/>
            <a:ext cx="4608141" cy="2554545"/>
          </a:xfrm>
          <a:prstGeom prst="rect">
            <a:avLst/>
          </a:prstGeom>
          <a:noFill/>
        </p:spPr>
        <p:txBody>
          <a:bodyPr wrap="square" rtlCol="0">
            <a:spAutoFit/>
          </a:bodyPr>
          <a:lstStyle/>
          <a:p>
            <a:r>
              <a:rPr lang="en-US" sz="2000" dirty="0" smtClean="0"/>
              <a:t>Increasing RH at 600-700mb</a:t>
            </a:r>
          </a:p>
          <a:p>
            <a:pPr marL="342900" indent="-342900">
              <a:buFontTx/>
              <a:buChar char="-"/>
            </a:pPr>
            <a:r>
              <a:rPr lang="en-US" sz="2000" dirty="0" smtClean="0"/>
              <a:t>Moist air north of 5S (mid-high clouds) heavily influenced by moist convection</a:t>
            </a:r>
          </a:p>
          <a:p>
            <a:pPr marL="342900" indent="-342900">
              <a:buFontTx/>
              <a:buChar char="-"/>
            </a:pPr>
            <a:r>
              <a:rPr lang="en-US" sz="2000" dirty="0" smtClean="0"/>
              <a:t>Moist air south of 8S suggests plume transport from dry convection</a:t>
            </a:r>
          </a:p>
          <a:p>
            <a:pPr marL="342900" indent="-342900">
              <a:buFontTx/>
              <a:buChar char="-"/>
            </a:pPr>
            <a:r>
              <a:rPr lang="en-US" sz="2000" dirty="0" smtClean="0"/>
              <a:t>800mb wind: (1) Ely over Angola have weakened significantly; (2) </a:t>
            </a:r>
            <a:r>
              <a:rPr lang="en-US" sz="2000" dirty="0" smtClean="0"/>
              <a:t>Ely crosswinds along flight track</a:t>
            </a:r>
            <a:endParaRPr lang="en-US" sz="2000" dirty="0"/>
          </a:p>
        </p:txBody>
      </p:sp>
      <p:sp>
        <p:nvSpPr>
          <p:cNvPr id="12" name="TextBox 11"/>
          <p:cNvSpPr txBox="1"/>
          <p:nvPr/>
        </p:nvSpPr>
        <p:spPr>
          <a:xfrm>
            <a:off x="228600" y="3036708"/>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15" name="TextBox 14"/>
          <p:cNvSpPr txBox="1"/>
          <p:nvPr/>
        </p:nvSpPr>
        <p:spPr>
          <a:xfrm>
            <a:off x="4841522" y="3050820"/>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16" name="TextBox 15"/>
          <p:cNvSpPr txBox="1"/>
          <p:nvPr/>
        </p:nvSpPr>
        <p:spPr>
          <a:xfrm>
            <a:off x="4841522" y="6237112"/>
            <a:ext cx="1394178" cy="523220"/>
          </a:xfrm>
          <a:prstGeom prst="rect">
            <a:avLst/>
          </a:prstGeom>
          <a:solidFill>
            <a:srgbClr val="FFFFFF"/>
          </a:solidFill>
        </p:spPr>
        <p:txBody>
          <a:bodyPr wrap="square" rtlCol="0">
            <a:spAutoFit/>
          </a:bodyPr>
          <a:lstStyle/>
          <a:p>
            <a:r>
              <a:rPr lang="en-US" sz="2800" dirty="0" smtClean="0">
                <a:solidFill>
                  <a:srgbClr val="FF6600"/>
                </a:solidFill>
              </a:rPr>
              <a:t>800 </a:t>
            </a:r>
            <a:r>
              <a:rPr lang="en-US" sz="2800" dirty="0" err="1" smtClean="0">
                <a:solidFill>
                  <a:srgbClr val="FF6600"/>
                </a:solidFill>
              </a:rPr>
              <a:t>mb</a:t>
            </a:r>
            <a:endParaRPr lang="en-US" sz="2800" dirty="0">
              <a:solidFill>
                <a:srgbClr val="FF6600"/>
              </a:solidFill>
            </a:endParaRPr>
          </a:p>
        </p:txBody>
      </p:sp>
      <p:cxnSp>
        <p:nvCxnSpPr>
          <p:cNvPr id="17" name="Straight Connector 16"/>
          <p:cNvCxnSpPr/>
          <p:nvPr/>
        </p:nvCxnSpPr>
        <p:spPr>
          <a:xfrm flipV="1">
            <a:off x="2736727" y="1750604"/>
            <a:ext cx="0" cy="132843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7461126" y="1608667"/>
            <a:ext cx="0" cy="142522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7489348" y="5010274"/>
            <a:ext cx="0" cy="126917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a:t>
            </a:r>
            <a:r>
              <a:rPr lang="en-US" sz="2400" dirty="0" smtClean="0">
                <a:solidFill>
                  <a:srgbClr val="FF6600"/>
                </a:solidFill>
              </a:rPr>
              <a:t>15 Tue @ </a:t>
            </a:r>
            <a:r>
              <a:rPr lang="en-US" sz="2400" dirty="0" smtClean="0">
                <a:solidFill>
                  <a:srgbClr val="FF6600"/>
                </a:solidFill>
              </a:rPr>
              <a:t>12PM</a:t>
            </a:r>
            <a:endParaRPr lang="en-US" sz="2400" dirty="0">
              <a:solidFill>
                <a:srgbClr val="FF6600"/>
              </a:solidFill>
            </a:endParaRPr>
          </a:p>
        </p:txBody>
      </p:sp>
    </p:spTree>
    <p:extLst>
      <p:ext uri="{BB962C8B-B14F-4D97-AF65-F5344CB8AC3E}">
        <p14:creationId xmlns:p14="http://schemas.microsoft.com/office/powerpoint/2010/main" val="53487695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l="35931" t="4902" r="3084" b="16667"/>
          <a:stretch>
            <a:fillRect/>
          </a:stretch>
        </p:blipFill>
        <p:spPr>
          <a:xfrm>
            <a:off x="5935980" y="3619492"/>
            <a:ext cx="3271528" cy="3251184"/>
          </a:xfrm>
          <a:prstGeom prst="rect">
            <a:avLst/>
          </a:prstGeom>
        </p:spPr>
      </p:pic>
      <p:pic>
        <p:nvPicPr>
          <p:cNvPr id="4" name="Picture 3"/>
          <p:cNvPicPr>
            <a:picLocks noChangeAspect="1"/>
          </p:cNvPicPr>
          <p:nvPr/>
        </p:nvPicPr>
        <p:blipFill>
          <a:blip r:embed="rId3"/>
          <a:srcRect l="32600" t="11667" r="28000" b="29334"/>
          <a:stretch>
            <a:fillRect/>
          </a:stretch>
        </p:blipFill>
        <p:spPr>
          <a:xfrm>
            <a:off x="0" y="0"/>
            <a:ext cx="3502660" cy="3776408"/>
          </a:xfrm>
          <a:prstGeom prst="rect">
            <a:avLst/>
          </a:prstGeom>
        </p:spPr>
      </p:pic>
      <p:pic>
        <p:nvPicPr>
          <p:cNvPr id="5" name="Picture 4"/>
          <p:cNvPicPr>
            <a:picLocks noChangeAspect="1"/>
          </p:cNvPicPr>
          <p:nvPr/>
        </p:nvPicPr>
        <p:blipFill>
          <a:blip r:embed="rId4"/>
          <a:srcRect l="32400" t="11667" r="27800" b="29333"/>
          <a:stretch>
            <a:fillRect/>
          </a:stretch>
        </p:blipFill>
        <p:spPr>
          <a:xfrm>
            <a:off x="3517900" y="-12231"/>
            <a:ext cx="3538220" cy="3776472"/>
          </a:xfrm>
          <a:prstGeom prst="rect">
            <a:avLst/>
          </a:prstGeom>
        </p:spPr>
      </p:pic>
      <p:sp>
        <p:nvSpPr>
          <p:cNvPr id="7" name="TextBox 6"/>
          <p:cNvSpPr txBox="1"/>
          <p:nvPr/>
        </p:nvSpPr>
        <p:spPr>
          <a:xfrm>
            <a:off x="3682283" y="3394909"/>
            <a:ext cx="1934732" cy="369332"/>
          </a:xfrm>
          <a:prstGeom prst="rect">
            <a:avLst/>
          </a:prstGeom>
          <a:noFill/>
        </p:spPr>
        <p:txBody>
          <a:bodyPr wrap="none" rtlCol="0">
            <a:spAutoFit/>
          </a:bodyPr>
          <a:lstStyle/>
          <a:p>
            <a:r>
              <a:rPr lang="en-US" dirty="0" smtClean="0">
                <a:solidFill>
                  <a:srgbClr val="FF0000"/>
                </a:solidFill>
              </a:rPr>
              <a:t>IR, noon yesterday</a:t>
            </a:r>
            <a:endParaRPr lang="en-US" dirty="0">
              <a:solidFill>
                <a:srgbClr val="FF0000"/>
              </a:solidFill>
            </a:endParaRPr>
          </a:p>
        </p:txBody>
      </p:sp>
      <p:sp>
        <p:nvSpPr>
          <p:cNvPr id="8" name="TextBox 7"/>
          <p:cNvSpPr txBox="1"/>
          <p:nvPr/>
        </p:nvSpPr>
        <p:spPr>
          <a:xfrm>
            <a:off x="494583" y="3394909"/>
            <a:ext cx="2025464" cy="369332"/>
          </a:xfrm>
          <a:prstGeom prst="rect">
            <a:avLst/>
          </a:prstGeom>
          <a:noFill/>
        </p:spPr>
        <p:txBody>
          <a:bodyPr wrap="none" rtlCol="0">
            <a:spAutoFit/>
          </a:bodyPr>
          <a:lstStyle/>
          <a:p>
            <a:r>
              <a:rPr lang="en-US" dirty="0" smtClean="0">
                <a:solidFill>
                  <a:srgbClr val="FF0000"/>
                </a:solidFill>
              </a:rPr>
              <a:t>Vis, noon yesterday</a:t>
            </a:r>
            <a:endParaRPr lang="en-US" dirty="0">
              <a:solidFill>
                <a:srgbClr val="FF0000"/>
              </a:solidFill>
            </a:endParaRPr>
          </a:p>
        </p:txBody>
      </p:sp>
      <p:sp>
        <p:nvSpPr>
          <p:cNvPr id="9" name="TextBox 8"/>
          <p:cNvSpPr txBox="1"/>
          <p:nvPr/>
        </p:nvSpPr>
        <p:spPr>
          <a:xfrm>
            <a:off x="5794815" y="5637431"/>
            <a:ext cx="3349186" cy="1200328"/>
          </a:xfrm>
          <a:prstGeom prst="rect">
            <a:avLst/>
          </a:prstGeom>
          <a:noFill/>
        </p:spPr>
        <p:txBody>
          <a:bodyPr wrap="square" rtlCol="0">
            <a:spAutoFit/>
          </a:bodyPr>
          <a:lstStyle/>
          <a:p>
            <a:r>
              <a:rPr lang="en-US" sz="2400" dirty="0" err="1" smtClean="0">
                <a:solidFill>
                  <a:srgbClr val="FF0000"/>
                </a:solidFill>
              </a:rPr>
              <a:t>Fcast</a:t>
            </a:r>
            <a:r>
              <a:rPr lang="en-US" sz="2400" dirty="0" smtClean="0">
                <a:solidFill>
                  <a:srgbClr val="FF0000"/>
                </a:solidFill>
              </a:rPr>
              <a:t> we had for noon yesterday at a Thursday brief</a:t>
            </a:r>
            <a:endParaRPr lang="en-US" sz="2400" dirty="0">
              <a:solidFill>
                <a:srgbClr val="FF0000"/>
              </a:solidFill>
            </a:endParaRPr>
          </a:p>
        </p:txBody>
      </p:sp>
      <p:sp>
        <p:nvSpPr>
          <p:cNvPr id="11" name="TextBox 10"/>
          <p:cNvSpPr txBox="1"/>
          <p:nvPr/>
        </p:nvSpPr>
        <p:spPr>
          <a:xfrm>
            <a:off x="494583" y="4991100"/>
            <a:ext cx="4862855" cy="646331"/>
          </a:xfrm>
          <a:prstGeom prst="rect">
            <a:avLst/>
          </a:prstGeom>
          <a:noFill/>
        </p:spPr>
        <p:txBody>
          <a:bodyPr wrap="none" rtlCol="0">
            <a:spAutoFit/>
          </a:bodyPr>
          <a:lstStyle/>
          <a:p>
            <a:r>
              <a:rPr lang="en-US" dirty="0" smtClean="0"/>
              <a:t>Forecast clearly underestimates cloud clearing we</a:t>
            </a:r>
          </a:p>
          <a:p>
            <a:r>
              <a:rPr lang="en-US" dirty="0" smtClean="0"/>
              <a:t>  had yesterday. </a:t>
            </a:r>
            <a:endParaRPr lang="en-US" dirty="0"/>
          </a:p>
        </p:txBody>
      </p:sp>
      <p:cxnSp>
        <p:nvCxnSpPr>
          <p:cNvPr id="13" name="Straight Connector 12"/>
          <p:cNvCxnSpPr/>
          <p:nvPr/>
        </p:nvCxnSpPr>
        <p:spPr>
          <a:xfrm>
            <a:off x="5935980" y="5219700"/>
            <a:ext cx="266611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64659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59395" y="488959"/>
            <a:ext cx="6801730" cy="4639794"/>
          </a:xfrm>
          <a:prstGeom prst="rect">
            <a:avLst/>
          </a:prstGeom>
        </p:spPr>
      </p:pic>
      <p:pic>
        <p:nvPicPr>
          <p:cNvPr id="8" name="Picture 7"/>
          <p:cNvPicPr>
            <a:picLocks noChangeAspect="1"/>
          </p:cNvPicPr>
          <p:nvPr/>
        </p:nvPicPr>
        <p:blipFill>
          <a:blip r:embed="rId3"/>
          <a:stretch>
            <a:fillRect/>
          </a:stretch>
        </p:blipFill>
        <p:spPr>
          <a:xfrm>
            <a:off x="2610553" y="5128753"/>
            <a:ext cx="6378226" cy="558025"/>
          </a:xfrm>
          <a:prstGeom prst="rect">
            <a:avLst/>
          </a:prstGeom>
        </p:spPr>
      </p:pic>
      <p:pic>
        <p:nvPicPr>
          <p:cNvPr id="7" name="Picture 6"/>
          <p:cNvPicPr>
            <a:picLocks noChangeAspect="1"/>
          </p:cNvPicPr>
          <p:nvPr/>
        </p:nvPicPr>
        <p:blipFill>
          <a:blip r:embed="rId4"/>
          <a:stretch>
            <a:fillRect/>
          </a:stretch>
        </p:blipFill>
        <p:spPr>
          <a:xfrm>
            <a:off x="1407998" y="418403"/>
            <a:ext cx="776015" cy="4492263"/>
          </a:xfrm>
          <a:prstGeom prst="rect">
            <a:avLst/>
          </a:prstGeom>
        </p:spPr>
      </p:pic>
      <p:sp>
        <p:nvSpPr>
          <p:cNvPr id="9" name="TextBox 8"/>
          <p:cNvSpPr txBox="1"/>
          <p:nvPr/>
        </p:nvSpPr>
        <p:spPr>
          <a:xfrm>
            <a:off x="112889" y="-43262"/>
            <a:ext cx="9295191" cy="461665"/>
          </a:xfrm>
          <a:prstGeom prst="rect">
            <a:avLst/>
          </a:prstGeom>
          <a:noFill/>
        </p:spPr>
        <p:txBody>
          <a:bodyPr wrap="square" rtlCol="0">
            <a:spAutoFit/>
          </a:bodyPr>
          <a:lstStyle/>
          <a:p>
            <a:r>
              <a:rPr lang="en-US" sz="2400" dirty="0" smtClean="0">
                <a:solidFill>
                  <a:srgbClr val="FF6600"/>
                </a:solidFill>
              </a:rPr>
              <a:t>RH (color), wind, BL and cloud base heights along 5E, 8/15 Tue @ 12PM</a:t>
            </a:r>
            <a:endParaRPr lang="en-US" sz="2400" dirty="0">
              <a:solidFill>
                <a:srgbClr val="FF6600"/>
              </a:solidFill>
            </a:endParaRPr>
          </a:p>
        </p:txBody>
      </p:sp>
      <p:sp>
        <p:nvSpPr>
          <p:cNvPr id="13" name="TextBox 12"/>
          <p:cNvSpPr txBox="1"/>
          <p:nvPr/>
        </p:nvSpPr>
        <p:spPr>
          <a:xfrm>
            <a:off x="2277623" y="446625"/>
            <a:ext cx="1172116" cy="369332"/>
          </a:xfrm>
          <a:prstGeom prst="rect">
            <a:avLst/>
          </a:prstGeom>
          <a:noFill/>
        </p:spPr>
        <p:txBody>
          <a:bodyPr wrap="none" rtlCol="0">
            <a:spAutoFit/>
          </a:bodyPr>
          <a:lstStyle/>
          <a:p>
            <a:r>
              <a:rPr lang="en-US" dirty="0" smtClean="0">
                <a:solidFill>
                  <a:srgbClr val="FFFF00"/>
                </a:solidFill>
              </a:rPr>
              <a:t>2</a:t>
            </a:r>
            <a:r>
              <a:rPr lang="en-US" dirty="0">
                <a:solidFill>
                  <a:srgbClr val="FFFF00"/>
                </a:solidFill>
              </a:rPr>
              <a:t>0</a:t>
            </a:r>
            <a:r>
              <a:rPr lang="en-US" dirty="0" smtClean="0">
                <a:solidFill>
                  <a:srgbClr val="FFFF00"/>
                </a:solidFill>
              </a:rPr>
              <a:t>-</a:t>
            </a:r>
            <a:r>
              <a:rPr lang="en-US" dirty="0" smtClean="0">
                <a:solidFill>
                  <a:srgbClr val="FFFF00"/>
                </a:solidFill>
              </a:rPr>
              <a:t>35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2280151" y="1125687"/>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-15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2336595" y="2378088"/>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a:t>
            </a:r>
            <a:r>
              <a:rPr lang="en-US" dirty="0" smtClean="0">
                <a:solidFill>
                  <a:srgbClr val="FFFF00"/>
                </a:solidFill>
              </a:rPr>
              <a:t>15</a:t>
            </a:r>
            <a:r>
              <a:rPr lang="en-US" dirty="0" smtClean="0">
                <a:solidFill>
                  <a:srgbClr val="FFFF00"/>
                </a:solidFill>
              </a:rPr>
              <a:t> </a:t>
            </a:r>
            <a:r>
              <a:rPr lang="en-US" dirty="0" err="1" smtClean="0">
                <a:solidFill>
                  <a:srgbClr val="FFFF00"/>
                </a:solidFill>
              </a:rPr>
              <a:t>knts</a:t>
            </a:r>
            <a:endParaRPr lang="en-US" dirty="0">
              <a:solidFill>
                <a:srgbClr val="FFFF00"/>
              </a:solidFill>
            </a:endParaRPr>
          </a:p>
        </p:txBody>
      </p:sp>
      <p:sp>
        <p:nvSpPr>
          <p:cNvPr id="23" name="TextBox 22"/>
          <p:cNvSpPr txBox="1"/>
          <p:nvPr/>
        </p:nvSpPr>
        <p:spPr>
          <a:xfrm>
            <a:off x="226175" y="791401"/>
            <a:ext cx="1989270" cy="400110"/>
          </a:xfrm>
          <a:prstGeom prst="rect">
            <a:avLst/>
          </a:prstGeom>
          <a:solidFill>
            <a:schemeClr val="bg1"/>
          </a:solidFill>
          <a:ln>
            <a:solidFill>
              <a:srgbClr val="FFFF00"/>
            </a:solidFill>
          </a:ln>
        </p:spPr>
        <p:txBody>
          <a:bodyPr wrap="square" rtlCol="0">
            <a:spAutoFit/>
          </a:bodyPr>
          <a:lstStyle/>
          <a:p>
            <a:r>
              <a:rPr lang="en-US" sz="2000" dirty="0" smtClean="0"/>
              <a:t>Moist convection</a:t>
            </a:r>
            <a:endParaRPr lang="en-US" sz="2000" dirty="0" smtClean="0"/>
          </a:p>
        </p:txBody>
      </p:sp>
      <p:cxnSp>
        <p:nvCxnSpPr>
          <p:cNvPr id="24" name="Straight Arrow Connector 23"/>
          <p:cNvCxnSpPr/>
          <p:nvPr/>
        </p:nvCxnSpPr>
        <p:spPr>
          <a:xfrm>
            <a:off x="2336595" y="1054375"/>
            <a:ext cx="3392522" cy="216649"/>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6445" y="5743222"/>
            <a:ext cx="9144000" cy="1015663"/>
          </a:xfrm>
          <a:prstGeom prst="rect">
            <a:avLst/>
          </a:prstGeom>
          <a:noFill/>
        </p:spPr>
        <p:txBody>
          <a:bodyPr wrap="square" rtlCol="0">
            <a:spAutoFit/>
          </a:bodyPr>
          <a:lstStyle/>
          <a:p>
            <a:pPr marL="342900" indent="-342900">
              <a:buFontTx/>
              <a:buChar char="-"/>
            </a:pPr>
            <a:r>
              <a:rPr lang="en-US" sz="2000" dirty="0" smtClean="0"/>
              <a:t>High RH at 600 and 700mb</a:t>
            </a:r>
          </a:p>
          <a:p>
            <a:pPr marL="342900" indent="-342900">
              <a:buFontTx/>
              <a:buChar char="-"/>
            </a:pPr>
            <a:r>
              <a:rPr lang="en-US" sz="2000" dirty="0" smtClean="0"/>
              <a:t>Easterly cross winds along flight track above ~5000 </a:t>
            </a:r>
            <a:r>
              <a:rPr lang="en-US" sz="2000" dirty="0" err="1" smtClean="0"/>
              <a:t>ft</a:t>
            </a:r>
            <a:endParaRPr lang="en-US" sz="2000" dirty="0" smtClean="0"/>
          </a:p>
          <a:p>
            <a:pPr marL="342900" indent="-342900">
              <a:buFontTx/>
              <a:buChar char="-"/>
            </a:pPr>
            <a:r>
              <a:rPr lang="en-US" sz="2000" dirty="0" smtClean="0"/>
              <a:t>Winds below ~2-3000 </a:t>
            </a:r>
            <a:r>
              <a:rPr lang="en-US" sz="2000" dirty="0" err="1" smtClean="0"/>
              <a:t>ft</a:t>
            </a:r>
            <a:r>
              <a:rPr lang="en-US" sz="2000" dirty="0" smtClean="0"/>
              <a:t>: shift from </a:t>
            </a:r>
            <a:r>
              <a:rPr lang="en-US" sz="2000" dirty="0" err="1" smtClean="0"/>
              <a:t>westerlies</a:t>
            </a:r>
            <a:r>
              <a:rPr lang="en-US" sz="2000" dirty="0" smtClean="0"/>
              <a:t> north of 5S to southerlies south of 5S</a:t>
            </a:r>
            <a:endParaRPr lang="en-US" sz="2000" dirty="0"/>
          </a:p>
        </p:txBody>
      </p:sp>
      <p:cxnSp>
        <p:nvCxnSpPr>
          <p:cNvPr id="18" name="Straight Arrow Connector 17"/>
          <p:cNvCxnSpPr/>
          <p:nvPr/>
        </p:nvCxnSpPr>
        <p:spPr>
          <a:xfrm>
            <a:off x="2336595" y="1054375"/>
            <a:ext cx="2616405" cy="1034069"/>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231909" y="4014871"/>
            <a:ext cx="1871042" cy="400110"/>
          </a:xfrm>
          <a:prstGeom prst="rect">
            <a:avLst/>
          </a:prstGeom>
          <a:solidFill>
            <a:schemeClr val="bg1"/>
          </a:solidFill>
          <a:ln>
            <a:solidFill>
              <a:srgbClr val="FFFF00"/>
            </a:solidFill>
          </a:ln>
        </p:spPr>
        <p:txBody>
          <a:bodyPr wrap="square" rtlCol="0">
            <a:spAutoFit/>
          </a:bodyPr>
          <a:lstStyle/>
          <a:p>
            <a:r>
              <a:rPr lang="en-US" sz="2000" dirty="0" smtClean="0"/>
              <a:t>Dry convection</a:t>
            </a:r>
            <a:endParaRPr lang="en-US" sz="2000" dirty="0" smtClean="0"/>
          </a:p>
        </p:txBody>
      </p:sp>
      <p:cxnSp>
        <p:nvCxnSpPr>
          <p:cNvPr id="20" name="Straight Arrow Connector 19"/>
          <p:cNvCxnSpPr/>
          <p:nvPr/>
        </p:nvCxnSpPr>
        <p:spPr>
          <a:xfrm flipV="1">
            <a:off x="1947730" y="2747421"/>
            <a:ext cx="1086548" cy="1472464"/>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3984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7" y="1169805"/>
            <a:ext cx="8918200" cy="5532973"/>
          </a:xfrm>
        </p:spPr>
        <p:txBody>
          <a:bodyPr>
            <a:normAutofit lnSpcReduction="10000"/>
          </a:bodyPr>
          <a:lstStyle/>
          <a:p>
            <a:r>
              <a:rPr lang="en-US" dirty="0" smtClean="0"/>
              <a:t>Given the large amounts of middle and high clouds in the morning (and the dependence of surface temperatures on cloud cover), takeoff temperatures should not be an issue</a:t>
            </a:r>
            <a:endParaRPr lang="en-US" dirty="0" smtClean="0"/>
          </a:p>
          <a:p>
            <a:r>
              <a:rPr lang="en-US" dirty="0" smtClean="0"/>
              <a:t>Low cloud clearing leads to relatively sparse </a:t>
            </a:r>
            <a:r>
              <a:rPr lang="en-US" dirty="0" smtClean="0"/>
              <a:t>low </a:t>
            </a:r>
            <a:r>
              <a:rPr lang="en-US" dirty="0"/>
              <a:t>clouds </a:t>
            </a:r>
            <a:r>
              <a:rPr lang="en-US" dirty="0" smtClean="0"/>
              <a:t>throughout the routine flight track</a:t>
            </a:r>
            <a:endParaRPr lang="en-US" dirty="0" smtClean="0"/>
          </a:p>
          <a:p>
            <a:r>
              <a:rPr lang="en-US" dirty="0" smtClean="0"/>
              <a:t>Abundant middle and high clouds </a:t>
            </a:r>
            <a:r>
              <a:rPr lang="en-US" dirty="0" smtClean="0"/>
              <a:t>north of ~3S</a:t>
            </a:r>
          </a:p>
          <a:p>
            <a:r>
              <a:rPr lang="en-US" dirty="0" smtClean="0"/>
              <a:t>Moist </a:t>
            </a:r>
            <a:r>
              <a:rPr lang="en-US" dirty="0"/>
              <a:t>air north of 5S (mid-high clouds) heavily influenced by moist </a:t>
            </a:r>
            <a:r>
              <a:rPr lang="en-US" dirty="0" smtClean="0"/>
              <a:t>convection</a:t>
            </a:r>
          </a:p>
          <a:p>
            <a:r>
              <a:rPr lang="en-US" dirty="0" smtClean="0"/>
              <a:t>Moist </a:t>
            </a:r>
            <a:r>
              <a:rPr lang="en-US" dirty="0"/>
              <a:t>air south of 8S suggests plume transport from dry </a:t>
            </a:r>
            <a:r>
              <a:rPr lang="en-US" dirty="0" smtClean="0"/>
              <a:t>convection</a:t>
            </a:r>
            <a:endParaRPr lang="en-US" dirty="0"/>
          </a:p>
        </p:txBody>
      </p:sp>
      <p:sp>
        <p:nvSpPr>
          <p:cNvPr id="2" name="Title 1"/>
          <p:cNvSpPr>
            <a:spLocks noGrp="1"/>
          </p:cNvSpPr>
          <p:nvPr>
            <p:ph type="title"/>
          </p:nvPr>
        </p:nvSpPr>
        <p:spPr>
          <a:xfrm>
            <a:off x="457200" y="274638"/>
            <a:ext cx="8229600" cy="895167"/>
          </a:xfrm>
        </p:spPr>
        <p:txBody>
          <a:bodyPr/>
          <a:lstStyle/>
          <a:p>
            <a:r>
              <a:rPr lang="en-US" dirty="0" smtClean="0"/>
              <a:t>Tuesday 8/15</a:t>
            </a:r>
            <a:endParaRPr lang="en-US" dirty="0"/>
          </a:p>
        </p:txBody>
      </p:sp>
    </p:spTree>
    <p:extLst>
      <p:ext uri="{BB962C8B-B14F-4D97-AF65-F5344CB8AC3E}">
        <p14:creationId xmlns:p14="http://schemas.microsoft.com/office/powerpoint/2010/main" val="2259016671"/>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899592" y="-28222"/>
            <a:ext cx="5268396" cy="3527778"/>
          </a:xfrm>
          <a:prstGeom prst="rect">
            <a:avLst/>
          </a:prstGeom>
        </p:spPr>
      </p:pic>
      <p:pic>
        <p:nvPicPr>
          <p:cNvPr id="6" name="Picture 5"/>
          <p:cNvPicPr>
            <a:picLocks noChangeAspect="1"/>
          </p:cNvPicPr>
          <p:nvPr/>
        </p:nvPicPr>
        <p:blipFill>
          <a:blip r:embed="rId3"/>
          <a:stretch>
            <a:fillRect/>
          </a:stretch>
        </p:blipFill>
        <p:spPr>
          <a:xfrm>
            <a:off x="-564450" y="0"/>
            <a:ext cx="5429040" cy="3499556"/>
          </a:xfrm>
          <a:prstGeom prst="rect">
            <a:avLst/>
          </a:prstGeom>
        </p:spPr>
      </p:pic>
      <p:pic>
        <p:nvPicPr>
          <p:cNvPr id="8" name="Picture 7"/>
          <p:cNvPicPr>
            <a:picLocks noChangeAspect="1"/>
          </p:cNvPicPr>
          <p:nvPr/>
        </p:nvPicPr>
        <p:blipFill>
          <a:blip r:embed="rId4"/>
          <a:stretch>
            <a:fillRect/>
          </a:stretch>
        </p:blipFill>
        <p:spPr>
          <a:xfrm>
            <a:off x="3711222" y="2871109"/>
            <a:ext cx="5456766" cy="4001002"/>
          </a:xfrm>
          <a:prstGeom prst="rect">
            <a:avLst/>
          </a:prstGeom>
        </p:spPr>
      </p:pic>
      <p:sp>
        <p:nvSpPr>
          <p:cNvPr id="9" name="TextBox 8"/>
          <p:cNvSpPr txBox="1"/>
          <p:nvPr/>
        </p:nvSpPr>
        <p:spPr>
          <a:xfrm>
            <a:off x="73378" y="2923820"/>
            <a:ext cx="2297290" cy="523220"/>
          </a:xfrm>
          <a:prstGeom prst="rect">
            <a:avLst/>
          </a:prstGeom>
          <a:solidFill>
            <a:srgbClr val="FFFFFF"/>
          </a:solidFill>
        </p:spPr>
        <p:txBody>
          <a:bodyPr wrap="square" rtlCol="0">
            <a:spAutoFit/>
          </a:bodyPr>
          <a:lstStyle/>
          <a:p>
            <a:r>
              <a:rPr lang="en-US" sz="2800" dirty="0" smtClean="0">
                <a:solidFill>
                  <a:srgbClr val="FF6600"/>
                </a:solidFill>
              </a:rPr>
              <a:t>High (200mb)</a:t>
            </a:r>
            <a:endParaRPr lang="en-US" sz="2800" dirty="0">
              <a:solidFill>
                <a:srgbClr val="FF6600"/>
              </a:solidFill>
            </a:endParaRPr>
          </a:p>
        </p:txBody>
      </p:sp>
      <p:sp>
        <p:nvSpPr>
          <p:cNvPr id="10" name="TextBox 9"/>
          <p:cNvSpPr txBox="1"/>
          <p:nvPr/>
        </p:nvSpPr>
        <p:spPr>
          <a:xfrm>
            <a:off x="4765967" y="2556932"/>
            <a:ext cx="2077921" cy="523220"/>
          </a:xfrm>
          <a:prstGeom prst="rect">
            <a:avLst/>
          </a:prstGeom>
          <a:solidFill>
            <a:srgbClr val="FFFFFF"/>
          </a:solidFill>
        </p:spPr>
        <p:txBody>
          <a:bodyPr wrap="square" rtlCol="0">
            <a:spAutoFit/>
          </a:bodyPr>
          <a:lstStyle/>
          <a:p>
            <a:r>
              <a:rPr lang="en-US" sz="2800" dirty="0">
                <a:solidFill>
                  <a:srgbClr val="FF6600"/>
                </a:solidFill>
              </a:rPr>
              <a:t>M</a:t>
            </a:r>
            <a:r>
              <a:rPr lang="en-US" sz="2800" dirty="0" smtClean="0">
                <a:solidFill>
                  <a:srgbClr val="FF6600"/>
                </a:solidFill>
              </a:rPr>
              <a:t>id (600mb)</a:t>
            </a:r>
            <a:endParaRPr lang="en-US" sz="2800" dirty="0">
              <a:solidFill>
                <a:srgbClr val="FF6600"/>
              </a:solidFill>
            </a:endParaRPr>
          </a:p>
        </p:txBody>
      </p:sp>
      <p:sp>
        <p:nvSpPr>
          <p:cNvPr id="11" name="TextBox 10"/>
          <p:cNvSpPr txBox="1"/>
          <p:nvPr/>
        </p:nvSpPr>
        <p:spPr>
          <a:xfrm>
            <a:off x="3890098" y="6348892"/>
            <a:ext cx="1488078" cy="523220"/>
          </a:xfrm>
          <a:prstGeom prst="rect">
            <a:avLst/>
          </a:prstGeom>
          <a:solidFill>
            <a:srgbClr val="FFFFFF"/>
          </a:solidFill>
        </p:spPr>
        <p:txBody>
          <a:bodyPr wrap="square" rtlCol="0">
            <a:spAutoFit/>
          </a:bodyPr>
          <a:lstStyle/>
          <a:p>
            <a:r>
              <a:rPr lang="en-US" sz="2800" dirty="0" smtClean="0">
                <a:solidFill>
                  <a:srgbClr val="FF6600"/>
                </a:solidFill>
              </a:rPr>
              <a:t>Low (</a:t>
            </a:r>
            <a:r>
              <a:rPr lang="en-US" sz="2800" dirty="0" err="1" smtClean="0">
                <a:solidFill>
                  <a:srgbClr val="FF6600"/>
                </a:solidFill>
              </a:rPr>
              <a:t>sfc</a:t>
            </a:r>
            <a:r>
              <a:rPr lang="en-US" sz="2800" dirty="0" smtClean="0">
                <a:solidFill>
                  <a:srgbClr val="FF6600"/>
                </a:solidFill>
              </a:rPr>
              <a:t>)</a:t>
            </a:r>
            <a:endParaRPr lang="en-US" sz="2800" dirty="0">
              <a:solidFill>
                <a:srgbClr val="FF6600"/>
              </a:solidFill>
            </a:endParaRPr>
          </a:p>
        </p:txBody>
      </p:sp>
      <p:sp>
        <p:nvSpPr>
          <p:cNvPr id="12" name="TextBox 11"/>
          <p:cNvSpPr txBox="1"/>
          <p:nvPr/>
        </p:nvSpPr>
        <p:spPr>
          <a:xfrm>
            <a:off x="97032" y="3490474"/>
            <a:ext cx="2809857" cy="830997"/>
          </a:xfrm>
          <a:prstGeom prst="rect">
            <a:avLst/>
          </a:prstGeom>
          <a:noFill/>
        </p:spPr>
        <p:txBody>
          <a:bodyPr wrap="square" rtlCol="0">
            <a:spAutoFit/>
          </a:bodyPr>
          <a:lstStyle/>
          <a:p>
            <a:r>
              <a:rPr lang="en-US" sz="2400" dirty="0" smtClean="0">
                <a:solidFill>
                  <a:srgbClr val="FF6600"/>
                </a:solidFill>
              </a:rPr>
              <a:t>Cloud forecast for 8</a:t>
            </a:r>
            <a:r>
              <a:rPr lang="en-US" sz="2400" dirty="0" smtClean="0">
                <a:solidFill>
                  <a:srgbClr val="FF6600"/>
                </a:solidFill>
              </a:rPr>
              <a:t>/</a:t>
            </a:r>
            <a:r>
              <a:rPr lang="en-US" sz="2400" dirty="0" smtClean="0">
                <a:solidFill>
                  <a:srgbClr val="FF6600"/>
                </a:solidFill>
              </a:rPr>
              <a:t>16 Wed @ </a:t>
            </a:r>
            <a:r>
              <a:rPr lang="en-US" sz="2400" dirty="0" smtClean="0">
                <a:solidFill>
                  <a:srgbClr val="FF6600"/>
                </a:solidFill>
              </a:rPr>
              <a:t>12PM</a:t>
            </a:r>
            <a:endParaRPr lang="en-US" sz="2400" dirty="0">
              <a:solidFill>
                <a:srgbClr val="FF6600"/>
              </a:solidFill>
            </a:endParaRPr>
          </a:p>
        </p:txBody>
      </p:sp>
      <p:sp>
        <p:nvSpPr>
          <p:cNvPr id="13" name="TextBox 12"/>
          <p:cNvSpPr txBox="1"/>
          <p:nvPr/>
        </p:nvSpPr>
        <p:spPr>
          <a:xfrm>
            <a:off x="-42333" y="4467244"/>
            <a:ext cx="3753555" cy="2308324"/>
          </a:xfrm>
          <a:prstGeom prst="rect">
            <a:avLst/>
          </a:prstGeom>
          <a:noFill/>
        </p:spPr>
        <p:txBody>
          <a:bodyPr wrap="square" rtlCol="0">
            <a:spAutoFit/>
          </a:bodyPr>
          <a:lstStyle/>
          <a:p>
            <a:pPr marL="285750" indent="-285750">
              <a:buFontTx/>
              <a:buChar char="-"/>
            </a:pPr>
            <a:r>
              <a:rPr lang="en-US" dirty="0" smtClean="0"/>
              <a:t>Middle clouds have retreated to the north, but still abundant high clouds north of 5S</a:t>
            </a:r>
          </a:p>
          <a:p>
            <a:pPr marL="285750" indent="-285750">
              <a:buFontTx/>
              <a:buChar char="-"/>
            </a:pPr>
            <a:r>
              <a:rPr lang="en-US" dirty="0" smtClean="0"/>
              <a:t>Low clouds have filled in from the south (</a:t>
            </a:r>
            <a:r>
              <a:rPr lang="en-US" dirty="0" err="1" smtClean="0"/>
              <a:t>StratCu</a:t>
            </a:r>
            <a:r>
              <a:rPr lang="en-US" dirty="0" smtClean="0"/>
              <a:t> deck)</a:t>
            </a:r>
          </a:p>
          <a:p>
            <a:pPr marL="285750" indent="-285750">
              <a:buFontTx/>
              <a:buChar char="-"/>
            </a:pPr>
            <a:r>
              <a:rPr lang="en-US" dirty="0"/>
              <a:t>S</a:t>
            </a:r>
            <a:r>
              <a:rPr lang="en-US" dirty="0" smtClean="0"/>
              <a:t>cattered low clouds from TMS to ~9S and more dense clouds south of ~9S</a:t>
            </a:r>
          </a:p>
        </p:txBody>
      </p:sp>
    </p:spTree>
    <p:extLst>
      <p:ext uri="{BB962C8B-B14F-4D97-AF65-F5344CB8AC3E}">
        <p14:creationId xmlns:p14="http://schemas.microsoft.com/office/powerpoint/2010/main" val="76528925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723439" y="915825"/>
            <a:ext cx="7027333" cy="3955863"/>
          </a:xfrm>
          <a:prstGeom prst="rect">
            <a:avLst/>
          </a:prstGeom>
        </p:spPr>
      </p:pic>
      <p:pic>
        <p:nvPicPr>
          <p:cNvPr id="6" name="Picture 5"/>
          <p:cNvPicPr>
            <a:picLocks noChangeAspect="1"/>
          </p:cNvPicPr>
          <p:nvPr/>
        </p:nvPicPr>
        <p:blipFill>
          <a:blip r:embed="rId4"/>
          <a:stretch>
            <a:fillRect/>
          </a:stretch>
        </p:blipFill>
        <p:spPr>
          <a:xfrm>
            <a:off x="-344131" y="872436"/>
            <a:ext cx="5508800" cy="4354192"/>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sp>
        <p:nvSpPr>
          <p:cNvPr id="10" name="TextBox 9"/>
          <p:cNvSpPr txBox="1"/>
          <p:nvPr/>
        </p:nvSpPr>
        <p:spPr>
          <a:xfrm>
            <a:off x="170738" y="5308645"/>
            <a:ext cx="8812396" cy="1323439"/>
          </a:xfrm>
          <a:prstGeom prst="rect">
            <a:avLst/>
          </a:prstGeom>
          <a:noFill/>
        </p:spPr>
        <p:txBody>
          <a:bodyPr wrap="square" rtlCol="0">
            <a:spAutoFit/>
          </a:bodyPr>
          <a:lstStyle/>
          <a:p>
            <a:pPr marL="285750" indent="-285750">
              <a:buFontTx/>
              <a:buChar char="-"/>
            </a:pPr>
            <a:r>
              <a:rPr lang="en-US" sz="2000" dirty="0" smtClean="0"/>
              <a:t>Expansive </a:t>
            </a:r>
            <a:r>
              <a:rPr lang="en-US" sz="2000" dirty="0" err="1" smtClean="0"/>
              <a:t>Strat</a:t>
            </a:r>
            <a:r>
              <a:rPr lang="en-US" sz="2000" dirty="0" smtClean="0"/>
              <a:t> Cu deck (clear-sky regio</a:t>
            </a:r>
            <a:r>
              <a:rPr lang="en-US" sz="2000" dirty="0" smtClean="0"/>
              <a:t>n off Namibia coast have largely disappeared)</a:t>
            </a:r>
            <a:endParaRPr lang="is-IS" sz="2000" dirty="0" smtClean="0"/>
          </a:p>
          <a:p>
            <a:pPr marL="285750" indent="-285750">
              <a:buFontTx/>
              <a:buChar char="-"/>
            </a:pPr>
            <a:r>
              <a:rPr lang="en-US" sz="2000" dirty="0" smtClean="0"/>
              <a:t>Abundant low clouds along the flight track (most dense clouds south of ~9S)</a:t>
            </a:r>
          </a:p>
          <a:p>
            <a:pPr marL="285750" indent="-285750">
              <a:buFontTx/>
              <a:buChar char="-"/>
            </a:pPr>
            <a:r>
              <a:rPr lang="en-US" sz="2000" dirty="0" smtClean="0"/>
              <a:t>Abundant middle and high clouds north of ~5S</a:t>
            </a:r>
            <a:endParaRPr lang="en-US" sz="2000" dirty="0" smtClean="0"/>
          </a:p>
        </p:txBody>
      </p:sp>
      <p:sp>
        <p:nvSpPr>
          <p:cNvPr id="7" name="TextBox 6"/>
          <p:cNvSpPr txBox="1"/>
          <p:nvPr/>
        </p:nvSpPr>
        <p:spPr>
          <a:xfrm>
            <a:off x="3582615" y="466839"/>
            <a:ext cx="1744814" cy="369332"/>
          </a:xfrm>
          <a:prstGeom prst="rect">
            <a:avLst/>
          </a:prstGeom>
          <a:noFill/>
        </p:spPr>
        <p:txBody>
          <a:bodyPr wrap="none" rtlCol="0">
            <a:spAutoFit/>
          </a:bodyPr>
          <a:lstStyle/>
          <a:p>
            <a:r>
              <a:rPr lang="en-US" dirty="0" smtClean="0">
                <a:solidFill>
                  <a:schemeClr val="tx2"/>
                </a:solidFill>
              </a:rPr>
              <a:t>ECMWF </a:t>
            </a:r>
            <a:r>
              <a:rPr lang="en-US" dirty="0" smtClean="0">
                <a:solidFill>
                  <a:schemeClr val="tx2"/>
                </a:solidFill>
              </a:rPr>
              <a:t>(120-</a:t>
            </a:r>
            <a:r>
              <a:rPr lang="en-US" dirty="0" smtClean="0">
                <a:solidFill>
                  <a:schemeClr val="tx2"/>
                </a:solidFill>
              </a:rPr>
              <a:t>hr)</a:t>
            </a:r>
          </a:p>
        </p:txBody>
      </p:sp>
      <p:sp>
        <p:nvSpPr>
          <p:cNvPr id="11" name="TextBox 10"/>
          <p:cNvSpPr txBox="1"/>
          <p:nvPr/>
        </p:nvSpPr>
        <p:spPr>
          <a:xfrm>
            <a:off x="7449336" y="471024"/>
            <a:ext cx="1618464" cy="369332"/>
          </a:xfrm>
          <a:prstGeom prst="rect">
            <a:avLst/>
          </a:prstGeom>
          <a:noFill/>
        </p:spPr>
        <p:txBody>
          <a:bodyPr wrap="none" rtlCol="0">
            <a:spAutoFit/>
          </a:bodyPr>
          <a:lstStyle/>
          <a:p>
            <a:r>
              <a:rPr lang="en-US" dirty="0" smtClean="0">
                <a:solidFill>
                  <a:schemeClr val="tx2"/>
                </a:solidFill>
              </a:rPr>
              <a:t>UKMO </a:t>
            </a:r>
            <a:r>
              <a:rPr lang="en-US" dirty="0" smtClean="0">
                <a:solidFill>
                  <a:schemeClr val="tx2"/>
                </a:solidFill>
              </a:rPr>
              <a:t>(108-</a:t>
            </a:r>
            <a:r>
              <a:rPr lang="en-US" dirty="0" smtClean="0">
                <a:solidFill>
                  <a:schemeClr val="tx2"/>
                </a:solidFill>
              </a:rPr>
              <a:t>hr)</a:t>
            </a:r>
          </a:p>
        </p:txBody>
      </p:sp>
      <p:cxnSp>
        <p:nvCxnSpPr>
          <p:cNvPr id="12" name="Straight Connector 11"/>
          <p:cNvCxnSpPr/>
          <p:nvPr/>
        </p:nvCxnSpPr>
        <p:spPr>
          <a:xfrm flipV="1">
            <a:off x="3428171" y="1660960"/>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15" name="Oval 14"/>
          <p:cNvSpPr/>
          <p:nvPr/>
        </p:nvSpPr>
        <p:spPr>
          <a:xfrm rot="5400000">
            <a:off x="3019162" y="719054"/>
            <a:ext cx="1384120" cy="1665112"/>
          </a:xfrm>
          <a:prstGeom prst="ellipse">
            <a:avLst/>
          </a:prstGeom>
          <a:noFill/>
          <a:ln w="28575" cmpd="sng">
            <a:solidFill>
              <a:srgbClr val="FF1EE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6" name="TextBox 15"/>
          <p:cNvSpPr txBox="1"/>
          <p:nvPr/>
        </p:nvSpPr>
        <p:spPr>
          <a:xfrm>
            <a:off x="1324836" y="1077607"/>
            <a:ext cx="1384497" cy="646331"/>
          </a:xfrm>
          <a:prstGeom prst="rect">
            <a:avLst/>
          </a:prstGeom>
          <a:noFill/>
          <a:ln>
            <a:noFill/>
          </a:ln>
        </p:spPr>
        <p:txBody>
          <a:bodyPr wrap="square" rtlCol="0">
            <a:spAutoFit/>
          </a:bodyPr>
          <a:lstStyle/>
          <a:p>
            <a:r>
              <a:rPr lang="en-US" dirty="0" smtClean="0">
                <a:solidFill>
                  <a:srgbClr val="FFFF00"/>
                </a:solidFill>
              </a:rPr>
              <a:t>Mid + high clouds</a:t>
            </a:r>
            <a:endParaRPr lang="en-US" dirty="0">
              <a:solidFill>
                <a:srgbClr val="FFFF00"/>
              </a:solidFill>
            </a:endParaRPr>
          </a:p>
        </p:txBody>
      </p:sp>
      <p:sp>
        <p:nvSpPr>
          <p:cNvPr id="17" name="Oval 16"/>
          <p:cNvSpPr/>
          <p:nvPr/>
        </p:nvSpPr>
        <p:spPr>
          <a:xfrm rot="5400000">
            <a:off x="7483408" y="55668"/>
            <a:ext cx="886300" cy="2434884"/>
          </a:xfrm>
          <a:prstGeom prst="ellipse">
            <a:avLst/>
          </a:prstGeom>
          <a:noFill/>
          <a:ln w="28575" cmpd="sng">
            <a:solidFill>
              <a:srgbClr val="636EB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CCFFCC"/>
              </a:solidFill>
            </a:endParaRPr>
          </a:p>
        </p:txBody>
      </p:sp>
      <p:sp>
        <p:nvSpPr>
          <p:cNvPr id="21" name="TextBox 20"/>
          <p:cNvSpPr txBox="1"/>
          <p:nvPr/>
        </p:nvSpPr>
        <p:spPr>
          <a:xfrm>
            <a:off x="255404" y="32396"/>
            <a:ext cx="7543890" cy="461665"/>
          </a:xfrm>
          <a:prstGeom prst="rect">
            <a:avLst/>
          </a:prstGeom>
          <a:noFill/>
        </p:spPr>
        <p:txBody>
          <a:bodyPr wrap="square" rtlCol="0">
            <a:spAutoFit/>
          </a:bodyPr>
          <a:lstStyle/>
          <a:p>
            <a:r>
              <a:rPr lang="en-US" sz="2400" dirty="0" smtClean="0">
                <a:solidFill>
                  <a:srgbClr val="FF6600"/>
                </a:solidFill>
              </a:rPr>
              <a:t>Low, middle, high cloud forecast for 8/</a:t>
            </a:r>
            <a:r>
              <a:rPr lang="en-US" sz="2400" dirty="0" smtClean="0">
                <a:solidFill>
                  <a:srgbClr val="FF6600"/>
                </a:solidFill>
              </a:rPr>
              <a:t>16 Wed @ </a:t>
            </a:r>
            <a:r>
              <a:rPr lang="en-US" sz="2400" dirty="0" smtClean="0">
                <a:solidFill>
                  <a:srgbClr val="FF6600"/>
                </a:solidFill>
              </a:rPr>
              <a:t>12PM</a:t>
            </a:r>
            <a:endParaRPr lang="en-US" sz="2400" dirty="0">
              <a:solidFill>
                <a:srgbClr val="FF6600"/>
              </a:solidFill>
            </a:endParaRPr>
          </a:p>
        </p:txBody>
      </p:sp>
      <p:sp>
        <p:nvSpPr>
          <p:cNvPr id="27" name="TextBox 26"/>
          <p:cNvSpPr txBox="1"/>
          <p:nvPr/>
        </p:nvSpPr>
        <p:spPr>
          <a:xfrm>
            <a:off x="5387136" y="1014629"/>
            <a:ext cx="1321980" cy="646331"/>
          </a:xfrm>
          <a:prstGeom prst="rect">
            <a:avLst/>
          </a:prstGeom>
          <a:noFill/>
        </p:spPr>
        <p:txBody>
          <a:bodyPr wrap="square" rtlCol="0">
            <a:spAutoFit/>
          </a:bodyPr>
          <a:lstStyle/>
          <a:p>
            <a:r>
              <a:rPr lang="en-US" dirty="0" smtClean="0">
                <a:solidFill>
                  <a:srgbClr val="636EBD"/>
                </a:solidFill>
              </a:rPr>
              <a:t>Mid + high clouds</a:t>
            </a:r>
            <a:endParaRPr lang="en-US" dirty="0">
              <a:solidFill>
                <a:srgbClr val="636EBD"/>
              </a:solidFill>
            </a:endParaRPr>
          </a:p>
        </p:txBody>
      </p:sp>
      <p:sp>
        <p:nvSpPr>
          <p:cNvPr id="18" name="5-Point Star 17"/>
          <p:cNvSpPr/>
          <p:nvPr/>
        </p:nvSpPr>
        <p:spPr>
          <a:xfrm>
            <a:off x="3565680" y="1376744"/>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5-Point Star 19"/>
          <p:cNvSpPr/>
          <p:nvPr/>
        </p:nvSpPr>
        <p:spPr>
          <a:xfrm>
            <a:off x="7783125" y="1400773"/>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7684348" y="1660960"/>
            <a:ext cx="0" cy="1838596"/>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943347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470719"/>
            <a:ext cx="4418257" cy="3169948"/>
          </a:xfrm>
          <a:prstGeom prst="rect">
            <a:avLst/>
          </a:prstGeom>
        </p:spPr>
      </p:pic>
      <p:pic>
        <p:nvPicPr>
          <p:cNvPr id="3" name="Picture 2"/>
          <p:cNvPicPr>
            <a:picLocks noChangeAspect="1"/>
          </p:cNvPicPr>
          <p:nvPr/>
        </p:nvPicPr>
        <p:blipFill>
          <a:blip r:embed="rId3"/>
          <a:stretch>
            <a:fillRect/>
          </a:stretch>
        </p:blipFill>
        <p:spPr>
          <a:xfrm>
            <a:off x="4733308" y="470719"/>
            <a:ext cx="4410691" cy="3169948"/>
          </a:xfrm>
          <a:prstGeom prst="rect">
            <a:avLst/>
          </a:prstGeom>
        </p:spPr>
      </p:pic>
      <p:pic>
        <p:nvPicPr>
          <p:cNvPr id="2" name="Picture 1"/>
          <p:cNvPicPr>
            <a:picLocks noChangeAspect="1"/>
          </p:cNvPicPr>
          <p:nvPr/>
        </p:nvPicPr>
        <p:blipFill>
          <a:blip r:embed="rId4"/>
          <a:stretch>
            <a:fillRect/>
          </a:stretch>
        </p:blipFill>
        <p:spPr>
          <a:xfrm>
            <a:off x="4766186" y="3717068"/>
            <a:ext cx="4377814" cy="3140932"/>
          </a:xfrm>
          <a:prstGeom prst="rect">
            <a:avLst/>
          </a:prstGeom>
        </p:spPr>
      </p:pic>
      <p:sp>
        <p:nvSpPr>
          <p:cNvPr id="16" name="TextBox 15"/>
          <p:cNvSpPr txBox="1"/>
          <p:nvPr/>
        </p:nvSpPr>
        <p:spPr>
          <a:xfrm>
            <a:off x="4841522" y="6166557"/>
            <a:ext cx="1394178" cy="523220"/>
          </a:xfrm>
          <a:prstGeom prst="rect">
            <a:avLst/>
          </a:prstGeom>
          <a:solidFill>
            <a:srgbClr val="FFFFFF"/>
          </a:solidFill>
        </p:spPr>
        <p:txBody>
          <a:bodyPr wrap="square" rtlCol="0">
            <a:spAutoFit/>
          </a:bodyPr>
          <a:lstStyle/>
          <a:p>
            <a:r>
              <a:rPr lang="en-US" sz="2800" dirty="0" smtClean="0">
                <a:solidFill>
                  <a:srgbClr val="FF6600"/>
                </a:solidFill>
              </a:rPr>
              <a:t>800 </a:t>
            </a:r>
            <a:r>
              <a:rPr lang="en-US" sz="2800" dirty="0" err="1" smtClean="0">
                <a:solidFill>
                  <a:srgbClr val="FF6600"/>
                </a:solidFill>
              </a:rPr>
              <a:t>mb</a:t>
            </a:r>
            <a:endParaRPr lang="en-US" sz="2800" dirty="0">
              <a:solidFill>
                <a:srgbClr val="FF6600"/>
              </a:solidFill>
            </a:endParaRPr>
          </a:p>
        </p:txBody>
      </p:sp>
      <p:sp>
        <p:nvSpPr>
          <p:cNvPr id="20" name="TextBox 19"/>
          <p:cNvSpPr txBox="1"/>
          <p:nvPr/>
        </p:nvSpPr>
        <p:spPr>
          <a:xfrm>
            <a:off x="158045" y="9054"/>
            <a:ext cx="7955015" cy="461665"/>
          </a:xfrm>
          <a:prstGeom prst="rect">
            <a:avLst/>
          </a:prstGeom>
          <a:solidFill>
            <a:srgbClr val="FFFFFF"/>
          </a:solidFill>
        </p:spPr>
        <p:txBody>
          <a:bodyPr wrap="square" rtlCol="0">
            <a:spAutoFit/>
          </a:bodyPr>
          <a:lstStyle/>
          <a:p>
            <a:r>
              <a:rPr lang="en-US" sz="2400" dirty="0" smtClean="0">
                <a:solidFill>
                  <a:srgbClr val="FF6600"/>
                </a:solidFill>
              </a:rPr>
              <a:t> RH (color), winds, vert. velocity (pink) at 8/</a:t>
            </a:r>
            <a:r>
              <a:rPr lang="en-US" sz="2400" dirty="0" smtClean="0">
                <a:solidFill>
                  <a:srgbClr val="FF6600"/>
                </a:solidFill>
              </a:rPr>
              <a:t>16 Wed @ </a:t>
            </a:r>
            <a:r>
              <a:rPr lang="en-US" sz="2400" dirty="0" smtClean="0">
                <a:solidFill>
                  <a:srgbClr val="FF6600"/>
                </a:solidFill>
              </a:rPr>
              <a:t>12PM</a:t>
            </a:r>
            <a:endParaRPr lang="en-US" sz="2400" dirty="0">
              <a:solidFill>
                <a:srgbClr val="FF6600"/>
              </a:solidFill>
            </a:endParaRPr>
          </a:p>
        </p:txBody>
      </p:sp>
      <p:cxnSp>
        <p:nvCxnSpPr>
          <p:cNvPr id="21" name="Straight Connector 20"/>
          <p:cNvCxnSpPr/>
          <p:nvPr/>
        </p:nvCxnSpPr>
        <p:spPr>
          <a:xfrm flipV="1">
            <a:off x="2736727" y="1750604"/>
            <a:ext cx="0" cy="1328438"/>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7461126" y="1608667"/>
            <a:ext cx="0" cy="1425221"/>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7489348" y="5010274"/>
            <a:ext cx="0" cy="1269172"/>
          </a:xfrm>
          <a:prstGeom prst="line">
            <a:avLst/>
          </a:prstGeom>
          <a:ln w="38100">
            <a:solidFill>
              <a:srgbClr val="FFFF0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28600" y="3036708"/>
            <a:ext cx="1394178" cy="523220"/>
          </a:xfrm>
          <a:prstGeom prst="rect">
            <a:avLst/>
          </a:prstGeom>
          <a:solidFill>
            <a:srgbClr val="FFFFFF"/>
          </a:solidFill>
        </p:spPr>
        <p:txBody>
          <a:bodyPr wrap="square" rtlCol="0">
            <a:spAutoFit/>
          </a:bodyPr>
          <a:lstStyle/>
          <a:p>
            <a:r>
              <a:rPr lang="en-US" sz="2800" dirty="0" smtClean="0">
                <a:solidFill>
                  <a:srgbClr val="FF6600"/>
                </a:solidFill>
              </a:rPr>
              <a:t>600 </a:t>
            </a:r>
            <a:r>
              <a:rPr lang="en-US" sz="2800" dirty="0" err="1" smtClean="0">
                <a:solidFill>
                  <a:srgbClr val="FF6600"/>
                </a:solidFill>
              </a:rPr>
              <a:t>mb</a:t>
            </a:r>
            <a:endParaRPr lang="en-US" sz="2800" dirty="0">
              <a:solidFill>
                <a:srgbClr val="FF6600"/>
              </a:solidFill>
            </a:endParaRPr>
          </a:p>
        </p:txBody>
      </p:sp>
      <p:sp>
        <p:nvSpPr>
          <p:cNvPr id="25" name="TextBox 24"/>
          <p:cNvSpPr txBox="1"/>
          <p:nvPr/>
        </p:nvSpPr>
        <p:spPr>
          <a:xfrm>
            <a:off x="4841522" y="3050820"/>
            <a:ext cx="1394178" cy="523220"/>
          </a:xfrm>
          <a:prstGeom prst="rect">
            <a:avLst/>
          </a:prstGeom>
          <a:solidFill>
            <a:srgbClr val="FFFFFF"/>
          </a:solidFill>
        </p:spPr>
        <p:txBody>
          <a:bodyPr wrap="square" rtlCol="0">
            <a:spAutoFit/>
          </a:bodyPr>
          <a:lstStyle/>
          <a:p>
            <a:r>
              <a:rPr lang="en-US" sz="2800" dirty="0">
                <a:solidFill>
                  <a:srgbClr val="FF6600"/>
                </a:solidFill>
              </a:rPr>
              <a:t>7</a:t>
            </a:r>
            <a:r>
              <a:rPr lang="en-US" sz="2800" dirty="0" smtClean="0">
                <a:solidFill>
                  <a:srgbClr val="FF6600"/>
                </a:solidFill>
              </a:rPr>
              <a:t>00 </a:t>
            </a:r>
            <a:r>
              <a:rPr lang="en-US" sz="2800" dirty="0" err="1" smtClean="0">
                <a:solidFill>
                  <a:srgbClr val="FF6600"/>
                </a:solidFill>
              </a:rPr>
              <a:t>mb</a:t>
            </a:r>
            <a:endParaRPr lang="en-US" sz="2800" dirty="0">
              <a:solidFill>
                <a:srgbClr val="FF6600"/>
              </a:solidFill>
            </a:endParaRPr>
          </a:p>
        </p:txBody>
      </p:sp>
      <p:sp>
        <p:nvSpPr>
          <p:cNvPr id="27" name="TextBox 26"/>
          <p:cNvSpPr txBox="1"/>
          <p:nvPr/>
        </p:nvSpPr>
        <p:spPr>
          <a:xfrm>
            <a:off x="158045" y="3950782"/>
            <a:ext cx="4608141" cy="2554545"/>
          </a:xfrm>
          <a:prstGeom prst="rect">
            <a:avLst/>
          </a:prstGeom>
          <a:noFill/>
        </p:spPr>
        <p:txBody>
          <a:bodyPr wrap="square" rtlCol="0">
            <a:spAutoFit/>
          </a:bodyPr>
          <a:lstStyle/>
          <a:p>
            <a:r>
              <a:rPr lang="en-US" sz="2000" dirty="0" smtClean="0"/>
              <a:t>Moisture retreating northward</a:t>
            </a:r>
          </a:p>
          <a:p>
            <a:pPr marL="342900" indent="-342900">
              <a:buFontTx/>
              <a:buChar char="-"/>
            </a:pPr>
            <a:r>
              <a:rPr lang="en-US" sz="2000" dirty="0" smtClean="0"/>
              <a:t>Moist </a:t>
            </a:r>
            <a:r>
              <a:rPr lang="en-US" sz="2000" dirty="0"/>
              <a:t>air </a:t>
            </a:r>
            <a:r>
              <a:rPr lang="en-US" sz="2000" dirty="0" smtClean="0"/>
              <a:t>wraps </a:t>
            </a:r>
            <a:r>
              <a:rPr lang="en-US" sz="2000" dirty="0"/>
              <a:t>around towards the flight track from the </a:t>
            </a:r>
            <a:r>
              <a:rPr lang="en-US" sz="2000" dirty="0" smtClean="0"/>
              <a:t>NW at 700mb</a:t>
            </a:r>
          </a:p>
          <a:p>
            <a:pPr marL="342900" indent="-342900">
              <a:buFontTx/>
              <a:buChar char="-"/>
            </a:pPr>
            <a:r>
              <a:rPr lang="en-US" sz="2000" dirty="0" smtClean="0"/>
              <a:t>Moist air south of ~10S suggests plume transport from dry convection</a:t>
            </a:r>
          </a:p>
          <a:p>
            <a:pPr marL="342900" indent="-342900">
              <a:buFontTx/>
              <a:buChar char="-"/>
            </a:pPr>
            <a:r>
              <a:rPr lang="en-US" sz="2000" dirty="0" smtClean="0"/>
              <a:t>800mb wind: (1</a:t>
            </a:r>
            <a:r>
              <a:rPr lang="en-US" sz="2000" dirty="0" smtClean="0"/>
              <a:t>) switched to </a:t>
            </a:r>
            <a:r>
              <a:rPr lang="en-US" sz="2000" dirty="0" err="1" smtClean="0"/>
              <a:t>Wly</a:t>
            </a:r>
            <a:r>
              <a:rPr lang="en-US" sz="2000" dirty="0" smtClean="0"/>
              <a:t> over Angola; (2) more Sly along the flight track(</a:t>
            </a:r>
            <a:r>
              <a:rPr lang="en-US" sz="2000" dirty="0"/>
              <a:t>dry air from the south?</a:t>
            </a:r>
            <a:r>
              <a:rPr lang="en-US" sz="2000" dirty="0" smtClean="0"/>
              <a:t>)</a:t>
            </a:r>
            <a:endParaRPr lang="en-US" sz="2000" dirty="0"/>
          </a:p>
        </p:txBody>
      </p:sp>
    </p:spTree>
    <p:extLst>
      <p:ext uri="{BB962C8B-B14F-4D97-AF65-F5344CB8AC3E}">
        <p14:creationId xmlns:p14="http://schemas.microsoft.com/office/powerpoint/2010/main" val="81314610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stretch>
            <a:fillRect/>
          </a:stretch>
        </p:blipFill>
        <p:spPr>
          <a:xfrm>
            <a:off x="2181379" y="474848"/>
            <a:ext cx="6807400" cy="4730572"/>
          </a:xfrm>
          <a:prstGeom prst="rect">
            <a:avLst/>
          </a:prstGeom>
        </p:spPr>
      </p:pic>
      <p:pic>
        <p:nvPicPr>
          <p:cNvPr id="8" name="Picture 7"/>
          <p:cNvPicPr>
            <a:picLocks noChangeAspect="1"/>
          </p:cNvPicPr>
          <p:nvPr/>
        </p:nvPicPr>
        <p:blipFill>
          <a:blip r:embed="rId3"/>
          <a:stretch>
            <a:fillRect/>
          </a:stretch>
        </p:blipFill>
        <p:spPr>
          <a:xfrm>
            <a:off x="2610553" y="5128753"/>
            <a:ext cx="6378226" cy="558025"/>
          </a:xfrm>
          <a:prstGeom prst="rect">
            <a:avLst/>
          </a:prstGeom>
        </p:spPr>
      </p:pic>
      <p:pic>
        <p:nvPicPr>
          <p:cNvPr id="7" name="Picture 6"/>
          <p:cNvPicPr>
            <a:picLocks noChangeAspect="1"/>
          </p:cNvPicPr>
          <p:nvPr/>
        </p:nvPicPr>
        <p:blipFill>
          <a:blip r:embed="rId4"/>
          <a:stretch>
            <a:fillRect/>
          </a:stretch>
        </p:blipFill>
        <p:spPr>
          <a:xfrm>
            <a:off x="1407998" y="418403"/>
            <a:ext cx="776015" cy="4492263"/>
          </a:xfrm>
          <a:prstGeom prst="rect">
            <a:avLst/>
          </a:prstGeom>
        </p:spPr>
      </p:pic>
      <p:sp>
        <p:nvSpPr>
          <p:cNvPr id="9" name="TextBox 8"/>
          <p:cNvSpPr txBox="1"/>
          <p:nvPr/>
        </p:nvSpPr>
        <p:spPr>
          <a:xfrm>
            <a:off x="42334" y="-43262"/>
            <a:ext cx="9295191" cy="461665"/>
          </a:xfrm>
          <a:prstGeom prst="rect">
            <a:avLst/>
          </a:prstGeom>
          <a:noFill/>
        </p:spPr>
        <p:txBody>
          <a:bodyPr wrap="square" rtlCol="0">
            <a:spAutoFit/>
          </a:bodyPr>
          <a:lstStyle/>
          <a:p>
            <a:r>
              <a:rPr lang="en-US" sz="2400" dirty="0" smtClean="0">
                <a:solidFill>
                  <a:srgbClr val="FF6600"/>
                </a:solidFill>
              </a:rPr>
              <a:t>RH (color), wind, BL and cloud base heights along 5E, 8/</a:t>
            </a:r>
            <a:r>
              <a:rPr lang="en-US" sz="2400" dirty="0" smtClean="0">
                <a:solidFill>
                  <a:srgbClr val="FF6600"/>
                </a:solidFill>
              </a:rPr>
              <a:t>16 Wed @ </a:t>
            </a:r>
            <a:r>
              <a:rPr lang="en-US" sz="2400" dirty="0" smtClean="0">
                <a:solidFill>
                  <a:srgbClr val="FF6600"/>
                </a:solidFill>
              </a:rPr>
              <a:t>12PM</a:t>
            </a:r>
            <a:endParaRPr lang="en-US" sz="2400" dirty="0">
              <a:solidFill>
                <a:srgbClr val="FF6600"/>
              </a:solidFill>
            </a:endParaRPr>
          </a:p>
        </p:txBody>
      </p:sp>
      <p:sp>
        <p:nvSpPr>
          <p:cNvPr id="13" name="TextBox 12"/>
          <p:cNvSpPr txBox="1"/>
          <p:nvPr/>
        </p:nvSpPr>
        <p:spPr>
          <a:xfrm>
            <a:off x="2277623" y="446625"/>
            <a:ext cx="1172116" cy="369332"/>
          </a:xfrm>
          <a:prstGeom prst="rect">
            <a:avLst/>
          </a:prstGeom>
          <a:noFill/>
        </p:spPr>
        <p:txBody>
          <a:bodyPr wrap="none" rtlCol="0">
            <a:spAutoFit/>
          </a:bodyPr>
          <a:lstStyle/>
          <a:p>
            <a:r>
              <a:rPr lang="en-US" dirty="0" smtClean="0">
                <a:solidFill>
                  <a:srgbClr val="FFFF00"/>
                </a:solidFill>
              </a:rPr>
              <a:t>2</a:t>
            </a:r>
            <a:r>
              <a:rPr lang="en-US" dirty="0">
                <a:solidFill>
                  <a:srgbClr val="FFFF00"/>
                </a:solidFill>
              </a:rPr>
              <a:t>0</a:t>
            </a:r>
            <a:r>
              <a:rPr lang="en-US" dirty="0" smtClean="0">
                <a:solidFill>
                  <a:srgbClr val="FFFF00"/>
                </a:solidFill>
              </a:rPr>
              <a:t>-</a:t>
            </a:r>
            <a:r>
              <a:rPr lang="en-US" dirty="0" smtClean="0">
                <a:solidFill>
                  <a:srgbClr val="FFFF00"/>
                </a:solidFill>
              </a:rPr>
              <a:t>30 </a:t>
            </a:r>
            <a:r>
              <a:rPr lang="en-US" dirty="0" err="1" smtClean="0">
                <a:solidFill>
                  <a:srgbClr val="FFFF00"/>
                </a:solidFill>
              </a:rPr>
              <a:t>knts</a:t>
            </a:r>
            <a:endParaRPr lang="en-US" dirty="0">
              <a:solidFill>
                <a:srgbClr val="FFFF00"/>
              </a:solidFill>
            </a:endParaRPr>
          </a:p>
        </p:txBody>
      </p:sp>
      <p:sp>
        <p:nvSpPr>
          <p:cNvPr id="14" name="TextBox 13"/>
          <p:cNvSpPr txBox="1"/>
          <p:nvPr/>
        </p:nvSpPr>
        <p:spPr>
          <a:xfrm>
            <a:off x="2181374" y="1238575"/>
            <a:ext cx="1172116" cy="369332"/>
          </a:xfrm>
          <a:prstGeom prst="rect">
            <a:avLst/>
          </a:prstGeom>
          <a:noFill/>
        </p:spPr>
        <p:txBody>
          <a:bodyPr wrap="none" rtlCol="0">
            <a:spAutoFit/>
          </a:bodyPr>
          <a:lstStyle/>
          <a:p>
            <a:r>
              <a:rPr lang="en-US" dirty="0" smtClean="0">
                <a:solidFill>
                  <a:srgbClr val="FFFF00"/>
                </a:solidFill>
              </a:rPr>
              <a:t>10</a:t>
            </a:r>
            <a:r>
              <a:rPr lang="en-US" dirty="0" smtClean="0">
                <a:solidFill>
                  <a:srgbClr val="FFFF00"/>
                </a:solidFill>
              </a:rPr>
              <a:t>-20 </a:t>
            </a:r>
            <a:r>
              <a:rPr lang="en-US" dirty="0" err="1" smtClean="0">
                <a:solidFill>
                  <a:srgbClr val="FFFF00"/>
                </a:solidFill>
              </a:rPr>
              <a:t>knts</a:t>
            </a:r>
            <a:endParaRPr lang="en-US" dirty="0">
              <a:solidFill>
                <a:srgbClr val="FFFF00"/>
              </a:solidFill>
            </a:endParaRPr>
          </a:p>
        </p:txBody>
      </p:sp>
      <p:sp>
        <p:nvSpPr>
          <p:cNvPr id="15" name="TextBox 14"/>
          <p:cNvSpPr txBox="1"/>
          <p:nvPr/>
        </p:nvSpPr>
        <p:spPr>
          <a:xfrm>
            <a:off x="2212624" y="2193422"/>
            <a:ext cx="1056700" cy="369332"/>
          </a:xfrm>
          <a:prstGeom prst="rect">
            <a:avLst/>
          </a:prstGeom>
          <a:noFill/>
        </p:spPr>
        <p:txBody>
          <a:bodyPr wrap="none" rtlCol="0">
            <a:spAutoFit/>
          </a:bodyPr>
          <a:lstStyle/>
          <a:p>
            <a:r>
              <a:rPr lang="en-US" dirty="0">
                <a:solidFill>
                  <a:srgbClr val="FFFF00"/>
                </a:solidFill>
              </a:rPr>
              <a:t>5</a:t>
            </a:r>
            <a:r>
              <a:rPr lang="en-US" dirty="0" smtClean="0">
                <a:solidFill>
                  <a:srgbClr val="FFFF00"/>
                </a:solidFill>
              </a:rPr>
              <a:t>-</a:t>
            </a:r>
            <a:r>
              <a:rPr lang="en-US" dirty="0" smtClean="0">
                <a:solidFill>
                  <a:srgbClr val="FFFF00"/>
                </a:solidFill>
              </a:rPr>
              <a:t>15</a:t>
            </a:r>
            <a:r>
              <a:rPr lang="en-US" dirty="0" smtClean="0">
                <a:solidFill>
                  <a:srgbClr val="FFFF00"/>
                </a:solidFill>
              </a:rPr>
              <a:t> </a:t>
            </a:r>
            <a:r>
              <a:rPr lang="en-US" dirty="0" err="1" smtClean="0">
                <a:solidFill>
                  <a:srgbClr val="FFFF00"/>
                </a:solidFill>
              </a:rPr>
              <a:t>knts</a:t>
            </a:r>
            <a:endParaRPr lang="en-US" dirty="0">
              <a:solidFill>
                <a:srgbClr val="FFFF00"/>
              </a:solidFill>
            </a:endParaRPr>
          </a:p>
        </p:txBody>
      </p:sp>
      <p:sp>
        <p:nvSpPr>
          <p:cNvPr id="17" name="TextBox 16"/>
          <p:cNvSpPr txBox="1"/>
          <p:nvPr/>
        </p:nvSpPr>
        <p:spPr>
          <a:xfrm>
            <a:off x="56445" y="5545668"/>
            <a:ext cx="9144000" cy="1323439"/>
          </a:xfrm>
          <a:prstGeom prst="rect">
            <a:avLst/>
          </a:prstGeom>
          <a:noFill/>
        </p:spPr>
        <p:txBody>
          <a:bodyPr wrap="square" rtlCol="0">
            <a:spAutoFit/>
          </a:bodyPr>
          <a:lstStyle/>
          <a:p>
            <a:pPr marL="342900" indent="-342900">
              <a:buFontTx/>
              <a:buChar char="-"/>
            </a:pPr>
            <a:r>
              <a:rPr lang="en-US" sz="2000" dirty="0" smtClean="0"/>
              <a:t>High RH at 600mb has retreated northward</a:t>
            </a:r>
          </a:p>
          <a:p>
            <a:pPr marL="342900" indent="-342900">
              <a:buFontTx/>
              <a:buChar char="-"/>
            </a:pPr>
            <a:r>
              <a:rPr lang="en-US" sz="2000" dirty="0" smtClean="0"/>
              <a:t>Westerly crosswinds at 700mb between 6-10S along the flight track due to transport of moist air (influenced by moist convection) from the NW</a:t>
            </a:r>
          </a:p>
          <a:p>
            <a:pPr marL="342900" indent="-342900">
              <a:buFontTx/>
              <a:buChar char="-"/>
            </a:pPr>
            <a:r>
              <a:rPr lang="en-US" sz="2000" dirty="0" smtClean="0"/>
              <a:t>Winds below ~3000 </a:t>
            </a:r>
            <a:r>
              <a:rPr lang="en-US" sz="2000" dirty="0" err="1" smtClean="0"/>
              <a:t>ft</a:t>
            </a:r>
            <a:r>
              <a:rPr lang="en-US" sz="2000" dirty="0" smtClean="0"/>
              <a:t>: shift from </a:t>
            </a:r>
            <a:r>
              <a:rPr lang="en-US" sz="2000" dirty="0" err="1" smtClean="0"/>
              <a:t>westerlies</a:t>
            </a:r>
            <a:r>
              <a:rPr lang="en-US" sz="2000" dirty="0" smtClean="0"/>
              <a:t> north of 5S to southerlies south of 5S</a:t>
            </a:r>
            <a:endParaRPr lang="en-US" sz="2000" dirty="0"/>
          </a:p>
        </p:txBody>
      </p:sp>
      <p:sp>
        <p:nvSpPr>
          <p:cNvPr id="19" name="TextBox 18"/>
          <p:cNvSpPr txBox="1"/>
          <p:nvPr/>
        </p:nvSpPr>
        <p:spPr>
          <a:xfrm>
            <a:off x="231909" y="4014871"/>
            <a:ext cx="1871042" cy="400110"/>
          </a:xfrm>
          <a:prstGeom prst="rect">
            <a:avLst/>
          </a:prstGeom>
          <a:solidFill>
            <a:schemeClr val="bg1"/>
          </a:solidFill>
          <a:ln>
            <a:solidFill>
              <a:srgbClr val="FFFF00"/>
            </a:solidFill>
          </a:ln>
        </p:spPr>
        <p:txBody>
          <a:bodyPr wrap="square" rtlCol="0">
            <a:spAutoFit/>
          </a:bodyPr>
          <a:lstStyle/>
          <a:p>
            <a:r>
              <a:rPr lang="en-US" sz="2000" dirty="0" smtClean="0"/>
              <a:t>Dry convection</a:t>
            </a:r>
            <a:endParaRPr lang="en-US" sz="2000" dirty="0" smtClean="0"/>
          </a:p>
        </p:txBody>
      </p:sp>
      <p:cxnSp>
        <p:nvCxnSpPr>
          <p:cNvPr id="20" name="Straight Arrow Connector 19"/>
          <p:cNvCxnSpPr/>
          <p:nvPr/>
        </p:nvCxnSpPr>
        <p:spPr>
          <a:xfrm flipV="1">
            <a:off x="1947730" y="3033889"/>
            <a:ext cx="1664714" cy="1185996"/>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95665" y="623762"/>
            <a:ext cx="1580444" cy="1015663"/>
          </a:xfrm>
          <a:prstGeom prst="rect">
            <a:avLst/>
          </a:prstGeom>
          <a:solidFill>
            <a:schemeClr val="bg1"/>
          </a:solidFill>
          <a:ln>
            <a:solidFill>
              <a:srgbClr val="FFFF00"/>
            </a:solidFill>
          </a:ln>
        </p:spPr>
        <p:txBody>
          <a:bodyPr wrap="square" rtlCol="0">
            <a:spAutoFit/>
          </a:bodyPr>
          <a:lstStyle/>
          <a:p>
            <a:r>
              <a:rPr lang="en-US" sz="2000" dirty="0" smtClean="0"/>
              <a:t>Moist air transported from the NW </a:t>
            </a:r>
            <a:endParaRPr lang="en-US" sz="2000" dirty="0" smtClean="0"/>
          </a:p>
        </p:txBody>
      </p:sp>
      <p:cxnSp>
        <p:nvCxnSpPr>
          <p:cNvPr id="25" name="Straight Arrow Connector 24"/>
          <p:cNvCxnSpPr/>
          <p:nvPr/>
        </p:nvCxnSpPr>
        <p:spPr>
          <a:xfrm>
            <a:off x="1509889" y="815957"/>
            <a:ext cx="3443111" cy="1526487"/>
          </a:xfrm>
          <a:prstGeom prst="straightConnector1">
            <a:avLst/>
          </a:prstGeom>
          <a:ln>
            <a:solidFill>
              <a:srgbClr val="FF1EED"/>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722556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83467" y="1169805"/>
            <a:ext cx="8918200" cy="5532973"/>
          </a:xfrm>
        </p:spPr>
        <p:txBody>
          <a:bodyPr>
            <a:normAutofit fontScale="92500" lnSpcReduction="10000"/>
          </a:bodyPr>
          <a:lstStyle/>
          <a:p>
            <a:r>
              <a:rPr lang="en-US" dirty="0" smtClean="0"/>
              <a:t>Given the large amounts of middle and high clouds in the morning (and the dependence of surface temperatures on cloud cover), takeoff temperatures should not be an issue</a:t>
            </a:r>
            <a:endParaRPr lang="en-US" dirty="0" smtClean="0"/>
          </a:p>
          <a:p>
            <a:r>
              <a:rPr lang="en-US" dirty="0" smtClean="0"/>
              <a:t>Low clouds filling in from the south (</a:t>
            </a:r>
            <a:r>
              <a:rPr lang="en-US" dirty="0" err="1" smtClean="0"/>
              <a:t>StratCu</a:t>
            </a:r>
            <a:r>
              <a:rPr lang="en-US" dirty="0" smtClean="0"/>
              <a:t> deck expands with narrow clearing off Namibia coast)</a:t>
            </a:r>
            <a:endParaRPr lang="en-US" dirty="0" smtClean="0"/>
          </a:p>
          <a:p>
            <a:r>
              <a:rPr lang="en-US" dirty="0" smtClean="0"/>
              <a:t>Abundant middle to high </a:t>
            </a:r>
            <a:r>
              <a:rPr lang="en-US" dirty="0" smtClean="0"/>
              <a:t>clouds </a:t>
            </a:r>
            <a:r>
              <a:rPr lang="en-US" dirty="0" smtClean="0"/>
              <a:t>north of ~5S</a:t>
            </a:r>
          </a:p>
          <a:p>
            <a:r>
              <a:rPr lang="en-US" dirty="0" smtClean="0"/>
              <a:t>Westerly </a:t>
            </a:r>
            <a:r>
              <a:rPr lang="en-US" dirty="0"/>
              <a:t>crosswinds at 700mb between 6-10S along the flight track due to transport of moist air (influenced by moist convection) from the </a:t>
            </a:r>
            <a:r>
              <a:rPr lang="en-US" dirty="0" smtClean="0"/>
              <a:t>NW</a:t>
            </a:r>
          </a:p>
          <a:p>
            <a:r>
              <a:rPr lang="en-US" dirty="0" smtClean="0"/>
              <a:t>Moist </a:t>
            </a:r>
            <a:r>
              <a:rPr lang="en-US" dirty="0"/>
              <a:t>air south of ~10S suggests plume transport from dry convection</a:t>
            </a:r>
          </a:p>
        </p:txBody>
      </p:sp>
      <p:sp>
        <p:nvSpPr>
          <p:cNvPr id="2" name="Title 1"/>
          <p:cNvSpPr>
            <a:spLocks noGrp="1"/>
          </p:cNvSpPr>
          <p:nvPr>
            <p:ph type="title"/>
          </p:nvPr>
        </p:nvSpPr>
        <p:spPr>
          <a:xfrm>
            <a:off x="457200" y="274638"/>
            <a:ext cx="8229600" cy="895167"/>
          </a:xfrm>
        </p:spPr>
        <p:txBody>
          <a:bodyPr/>
          <a:lstStyle/>
          <a:p>
            <a:r>
              <a:rPr lang="en-US" dirty="0" smtClean="0"/>
              <a:t>Wednesday 8</a:t>
            </a:r>
            <a:r>
              <a:rPr lang="en-US" dirty="0" smtClean="0"/>
              <a:t>/</a:t>
            </a:r>
            <a:r>
              <a:rPr lang="en-US" dirty="0" smtClean="0"/>
              <a:t>16</a:t>
            </a:r>
            <a:endParaRPr lang="en-US" dirty="0"/>
          </a:p>
        </p:txBody>
      </p:sp>
    </p:spTree>
    <p:extLst>
      <p:ext uri="{BB962C8B-B14F-4D97-AF65-F5344CB8AC3E}">
        <p14:creationId xmlns:p14="http://schemas.microsoft.com/office/powerpoint/2010/main" val="13813989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32600" t="11667" r="28000" b="29334"/>
          <a:stretch>
            <a:fillRect/>
          </a:stretch>
        </p:blipFill>
        <p:spPr>
          <a:xfrm>
            <a:off x="0" y="0"/>
            <a:ext cx="3502660" cy="3776408"/>
          </a:xfrm>
          <a:prstGeom prst="rect">
            <a:avLst/>
          </a:prstGeom>
        </p:spPr>
      </p:pic>
      <p:pic>
        <p:nvPicPr>
          <p:cNvPr id="5" name="Picture 4"/>
          <p:cNvPicPr>
            <a:picLocks noChangeAspect="1"/>
          </p:cNvPicPr>
          <p:nvPr/>
        </p:nvPicPr>
        <p:blipFill>
          <a:blip r:embed="rId3"/>
          <a:srcRect l="32400" t="11667" r="27800" b="29333"/>
          <a:stretch>
            <a:fillRect/>
          </a:stretch>
        </p:blipFill>
        <p:spPr>
          <a:xfrm>
            <a:off x="3517900" y="-12231"/>
            <a:ext cx="3538220" cy="3776472"/>
          </a:xfrm>
          <a:prstGeom prst="rect">
            <a:avLst/>
          </a:prstGeom>
        </p:spPr>
      </p:pic>
      <p:pic>
        <p:nvPicPr>
          <p:cNvPr id="6" name="Picture 5"/>
          <p:cNvPicPr>
            <a:picLocks noChangeAspect="1"/>
          </p:cNvPicPr>
          <p:nvPr/>
        </p:nvPicPr>
        <p:blipFill>
          <a:blip r:embed="rId4"/>
          <a:srcRect l="34253" r="3314" b="16457"/>
          <a:stretch>
            <a:fillRect/>
          </a:stretch>
        </p:blipFill>
        <p:spPr>
          <a:xfrm>
            <a:off x="5794815" y="3394909"/>
            <a:ext cx="3349185" cy="3463091"/>
          </a:xfrm>
          <a:prstGeom prst="rect">
            <a:avLst/>
          </a:prstGeom>
        </p:spPr>
      </p:pic>
      <p:sp>
        <p:nvSpPr>
          <p:cNvPr id="7" name="TextBox 6"/>
          <p:cNvSpPr txBox="1"/>
          <p:nvPr/>
        </p:nvSpPr>
        <p:spPr>
          <a:xfrm>
            <a:off x="3682283" y="3394909"/>
            <a:ext cx="1934732" cy="369332"/>
          </a:xfrm>
          <a:prstGeom prst="rect">
            <a:avLst/>
          </a:prstGeom>
          <a:noFill/>
        </p:spPr>
        <p:txBody>
          <a:bodyPr wrap="none" rtlCol="0">
            <a:spAutoFit/>
          </a:bodyPr>
          <a:lstStyle/>
          <a:p>
            <a:r>
              <a:rPr lang="en-US" dirty="0" smtClean="0">
                <a:solidFill>
                  <a:srgbClr val="FF0000"/>
                </a:solidFill>
              </a:rPr>
              <a:t>IR, noon yesterday</a:t>
            </a:r>
            <a:endParaRPr lang="en-US" dirty="0">
              <a:solidFill>
                <a:srgbClr val="FF0000"/>
              </a:solidFill>
            </a:endParaRPr>
          </a:p>
        </p:txBody>
      </p:sp>
      <p:sp>
        <p:nvSpPr>
          <p:cNvPr id="8" name="TextBox 7"/>
          <p:cNvSpPr txBox="1"/>
          <p:nvPr/>
        </p:nvSpPr>
        <p:spPr>
          <a:xfrm>
            <a:off x="494583" y="3394909"/>
            <a:ext cx="2025464" cy="369332"/>
          </a:xfrm>
          <a:prstGeom prst="rect">
            <a:avLst/>
          </a:prstGeom>
          <a:noFill/>
        </p:spPr>
        <p:txBody>
          <a:bodyPr wrap="none" rtlCol="0">
            <a:spAutoFit/>
          </a:bodyPr>
          <a:lstStyle/>
          <a:p>
            <a:r>
              <a:rPr lang="en-US" dirty="0" smtClean="0">
                <a:solidFill>
                  <a:srgbClr val="FF0000"/>
                </a:solidFill>
              </a:rPr>
              <a:t>Vis, noon yesterday</a:t>
            </a:r>
            <a:endParaRPr lang="en-US" dirty="0">
              <a:solidFill>
                <a:srgbClr val="FF0000"/>
              </a:solidFill>
            </a:endParaRPr>
          </a:p>
        </p:txBody>
      </p:sp>
      <p:sp>
        <p:nvSpPr>
          <p:cNvPr id="9" name="TextBox 8"/>
          <p:cNvSpPr txBox="1"/>
          <p:nvPr/>
        </p:nvSpPr>
        <p:spPr>
          <a:xfrm>
            <a:off x="5794815" y="5637431"/>
            <a:ext cx="3349186" cy="1200328"/>
          </a:xfrm>
          <a:prstGeom prst="rect">
            <a:avLst/>
          </a:prstGeom>
          <a:noFill/>
        </p:spPr>
        <p:txBody>
          <a:bodyPr wrap="square" rtlCol="0">
            <a:spAutoFit/>
          </a:bodyPr>
          <a:lstStyle/>
          <a:p>
            <a:r>
              <a:rPr lang="en-US" sz="2400" dirty="0" err="1" smtClean="0">
                <a:solidFill>
                  <a:srgbClr val="FF0000"/>
                </a:solidFill>
              </a:rPr>
              <a:t>Fcast</a:t>
            </a:r>
            <a:r>
              <a:rPr lang="en-US" sz="2400" dirty="0" smtClean="0">
                <a:solidFill>
                  <a:srgbClr val="FF0000"/>
                </a:solidFill>
              </a:rPr>
              <a:t> we had for noon yesterday at what would have been </a:t>
            </a:r>
            <a:r>
              <a:rPr lang="en-US" sz="2400" dirty="0" err="1" smtClean="0">
                <a:solidFill>
                  <a:srgbClr val="FF0000"/>
                </a:solidFill>
              </a:rPr>
              <a:t>ystdy’s</a:t>
            </a:r>
            <a:r>
              <a:rPr lang="en-US" sz="2400" dirty="0" smtClean="0">
                <a:solidFill>
                  <a:srgbClr val="FF0000"/>
                </a:solidFill>
              </a:rPr>
              <a:t> brief </a:t>
            </a:r>
            <a:endParaRPr lang="en-US" sz="2400" dirty="0">
              <a:solidFill>
                <a:srgbClr val="FF0000"/>
              </a:solidFill>
            </a:endParaRPr>
          </a:p>
        </p:txBody>
      </p:sp>
      <p:sp>
        <p:nvSpPr>
          <p:cNvPr id="11" name="TextBox 10"/>
          <p:cNvSpPr txBox="1"/>
          <p:nvPr/>
        </p:nvSpPr>
        <p:spPr>
          <a:xfrm>
            <a:off x="494583" y="4991100"/>
            <a:ext cx="4423619" cy="369332"/>
          </a:xfrm>
          <a:prstGeom prst="rect">
            <a:avLst/>
          </a:prstGeom>
          <a:noFill/>
        </p:spPr>
        <p:txBody>
          <a:bodyPr wrap="none" rtlCol="0">
            <a:spAutoFit/>
          </a:bodyPr>
          <a:lstStyle/>
          <a:p>
            <a:r>
              <a:rPr lang="en-US" dirty="0" smtClean="0"/>
              <a:t>More recent (24 hour) forecast is even worse</a:t>
            </a:r>
            <a:endParaRPr lang="en-US" dirty="0"/>
          </a:p>
        </p:txBody>
      </p:sp>
      <p:cxnSp>
        <p:nvCxnSpPr>
          <p:cNvPr id="13" name="Straight Connector 12"/>
          <p:cNvCxnSpPr/>
          <p:nvPr/>
        </p:nvCxnSpPr>
        <p:spPr>
          <a:xfrm>
            <a:off x="5935980" y="5207000"/>
            <a:ext cx="266611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124358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l="35335" t="4592" r="3517" b="14986"/>
          <a:stretch>
            <a:fillRect/>
          </a:stretch>
        </p:blipFill>
        <p:spPr>
          <a:xfrm>
            <a:off x="5863728" y="3560009"/>
            <a:ext cx="3280272" cy="3333717"/>
          </a:xfrm>
          <a:prstGeom prst="rect">
            <a:avLst/>
          </a:prstGeom>
        </p:spPr>
      </p:pic>
      <p:pic>
        <p:nvPicPr>
          <p:cNvPr id="4" name="Picture 3"/>
          <p:cNvPicPr>
            <a:picLocks noChangeAspect="1"/>
          </p:cNvPicPr>
          <p:nvPr/>
        </p:nvPicPr>
        <p:blipFill>
          <a:blip r:embed="rId3"/>
          <a:srcRect l="32600" t="11667" r="28000" b="29334"/>
          <a:stretch>
            <a:fillRect/>
          </a:stretch>
        </p:blipFill>
        <p:spPr>
          <a:xfrm>
            <a:off x="0" y="-12167"/>
            <a:ext cx="3502660" cy="3776408"/>
          </a:xfrm>
          <a:prstGeom prst="rect">
            <a:avLst/>
          </a:prstGeom>
        </p:spPr>
      </p:pic>
      <p:pic>
        <p:nvPicPr>
          <p:cNvPr id="5" name="Picture 4"/>
          <p:cNvPicPr>
            <a:picLocks noChangeAspect="1"/>
          </p:cNvPicPr>
          <p:nvPr/>
        </p:nvPicPr>
        <p:blipFill>
          <a:blip r:embed="rId4"/>
          <a:srcRect l="32400" t="11667" r="27800" b="29333"/>
          <a:stretch>
            <a:fillRect/>
          </a:stretch>
        </p:blipFill>
        <p:spPr>
          <a:xfrm>
            <a:off x="3502660" y="0"/>
            <a:ext cx="3538220" cy="3776472"/>
          </a:xfrm>
          <a:prstGeom prst="rect">
            <a:avLst/>
          </a:prstGeom>
        </p:spPr>
      </p:pic>
      <p:sp>
        <p:nvSpPr>
          <p:cNvPr id="7" name="TextBox 6"/>
          <p:cNvSpPr txBox="1"/>
          <p:nvPr/>
        </p:nvSpPr>
        <p:spPr>
          <a:xfrm>
            <a:off x="3682283" y="3394909"/>
            <a:ext cx="1934732" cy="369332"/>
          </a:xfrm>
          <a:prstGeom prst="rect">
            <a:avLst/>
          </a:prstGeom>
          <a:noFill/>
        </p:spPr>
        <p:txBody>
          <a:bodyPr wrap="none" rtlCol="0">
            <a:spAutoFit/>
          </a:bodyPr>
          <a:lstStyle/>
          <a:p>
            <a:r>
              <a:rPr lang="en-US" dirty="0" smtClean="0">
                <a:solidFill>
                  <a:srgbClr val="FF0000"/>
                </a:solidFill>
              </a:rPr>
              <a:t>IR, noon yesterday</a:t>
            </a:r>
            <a:endParaRPr lang="en-US" dirty="0">
              <a:solidFill>
                <a:srgbClr val="FF0000"/>
              </a:solidFill>
            </a:endParaRPr>
          </a:p>
        </p:txBody>
      </p:sp>
      <p:sp>
        <p:nvSpPr>
          <p:cNvPr id="8" name="TextBox 7"/>
          <p:cNvSpPr txBox="1"/>
          <p:nvPr/>
        </p:nvSpPr>
        <p:spPr>
          <a:xfrm>
            <a:off x="494583" y="3394909"/>
            <a:ext cx="2025464" cy="369332"/>
          </a:xfrm>
          <a:prstGeom prst="rect">
            <a:avLst/>
          </a:prstGeom>
          <a:noFill/>
        </p:spPr>
        <p:txBody>
          <a:bodyPr wrap="none" rtlCol="0">
            <a:spAutoFit/>
          </a:bodyPr>
          <a:lstStyle/>
          <a:p>
            <a:r>
              <a:rPr lang="en-US" dirty="0" smtClean="0">
                <a:solidFill>
                  <a:srgbClr val="FF0000"/>
                </a:solidFill>
              </a:rPr>
              <a:t>Vis, noon yesterday</a:t>
            </a:r>
            <a:endParaRPr lang="en-US" dirty="0">
              <a:solidFill>
                <a:srgbClr val="FF0000"/>
              </a:solidFill>
            </a:endParaRPr>
          </a:p>
        </p:txBody>
      </p:sp>
      <p:sp>
        <p:nvSpPr>
          <p:cNvPr id="9" name="TextBox 8"/>
          <p:cNvSpPr txBox="1"/>
          <p:nvPr/>
        </p:nvSpPr>
        <p:spPr>
          <a:xfrm>
            <a:off x="5935980" y="5702300"/>
            <a:ext cx="2967479" cy="461665"/>
          </a:xfrm>
          <a:prstGeom prst="rect">
            <a:avLst/>
          </a:prstGeom>
          <a:noFill/>
        </p:spPr>
        <p:txBody>
          <a:bodyPr wrap="none" rtlCol="0">
            <a:spAutoFit/>
          </a:bodyPr>
          <a:lstStyle/>
          <a:p>
            <a:r>
              <a:rPr lang="en-US" sz="2400" dirty="0" smtClean="0">
                <a:solidFill>
                  <a:srgbClr val="FF0000"/>
                </a:solidFill>
              </a:rPr>
              <a:t>0 </a:t>
            </a:r>
            <a:r>
              <a:rPr lang="en-US" sz="2400" dirty="0" err="1" smtClean="0">
                <a:solidFill>
                  <a:srgbClr val="FF0000"/>
                </a:solidFill>
              </a:rPr>
              <a:t>houe</a:t>
            </a:r>
            <a:r>
              <a:rPr lang="en-US" sz="2400" dirty="0" smtClean="0">
                <a:solidFill>
                  <a:srgbClr val="FF0000"/>
                </a:solidFill>
              </a:rPr>
              <a:t> Forecast today</a:t>
            </a:r>
            <a:endParaRPr lang="en-US" sz="2400" dirty="0">
              <a:solidFill>
                <a:srgbClr val="FF0000"/>
              </a:solidFill>
            </a:endParaRPr>
          </a:p>
        </p:txBody>
      </p:sp>
      <p:sp>
        <p:nvSpPr>
          <p:cNvPr id="11" name="TextBox 10"/>
          <p:cNvSpPr txBox="1"/>
          <p:nvPr/>
        </p:nvSpPr>
        <p:spPr>
          <a:xfrm>
            <a:off x="494583" y="4991100"/>
            <a:ext cx="3618186" cy="369332"/>
          </a:xfrm>
          <a:prstGeom prst="rect">
            <a:avLst/>
          </a:prstGeom>
          <a:noFill/>
        </p:spPr>
        <p:txBody>
          <a:bodyPr wrap="none" rtlCol="0">
            <a:spAutoFit/>
          </a:bodyPr>
          <a:lstStyle/>
          <a:p>
            <a:r>
              <a:rPr lang="en-US" dirty="0" smtClean="0"/>
              <a:t>At least the 0 hour “forecast” gets it.</a:t>
            </a:r>
            <a:endParaRPr lang="en-US" dirty="0"/>
          </a:p>
        </p:txBody>
      </p:sp>
      <p:cxnSp>
        <p:nvCxnSpPr>
          <p:cNvPr id="13" name="Straight Connector 12"/>
          <p:cNvCxnSpPr/>
          <p:nvPr/>
        </p:nvCxnSpPr>
        <p:spPr>
          <a:xfrm>
            <a:off x="5935980" y="5207000"/>
            <a:ext cx="2666114"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528150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4450080" y="0"/>
            <a:ext cx="4693920" cy="3627120"/>
          </a:xfrm>
          <a:prstGeom prst="rect">
            <a:avLst/>
          </a:prstGeom>
        </p:spPr>
      </p:pic>
      <p:sp>
        <p:nvSpPr>
          <p:cNvPr id="7" name="TextBox 6"/>
          <p:cNvSpPr txBox="1"/>
          <p:nvPr/>
        </p:nvSpPr>
        <p:spPr>
          <a:xfrm>
            <a:off x="0" y="3707705"/>
            <a:ext cx="4450080" cy="3046988"/>
          </a:xfrm>
          <a:prstGeom prst="rect">
            <a:avLst/>
          </a:prstGeom>
          <a:noFill/>
        </p:spPr>
        <p:txBody>
          <a:bodyPr wrap="square" rtlCol="0">
            <a:spAutoFit/>
          </a:bodyPr>
          <a:lstStyle/>
          <a:p>
            <a:r>
              <a:rPr lang="en-US" sz="2400" dirty="0" smtClean="0"/>
              <a:t>The model is having trouble getting the rapid  diurnal cloud clearing right.  I think we will find reliable low cloud at the latitudes of TMS, and south of about 5-10.  This is based on the diurnal cycle we have observed.  The gap will be bigger than this forecast shows</a:t>
            </a:r>
            <a:endParaRPr lang="en-US" sz="2400" dirty="0"/>
          </a:p>
        </p:txBody>
      </p:sp>
      <p:pic>
        <p:nvPicPr>
          <p:cNvPr id="10" name="Picture 9"/>
          <p:cNvPicPr>
            <a:picLocks noChangeAspect="1"/>
          </p:cNvPicPr>
          <p:nvPr/>
        </p:nvPicPr>
        <p:blipFill>
          <a:blip r:embed="rId3"/>
          <a:stretch>
            <a:fillRect/>
          </a:stretch>
        </p:blipFill>
        <p:spPr>
          <a:xfrm>
            <a:off x="0" y="0"/>
            <a:ext cx="4693920" cy="3627120"/>
          </a:xfrm>
          <a:prstGeom prst="rect">
            <a:avLst/>
          </a:prstGeom>
        </p:spPr>
      </p:pic>
      <p:sp>
        <p:nvSpPr>
          <p:cNvPr id="8" name="TextBox 7"/>
          <p:cNvSpPr txBox="1"/>
          <p:nvPr/>
        </p:nvSpPr>
        <p:spPr>
          <a:xfrm>
            <a:off x="1422400" y="2481887"/>
            <a:ext cx="2433328" cy="461665"/>
          </a:xfrm>
          <a:prstGeom prst="rect">
            <a:avLst/>
          </a:prstGeom>
          <a:noFill/>
        </p:spPr>
        <p:txBody>
          <a:bodyPr wrap="none" rtlCol="0">
            <a:spAutoFit/>
          </a:bodyPr>
          <a:lstStyle/>
          <a:p>
            <a:r>
              <a:rPr lang="en-US" sz="2400" dirty="0" smtClean="0">
                <a:solidFill>
                  <a:srgbClr val="FF0000"/>
                </a:solidFill>
              </a:rPr>
              <a:t>Sunday, old, noon</a:t>
            </a:r>
            <a:endParaRPr lang="en-US" sz="2400" dirty="0">
              <a:solidFill>
                <a:srgbClr val="FF0000"/>
              </a:solidFill>
            </a:endParaRPr>
          </a:p>
        </p:txBody>
      </p:sp>
      <p:sp>
        <p:nvSpPr>
          <p:cNvPr id="14" name="TextBox 13"/>
          <p:cNvSpPr txBox="1"/>
          <p:nvPr/>
        </p:nvSpPr>
        <p:spPr>
          <a:xfrm>
            <a:off x="5595982" y="1748135"/>
            <a:ext cx="2715256" cy="461665"/>
          </a:xfrm>
          <a:prstGeom prst="rect">
            <a:avLst/>
          </a:prstGeom>
          <a:noFill/>
        </p:spPr>
        <p:txBody>
          <a:bodyPr wrap="none" rtlCol="0">
            <a:spAutoFit/>
          </a:bodyPr>
          <a:lstStyle/>
          <a:p>
            <a:r>
              <a:rPr lang="en-US" sz="2400" dirty="0" smtClean="0">
                <a:solidFill>
                  <a:srgbClr val="FF0000"/>
                </a:solidFill>
              </a:rPr>
              <a:t>SUNDAY, new, noon</a:t>
            </a:r>
            <a:endParaRPr lang="en-US" sz="2400" dirty="0">
              <a:solidFill>
                <a:srgbClr val="FF0000"/>
              </a:solidFill>
            </a:endParaRPr>
          </a:p>
        </p:txBody>
      </p:sp>
      <p:cxnSp>
        <p:nvCxnSpPr>
          <p:cNvPr id="16" name="Straight Connector 15"/>
          <p:cNvCxnSpPr/>
          <p:nvPr/>
        </p:nvCxnSpPr>
        <p:spPr>
          <a:xfrm>
            <a:off x="2324100" y="1574800"/>
            <a:ext cx="2125980" cy="1"/>
          </a:xfrm>
          <a:prstGeom prst="line">
            <a:avLst/>
          </a:prstGeom>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718672" y="1390135"/>
            <a:ext cx="524715" cy="369332"/>
          </a:xfrm>
          <a:prstGeom prst="rect">
            <a:avLst/>
          </a:prstGeom>
          <a:noFill/>
        </p:spPr>
        <p:txBody>
          <a:bodyPr wrap="none" rtlCol="0">
            <a:spAutoFit/>
          </a:bodyPr>
          <a:lstStyle/>
          <a:p>
            <a:r>
              <a:rPr lang="en-US" dirty="0" smtClean="0">
                <a:solidFill>
                  <a:srgbClr val="FF0000"/>
                </a:solidFill>
              </a:rPr>
              <a:t>10S</a:t>
            </a:r>
            <a:endParaRPr lang="en-US" dirty="0">
              <a:solidFill>
                <a:srgbClr val="FF0000"/>
              </a:solidFill>
            </a:endParaRPr>
          </a:p>
        </p:txBody>
      </p:sp>
      <p:pic>
        <p:nvPicPr>
          <p:cNvPr id="15" name="Picture 14"/>
          <p:cNvPicPr>
            <a:picLocks noChangeAspect="1"/>
          </p:cNvPicPr>
          <p:nvPr/>
        </p:nvPicPr>
        <p:blipFill>
          <a:blip r:embed="rId4"/>
          <a:stretch>
            <a:fillRect/>
          </a:stretch>
        </p:blipFill>
        <p:spPr>
          <a:xfrm>
            <a:off x="4450080" y="3230880"/>
            <a:ext cx="4693920" cy="3627120"/>
          </a:xfrm>
          <a:prstGeom prst="rect">
            <a:avLst/>
          </a:prstGeom>
        </p:spPr>
      </p:pic>
      <p:sp>
        <p:nvSpPr>
          <p:cNvPr id="17" name="TextBox 16"/>
          <p:cNvSpPr txBox="1"/>
          <p:nvPr/>
        </p:nvSpPr>
        <p:spPr>
          <a:xfrm>
            <a:off x="5329282" y="5316835"/>
            <a:ext cx="2714956" cy="461665"/>
          </a:xfrm>
          <a:prstGeom prst="rect">
            <a:avLst/>
          </a:prstGeom>
          <a:noFill/>
        </p:spPr>
        <p:txBody>
          <a:bodyPr wrap="none" rtlCol="0">
            <a:spAutoFit/>
          </a:bodyPr>
          <a:lstStyle/>
          <a:p>
            <a:r>
              <a:rPr lang="en-US" sz="2400" dirty="0" smtClean="0">
                <a:solidFill>
                  <a:srgbClr val="FF0000"/>
                </a:solidFill>
              </a:rPr>
              <a:t>SUNDAY, new, 3 PM</a:t>
            </a:r>
            <a:endParaRPr lang="en-US" sz="2400" dirty="0">
              <a:solidFill>
                <a:srgbClr val="FF0000"/>
              </a:solidFill>
            </a:endParaRPr>
          </a:p>
        </p:txBody>
      </p:sp>
      <p:cxnSp>
        <p:nvCxnSpPr>
          <p:cNvPr id="18" name="Straight Connector 17"/>
          <p:cNvCxnSpPr/>
          <p:nvPr/>
        </p:nvCxnSpPr>
        <p:spPr>
          <a:xfrm>
            <a:off x="6654800" y="1587501"/>
            <a:ext cx="212598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6489700" y="4830465"/>
            <a:ext cx="2125980"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5400000" flipH="1" flipV="1">
            <a:off x="3035300" y="1587500"/>
            <a:ext cx="4902200" cy="3860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7373341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5364480" cy="4145280"/>
          </a:xfrm>
          <a:prstGeom prst="rect">
            <a:avLst/>
          </a:prstGeom>
        </p:spPr>
      </p:pic>
      <p:sp>
        <p:nvSpPr>
          <p:cNvPr id="7" name="TextBox 6"/>
          <p:cNvSpPr txBox="1"/>
          <p:nvPr/>
        </p:nvSpPr>
        <p:spPr>
          <a:xfrm>
            <a:off x="1422400" y="2481887"/>
            <a:ext cx="1638940" cy="461665"/>
          </a:xfrm>
          <a:prstGeom prst="rect">
            <a:avLst/>
          </a:prstGeom>
          <a:noFill/>
        </p:spPr>
        <p:txBody>
          <a:bodyPr wrap="none" rtlCol="0">
            <a:spAutoFit/>
          </a:bodyPr>
          <a:lstStyle/>
          <a:p>
            <a:r>
              <a:rPr lang="en-US" sz="2400" dirty="0" smtClean="0">
                <a:solidFill>
                  <a:schemeClr val="bg1"/>
                </a:solidFill>
              </a:rPr>
              <a:t>Sunday, old</a:t>
            </a:r>
            <a:endParaRPr lang="en-US" sz="2400" dirty="0">
              <a:solidFill>
                <a:schemeClr val="bg1"/>
              </a:solidFill>
            </a:endParaRPr>
          </a:p>
        </p:txBody>
      </p:sp>
      <p:sp>
        <p:nvSpPr>
          <p:cNvPr id="8" name="TextBox 7"/>
          <p:cNvSpPr txBox="1"/>
          <p:nvPr/>
        </p:nvSpPr>
        <p:spPr>
          <a:xfrm>
            <a:off x="5595982" y="1748135"/>
            <a:ext cx="2388995" cy="461665"/>
          </a:xfrm>
          <a:prstGeom prst="rect">
            <a:avLst/>
          </a:prstGeom>
          <a:noFill/>
        </p:spPr>
        <p:txBody>
          <a:bodyPr wrap="none" rtlCol="0">
            <a:spAutoFit/>
          </a:bodyPr>
          <a:lstStyle/>
          <a:p>
            <a:r>
              <a:rPr lang="en-US" sz="2400" dirty="0" smtClean="0">
                <a:solidFill>
                  <a:schemeClr val="bg1"/>
                </a:solidFill>
              </a:rPr>
              <a:t>SUNDAY, very old</a:t>
            </a:r>
            <a:endParaRPr lang="en-US" sz="2400" dirty="0">
              <a:solidFill>
                <a:schemeClr val="bg1"/>
              </a:solidFill>
            </a:endParaRPr>
          </a:p>
        </p:txBody>
      </p:sp>
      <p:sp>
        <p:nvSpPr>
          <p:cNvPr id="9" name="TextBox 8"/>
          <p:cNvSpPr txBox="1"/>
          <p:nvPr/>
        </p:nvSpPr>
        <p:spPr>
          <a:xfrm>
            <a:off x="5397500" y="5231199"/>
            <a:ext cx="1780656" cy="461665"/>
          </a:xfrm>
          <a:prstGeom prst="rect">
            <a:avLst/>
          </a:prstGeom>
          <a:noFill/>
        </p:spPr>
        <p:txBody>
          <a:bodyPr wrap="none" rtlCol="0">
            <a:spAutoFit/>
          </a:bodyPr>
          <a:lstStyle/>
          <a:p>
            <a:r>
              <a:rPr lang="en-US" sz="2400" dirty="0" smtClean="0">
                <a:solidFill>
                  <a:schemeClr val="bg1"/>
                </a:solidFill>
              </a:rPr>
              <a:t>SUNDAY, old</a:t>
            </a:r>
            <a:endParaRPr lang="en-US" sz="2400" dirty="0">
              <a:solidFill>
                <a:schemeClr val="bg1"/>
              </a:solidFill>
            </a:endParaRPr>
          </a:p>
        </p:txBody>
      </p:sp>
      <p:pic>
        <p:nvPicPr>
          <p:cNvPr id="10" name="Picture 9"/>
          <p:cNvPicPr>
            <a:picLocks noChangeAspect="1"/>
          </p:cNvPicPr>
          <p:nvPr/>
        </p:nvPicPr>
        <p:blipFill>
          <a:blip r:embed="rId3"/>
          <a:stretch>
            <a:fillRect/>
          </a:stretch>
        </p:blipFill>
        <p:spPr>
          <a:xfrm>
            <a:off x="3779520" y="2712720"/>
            <a:ext cx="5364480" cy="4145280"/>
          </a:xfrm>
          <a:prstGeom prst="rect">
            <a:avLst/>
          </a:prstGeom>
        </p:spPr>
      </p:pic>
      <p:sp>
        <p:nvSpPr>
          <p:cNvPr id="11" name="TextBox 10"/>
          <p:cNvSpPr txBox="1"/>
          <p:nvPr/>
        </p:nvSpPr>
        <p:spPr>
          <a:xfrm>
            <a:off x="177800" y="4787900"/>
            <a:ext cx="3331845" cy="923330"/>
          </a:xfrm>
          <a:prstGeom prst="rect">
            <a:avLst/>
          </a:prstGeom>
          <a:noFill/>
        </p:spPr>
        <p:txBody>
          <a:bodyPr wrap="square" rtlCol="0">
            <a:spAutoFit/>
          </a:bodyPr>
          <a:lstStyle/>
          <a:p>
            <a:r>
              <a:rPr lang="en-US" dirty="0" smtClean="0"/>
              <a:t>We see middle cloud moving in from the northeast, more than previous forecast.</a:t>
            </a:r>
            <a:endParaRPr lang="en-US" dirty="0"/>
          </a:p>
        </p:txBody>
      </p:sp>
      <p:sp>
        <p:nvSpPr>
          <p:cNvPr id="12" name="TextBox 11"/>
          <p:cNvSpPr txBox="1"/>
          <p:nvPr/>
        </p:nvSpPr>
        <p:spPr>
          <a:xfrm>
            <a:off x="5969000" y="4769534"/>
            <a:ext cx="1942058" cy="461665"/>
          </a:xfrm>
          <a:prstGeom prst="rect">
            <a:avLst/>
          </a:prstGeom>
          <a:noFill/>
        </p:spPr>
        <p:txBody>
          <a:bodyPr wrap="none" rtlCol="0">
            <a:spAutoFit/>
          </a:bodyPr>
          <a:lstStyle/>
          <a:p>
            <a:r>
              <a:rPr lang="en-US" sz="2400" dirty="0" smtClean="0">
                <a:solidFill>
                  <a:schemeClr val="bg1"/>
                </a:solidFill>
              </a:rPr>
              <a:t>Sunday, latest</a:t>
            </a:r>
            <a:endParaRPr lang="en-US" sz="2400" dirty="0">
              <a:solidFill>
                <a:schemeClr val="bg1"/>
              </a:solidFill>
            </a:endParaRPr>
          </a:p>
        </p:txBody>
      </p:sp>
    </p:spTree>
    <p:extLst>
      <p:ext uri="{BB962C8B-B14F-4D97-AF65-F5344CB8AC3E}">
        <p14:creationId xmlns:p14="http://schemas.microsoft.com/office/powerpoint/2010/main" val="30556545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29457" r="17119" b="36211"/>
          <a:stretch>
            <a:fillRect/>
          </a:stretch>
        </p:blipFill>
        <p:spPr>
          <a:xfrm>
            <a:off x="5649530" y="2663197"/>
            <a:ext cx="3448060" cy="4194803"/>
          </a:xfrm>
          <a:prstGeom prst="rect">
            <a:avLst/>
          </a:prstGeom>
        </p:spPr>
      </p:pic>
      <p:pic>
        <p:nvPicPr>
          <p:cNvPr id="3" name="Picture 2"/>
          <p:cNvPicPr>
            <a:picLocks noChangeAspect="1"/>
          </p:cNvPicPr>
          <p:nvPr/>
        </p:nvPicPr>
        <p:blipFill>
          <a:blip r:embed="rId3"/>
          <a:srcRect l="29811" r="16470" b="35110"/>
          <a:stretch>
            <a:fillRect/>
          </a:stretch>
        </p:blipFill>
        <p:spPr>
          <a:xfrm>
            <a:off x="0" y="64527"/>
            <a:ext cx="3467099" cy="4267205"/>
          </a:xfrm>
          <a:prstGeom prst="rect">
            <a:avLst/>
          </a:prstGeom>
        </p:spPr>
      </p:pic>
      <p:sp>
        <p:nvSpPr>
          <p:cNvPr id="4" name="TextBox 3"/>
          <p:cNvSpPr txBox="1"/>
          <p:nvPr/>
        </p:nvSpPr>
        <p:spPr>
          <a:xfrm>
            <a:off x="1511300" y="1320800"/>
            <a:ext cx="1327219" cy="369332"/>
          </a:xfrm>
          <a:prstGeom prst="rect">
            <a:avLst/>
          </a:prstGeom>
          <a:noFill/>
        </p:spPr>
        <p:txBody>
          <a:bodyPr wrap="none" rtlCol="0">
            <a:spAutoFit/>
          </a:bodyPr>
          <a:lstStyle/>
          <a:p>
            <a:r>
              <a:rPr lang="en-US" dirty="0" smtClean="0"/>
              <a:t>Old forecast</a:t>
            </a:r>
            <a:endParaRPr lang="en-US" dirty="0"/>
          </a:p>
        </p:txBody>
      </p:sp>
      <p:sp>
        <p:nvSpPr>
          <p:cNvPr id="5" name="TextBox 4"/>
          <p:cNvSpPr txBox="1"/>
          <p:nvPr/>
        </p:nvSpPr>
        <p:spPr>
          <a:xfrm>
            <a:off x="5803900" y="4933434"/>
            <a:ext cx="1569660" cy="369332"/>
          </a:xfrm>
          <a:prstGeom prst="rect">
            <a:avLst/>
          </a:prstGeom>
          <a:noFill/>
        </p:spPr>
        <p:txBody>
          <a:bodyPr wrap="none" rtlCol="0">
            <a:spAutoFit/>
          </a:bodyPr>
          <a:lstStyle/>
          <a:p>
            <a:r>
              <a:rPr lang="en-US" dirty="0" smtClean="0"/>
              <a:t>Latest forecast</a:t>
            </a:r>
            <a:endParaRPr lang="en-US" dirty="0"/>
          </a:p>
        </p:txBody>
      </p:sp>
      <p:sp>
        <p:nvSpPr>
          <p:cNvPr id="6" name="TextBox 5"/>
          <p:cNvSpPr txBox="1"/>
          <p:nvPr/>
        </p:nvSpPr>
        <p:spPr>
          <a:xfrm>
            <a:off x="685800" y="5118100"/>
            <a:ext cx="4983343" cy="646331"/>
          </a:xfrm>
          <a:prstGeom prst="rect">
            <a:avLst/>
          </a:prstGeom>
          <a:noFill/>
        </p:spPr>
        <p:txBody>
          <a:bodyPr wrap="none" rtlCol="0">
            <a:spAutoFit/>
          </a:bodyPr>
          <a:lstStyle/>
          <a:p>
            <a:r>
              <a:rPr lang="en-US" dirty="0" smtClean="0"/>
              <a:t>UKMO also shows more middle and high cloud, but</a:t>
            </a:r>
          </a:p>
          <a:p>
            <a:r>
              <a:rPr lang="en-US" dirty="0" smtClean="0"/>
              <a:t> not in the same place. </a:t>
            </a:r>
            <a:endParaRPr lang="en-US" dirty="0"/>
          </a:p>
        </p:txBody>
      </p:sp>
    </p:spTree>
    <p:extLst>
      <p:ext uri="{BB962C8B-B14F-4D97-AF65-F5344CB8AC3E}">
        <p14:creationId xmlns:p14="http://schemas.microsoft.com/office/powerpoint/2010/main" val="384194454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22400" y="2481887"/>
            <a:ext cx="1638940" cy="461665"/>
          </a:xfrm>
          <a:prstGeom prst="rect">
            <a:avLst/>
          </a:prstGeom>
          <a:noFill/>
        </p:spPr>
        <p:txBody>
          <a:bodyPr wrap="none" rtlCol="0">
            <a:spAutoFit/>
          </a:bodyPr>
          <a:lstStyle/>
          <a:p>
            <a:r>
              <a:rPr lang="en-US" sz="2400" dirty="0" smtClean="0">
                <a:solidFill>
                  <a:schemeClr val="bg1"/>
                </a:solidFill>
              </a:rPr>
              <a:t>Sunday, old</a:t>
            </a:r>
            <a:endParaRPr lang="en-US" sz="2400" dirty="0">
              <a:solidFill>
                <a:schemeClr val="bg1"/>
              </a:solidFill>
            </a:endParaRPr>
          </a:p>
        </p:txBody>
      </p:sp>
      <p:sp>
        <p:nvSpPr>
          <p:cNvPr id="8" name="TextBox 7"/>
          <p:cNvSpPr txBox="1"/>
          <p:nvPr/>
        </p:nvSpPr>
        <p:spPr>
          <a:xfrm>
            <a:off x="5595982" y="1748135"/>
            <a:ext cx="2388995" cy="461665"/>
          </a:xfrm>
          <a:prstGeom prst="rect">
            <a:avLst/>
          </a:prstGeom>
          <a:noFill/>
        </p:spPr>
        <p:txBody>
          <a:bodyPr wrap="none" rtlCol="0">
            <a:spAutoFit/>
          </a:bodyPr>
          <a:lstStyle/>
          <a:p>
            <a:r>
              <a:rPr lang="en-US" sz="2400" dirty="0" smtClean="0">
                <a:solidFill>
                  <a:schemeClr val="bg1"/>
                </a:solidFill>
              </a:rPr>
              <a:t>SUNDAY, very old</a:t>
            </a:r>
            <a:endParaRPr lang="en-US" sz="2400" dirty="0">
              <a:solidFill>
                <a:schemeClr val="bg1"/>
              </a:solidFill>
            </a:endParaRPr>
          </a:p>
        </p:txBody>
      </p:sp>
      <p:sp>
        <p:nvSpPr>
          <p:cNvPr id="9" name="TextBox 8"/>
          <p:cNvSpPr txBox="1"/>
          <p:nvPr/>
        </p:nvSpPr>
        <p:spPr>
          <a:xfrm>
            <a:off x="5397500" y="5231199"/>
            <a:ext cx="1780656" cy="461665"/>
          </a:xfrm>
          <a:prstGeom prst="rect">
            <a:avLst/>
          </a:prstGeom>
          <a:noFill/>
        </p:spPr>
        <p:txBody>
          <a:bodyPr wrap="none" rtlCol="0">
            <a:spAutoFit/>
          </a:bodyPr>
          <a:lstStyle/>
          <a:p>
            <a:r>
              <a:rPr lang="en-US" sz="2400" dirty="0" smtClean="0">
                <a:solidFill>
                  <a:schemeClr val="bg1"/>
                </a:solidFill>
              </a:rPr>
              <a:t>SUNDAY, old</a:t>
            </a:r>
            <a:endParaRPr lang="en-US" sz="2400" dirty="0">
              <a:solidFill>
                <a:schemeClr val="bg1"/>
              </a:solidFill>
            </a:endParaRPr>
          </a:p>
        </p:txBody>
      </p:sp>
      <p:pic>
        <p:nvPicPr>
          <p:cNvPr id="10" name="Picture 9"/>
          <p:cNvPicPr>
            <a:picLocks noChangeAspect="1"/>
          </p:cNvPicPr>
          <p:nvPr/>
        </p:nvPicPr>
        <p:blipFill>
          <a:blip r:embed="rId2"/>
          <a:stretch>
            <a:fillRect/>
          </a:stretch>
        </p:blipFill>
        <p:spPr>
          <a:xfrm>
            <a:off x="3779520" y="2712720"/>
            <a:ext cx="5364480" cy="4145280"/>
          </a:xfrm>
          <a:prstGeom prst="rect">
            <a:avLst/>
          </a:prstGeom>
        </p:spPr>
      </p:pic>
      <p:sp>
        <p:nvSpPr>
          <p:cNvPr id="11" name="TextBox 10"/>
          <p:cNvSpPr txBox="1"/>
          <p:nvPr/>
        </p:nvSpPr>
        <p:spPr>
          <a:xfrm>
            <a:off x="177800" y="4787900"/>
            <a:ext cx="3331845" cy="1477328"/>
          </a:xfrm>
          <a:prstGeom prst="rect">
            <a:avLst/>
          </a:prstGeom>
          <a:noFill/>
        </p:spPr>
        <p:txBody>
          <a:bodyPr wrap="square" rtlCol="0">
            <a:spAutoFit/>
          </a:bodyPr>
          <a:lstStyle/>
          <a:p>
            <a:r>
              <a:rPr lang="en-US" dirty="0" smtClean="0"/>
              <a:t>Unfortunately, the models disagree on the exact placement of the middle cloud.  So, it is hard to guarantee that we can work the northern body of low cloud.</a:t>
            </a:r>
            <a:endParaRPr lang="en-US" dirty="0"/>
          </a:p>
        </p:txBody>
      </p:sp>
      <p:sp>
        <p:nvSpPr>
          <p:cNvPr id="12" name="TextBox 11"/>
          <p:cNvSpPr txBox="1"/>
          <p:nvPr/>
        </p:nvSpPr>
        <p:spPr>
          <a:xfrm>
            <a:off x="5969000" y="4769534"/>
            <a:ext cx="1942058" cy="461665"/>
          </a:xfrm>
          <a:prstGeom prst="rect">
            <a:avLst/>
          </a:prstGeom>
          <a:noFill/>
        </p:spPr>
        <p:txBody>
          <a:bodyPr wrap="none" rtlCol="0">
            <a:spAutoFit/>
          </a:bodyPr>
          <a:lstStyle/>
          <a:p>
            <a:r>
              <a:rPr lang="en-US" sz="2400" dirty="0" smtClean="0">
                <a:solidFill>
                  <a:schemeClr val="bg1"/>
                </a:solidFill>
              </a:rPr>
              <a:t>Sunday, latest</a:t>
            </a:r>
            <a:endParaRPr lang="en-US" sz="2400" dirty="0">
              <a:solidFill>
                <a:schemeClr val="bg1"/>
              </a:solidFill>
            </a:endParaRPr>
          </a:p>
        </p:txBody>
      </p:sp>
      <p:pic>
        <p:nvPicPr>
          <p:cNvPr id="13" name="Picture 12"/>
          <p:cNvPicPr>
            <a:picLocks noChangeAspect="1"/>
          </p:cNvPicPr>
          <p:nvPr/>
        </p:nvPicPr>
        <p:blipFill>
          <a:blip r:embed="rId3"/>
          <a:srcRect l="29457" r="17119" b="36211"/>
          <a:stretch>
            <a:fillRect/>
          </a:stretch>
        </p:blipFill>
        <p:spPr>
          <a:xfrm>
            <a:off x="61585" y="0"/>
            <a:ext cx="3448060" cy="4194803"/>
          </a:xfrm>
          <a:prstGeom prst="rect">
            <a:avLst/>
          </a:prstGeom>
        </p:spPr>
      </p:pic>
      <p:sp>
        <p:nvSpPr>
          <p:cNvPr id="14" name="TextBox 13"/>
          <p:cNvSpPr txBox="1"/>
          <p:nvPr/>
        </p:nvSpPr>
        <p:spPr>
          <a:xfrm>
            <a:off x="812800" y="2943552"/>
            <a:ext cx="1597613" cy="369332"/>
          </a:xfrm>
          <a:prstGeom prst="rect">
            <a:avLst/>
          </a:prstGeom>
          <a:noFill/>
        </p:spPr>
        <p:txBody>
          <a:bodyPr wrap="none" rtlCol="0">
            <a:spAutoFit/>
          </a:bodyPr>
          <a:lstStyle/>
          <a:p>
            <a:r>
              <a:rPr lang="en-US" dirty="0" smtClean="0"/>
              <a:t>UKMO, Sunday</a:t>
            </a:r>
            <a:endParaRPr lang="en-US" dirty="0"/>
          </a:p>
        </p:txBody>
      </p:sp>
    </p:spTree>
    <p:extLst>
      <p:ext uri="{BB962C8B-B14F-4D97-AF65-F5344CB8AC3E}">
        <p14:creationId xmlns:p14="http://schemas.microsoft.com/office/powerpoint/2010/main" val="2797501403"/>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2997</TotalTime>
  <Words>1819</Words>
  <Application>Microsoft Macintosh PowerPoint</Application>
  <PresentationFormat>On-screen Show (4:3)</PresentationFormat>
  <Paragraphs>195</Paragraphs>
  <Slides>36</Slides>
  <Notes>2</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ORACLES weather briefing </vt:lpstr>
      <vt:lpstr>Sunday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Sunday</vt:lpstr>
      <vt:lpstr>Monday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for Monday</vt:lpstr>
      <vt:lpstr>PowerPoint Presentation</vt:lpstr>
      <vt:lpstr>PowerPoint Presentation</vt:lpstr>
      <vt:lpstr>PowerPoint Presentation</vt:lpstr>
      <vt:lpstr>PowerPoint Presentation</vt:lpstr>
      <vt:lpstr>PowerPoint Presentation</vt:lpstr>
      <vt:lpstr>Tuesday 8/15</vt:lpstr>
      <vt:lpstr>PowerPoint Presentation</vt:lpstr>
      <vt:lpstr>PowerPoint Presentation</vt:lpstr>
      <vt:lpstr>PowerPoint Presentation</vt:lpstr>
      <vt:lpstr>PowerPoint Presentation</vt:lpstr>
      <vt:lpstr>Wednesday 8/16</vt:lpstr>
    </vt:vector>
  </TitlesOfParts>
  <Company>NASA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 Briefing, 20170801</dc:title>
  <dc:creator>Lenny Pfister</dc:creator>
  <cp:lastModifiedBy>Rei</cp:lastModifiedBy>
  <cp:revision>415</cp:revision>
  <dcterms:created xsi:type="dcterms:W3CDTF">2017-08-09T16:32:16Z</dcterms:created>
  <dcterms:modified xsi:type="dcterms:W3CDTF">2017-08-12T10:47:41Z</dcterms:modified>
</cp:coreProperties>
</file>