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49"/>
  </p:notesMasterIdLst>
  <p:handoutMasterIdLst>
    <p:handoutMasterId r:id="rId50"/>
  </p:handoutMasterIdLst>
  <p:sldIdLst>
    <p:sldId id="257" r:id="rId2"/>
    <p:sldId id="439" r:id="rId3"/>
    <p:sldId id="388" r:id="rId4"/>
    <p:sldId id="418" r:id="rId5"/>
    <p:sldId id="393" r:id="rId6"/>
    <p:sldId id="444" r:id="rId7"/>
    <p:sldId id="442" r:id="rId8"/>
    <p:sldId id="446" r:id="rId9"/>
    <p:sldId id="440" r:id="rId10"/>
    <p:sldId id="492" r:id="rId11"/>
    <p:sldId id="445" r:id="rId12"/>
    <p:sldId id="491" r:id="rId13"/>
    <p:sldId id="493" r:id="rId14"/>
    <p:sldId id="478" r:id="rId15"/>
    <p:sldId id="479" r:id="rId16"/>
    <p:sldId id="437" r:id="rId17"/>
    <p:sldId id="481" r:id="rId18"/>
    <p:sldId id="480" r:id="rId19"/>
    <p:sldId id="455" r:id="rId20"/>
    <p:sldId id="456" r:id="rId21"/>
    <p:sldId id="461" r:id="rId22"/>
    <p:sldId id="466" r:id="rId23"/>
    <p:sldId id="457" r:id="rId24"/>
    <p:sldId id="458" r:id="rId25"/>
    <p:sldId id="460" r:id="rId26"/>
    <p:sldId id="463" r:id="rId27"/>
    <p:sldId id="462" r:id="rId28"/>
    <p:sldId id="464" r:id="rId29"/>
    <p:sldId id="467" r:id="rId30"/>
    <p:sldId id="468" r:id="rId31"/>
    <p:sldId id="470" r:id="rId32"/>
    <p:sldId id="471" r:id="rId33"/>
    <p:sldId id="472" r:id="rId34"/>
    <p:sldId id="474" r:id="rId35"/>
    <p:sldId id="475" r:id="rId36"/>
    <p:sldId id="469" r:id="rId37"/>
    <p:sldId id="476" r:id="rId38"/>
    <p:sldId id="477" r:id="rId39"/>
    <p:sldId id="459" r:id="rId40"/>
    <p:sldId id="485" r:id="rId41"/>
    <p:sldId id="482" r:id="rId42"/>
    <p:sldId id="487" r:id="rId43"/>
    <p:sldId id="488" r:id="rId44"/>
    <p:sldId id="489" r:id="rId45"/>
    <p:sldId id="490" r:id="rId46"/>
    <p:sldId id="483" r:id="rId47"/>
    <p:sldId id="484" r:id="rId48"/>
  </p:sldIdLst>
  <p:sldSz cx="9144000" cy="5143500" type="screen16x9"/>
  <p:notesSz cx="94488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2C93EF"/>
    <a:srgbClr val="094AB8"/>
    <a:srgbClr val="E5D7ED"/>
    <a:srgbClr val="CDB7ED"/>
    <a:srgbClr val="FFFAD0"/>
    <a:srgbClr val="FCFFB9"/>
    <a:srgbClr val="BDB1FF"/>
    <a:srgbClr val="EF0202"/>
    <a:srgbClr val="A8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86"/>
    <p:restoredTop sz="95293" autoAdjust="0"/>
  </p:normalViewPr>
  <p:slideViewPr>
    <p:cSldViewPr snapToGrid="0">
      <p:cViewPr>
        <p:scale>
          <a:sx n="100" d="100"/>
          <a:sy n="100" d="100"/>
        </p:scale>
        <p:origin x="1170" y="600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4280"/>
    </p:cViewPr>
  </p:sorterViewPr>
  <p:notesViewPr>
    <p:cSldViewPr snapToGrid="0">
      <p:cViewPr varScale="1">
        <p:scale>
          <a:sx n="179" d="100"/>
          <a:sy n="179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53464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53464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9643" y="612468"/>
            <a:ext cx="11879470" cy="282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mtClean="0"/>
              <a:t>First level</a:t>
            </a:r>
          </a:p>
          <a:p>
            <a:pPr lvl="2" fontAlgn="auto">
              <a:spcAft>
                <a:spcPts val="0"/>
              </a:spcAft>
            </a:pPr>
            <a:r>
              <a:rPr lang="en-US" smtClean="0"/>
              <a:t>Second level</a:t>
            </a:r>
          </a:p>
          <a:p>
            <a:pPr lvl="3" fontAlgn="auto">
              <a:spcAft>
                <a:spcPts val="0"/>
              </a:spcAft>
            </a:pPr>
            <a:r>
              <a:rPr lang="en-US" smtClean="0"/>
              <a:t>Third level</a:t>
            </a:r>
          </a:p>
          <a:p>
            <a:pPr lvl="4" fontAlgn="auto">
              <a:spcAft>
                <a:spcPts val="0"/>
              </a:spcAft>
            </a:pPr>
            <a:r>
              <a:rPr lang="en-US" smtClean="0"/>
              <a:t>Fourth level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51326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876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736" y="3329705"/>
            <a:ext cx="7557328" cy="315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51326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7520" y="689715"/>
            <a:ext cx="976693" cy="414526"/>
          </a:xfrm>
          <a:prstGeom prst="rect">
            <a:avLst/>
          </a:prstGeom>
        </p:spPr>
      </p:pic>
      <p:pic>
        <p:nvPicPr>
          <p:cNvPr id="4098" name="Picture 2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16" y="285750"/>
            <a:ext cx="886968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111381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2"/>
          </p:nvPr>
        </p:nvSpPr>
        <p:spPr>
          <a:xfrm>
            <a:off x="3100063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3"/>
          </p:nvPr>
        </p:nvSpPr>
        <p:spPr>
          <a:xfrm>
            <a:off x="3100063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4"/>
          </p:nvPr>
        </p:nvSpPr>
        <p:spPr>
          <a:xfrm>
            <a:off x="6088745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088745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 noChangeAspect="1"/>
          </p:cNvSpPr>
          <p:nvPr>
            <p:ph sz="half" idx="18"/>
          </p:nvPr>
        </p:nvSpPr>
        <p:spPr>
          <a:xfrm>
            <a:off x="357784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 noChangeAspect="1"/>
          </p:cNvSpPr>
          <p:nvPr>
            <p:ph sz="half" idx="19"/>
          </p:nvPr>
        </p:nvSpPr>
        <p:spPr>
          <a:xfrm>
            <a:off x="357784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 noChangeAspect="1"/>
          </p:cNvSpPr>
          <p:nvPr>
            <p:ph sz="half" idx="20"/>
          </p:nvPr>
        </p:nvSpPr>
        <p:spPr>
          <a:xfrm>
            <a:off x="357784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3"/>
          <p:cNvSpPr>
            <a:spLocks noGrp="1" noChangeAspect="1"/>
          </p:cNvSpPr>
          <p:nvPr>
            <p:ph sz="half" idx="21"/>
          </p:nvPr>
        </p:nvSpPr>
        <p:spPr>
          <a:xfrm>
            <a:off x="2512078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 noChangeAspect="1"/>
          </p:cNvSpPr>
          <p:nvPr>
            <p:ph sz="half" idx="22"/>
          </p:nvPr>
        </p:nvSpPr>
        <p:spPr>
          <a:xfrm>
            <a:off x="2512078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 noChangeAspect="1"/>
          </p:cNvSpPr>
          <p:nvPr>
            <p:ph sz="half" idx="23"/>
          </p:nvPr>
        </p:nvSpPr>
        <p:spPr>
          <a:xfrm>
            <a:off x="2512078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 noChangeAspect="1"/>
          </p:cNvSpPr>
          <p:nvPr>
            <p:ph sz="half" idx="24"/>
          </p:nvPr>
        </p:nvSpPr>
        <p:spPr>
          <a:xfrm>
            <a:off x="4666373" y="103555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 noChangeAspect="1"/>
          </p:cNvSpPr>
          <p:nvPr>
            <p:ph sz="half" idx="25"/>
          </p:nvPr>
        </p:nvSpPr>
        <p:spPr>
          <a:xfrm>
            <a:off x="4666373" y="231344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 noChangeAspect="1"/>
          </p:cNvSpPr>
          <p:nvPr>
            <p:ph sz="half" idx="26"/>
          </p:nvPr>
        </p:nvSpPr>
        <p:spPr>
          <a:xfrm>
            <a:off x="4666373" y="3598818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 noChangeAspect="1"/>
          </p:cNvSpPr>
          <p:nvPr>
            <p:ph sz="half" idx="27"/>
          </p:nvPr>
        </p:nvSpPr>
        <p:spPr>
          <a:xfrm>
            <a:off x="6800700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 noChangeAspect="1"/>
          </p:cNvSpPr>
          <p:nvPr>
            <p:ph sz="half" idx="28"/>
          </p:nvPr>
        </p:nvSpPr>
        <p:spPr>
          <a:xfrm>
            <a:off x="6800700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3"/>
          <p:cNvSpPr>
            <a:spLocks noGrp="1" noChangeAspect="1"/>
          </p:cNvSpPr>
          <p:nvPr>
            <p:ph sz="half" idx="29"/>
          </p:nvPr>
        </p:nvSpPr>
        <p:spPr>
          <a:xfrm>
            <a:off x="6800700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812633"/>
            <a:ext cx="3007591" cy="871958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  <a:prstGeom prst="rect">
            <a:avLst/>
          </a:prstGeom>
        </p:spPr>
        <p:txBody>
          <a:bodyPr/>
          <a:lstStyle>
            <a:lvl1pPr>
              <a:defRPr sz="29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5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22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8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8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684591"/>
            <a:ext cx="3007591" cy="2910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858832"/>
            <a:ext cx="8813800" cy="3811588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smtClean="0"/>
              <a:t> 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0" y="923924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20459" y="1033434"/>
            <a:ext cx="8783651" cy="1902658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20460" y="3000546"/>
            <a:ext cx="8783651" cy="1770174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0" cap="all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845912"/>
            <a:ext cx="437356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4602163" y="895793"/>
            <a:ext cx="43735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3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80975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2016" y="483234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dirty="0" smtClean="0"/>
              <a:t> Global Modeling and Assimilation Office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397" y="4824862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78229498"/>
              </p:ext>
            </p:extLst>
          </p:nvPr>
        </p:nvGraphicFramePr>
        <p:xfrm>
          <a:off x="177800" y="213518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" name="Photo Editor Photo" r:id="rId24" imgW="5982535" imgH="4944165" progId="MSPhotoEd.3">
                  <p:embed/>
                </p:oleObj>
              </mc:Choice>
              <mc:Fallback>
                <p:oleObj name="Photo Editor Photo" r:id="rId2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13518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21886" y="393078"/>
            <a:ext cx="742342" cy="315064"/>
          </a:xfrm>
          <a:prstGeom prst="rect">
            <a:avLst/>
          </a:prstGeom>
        </p:spPr>
      </p:pic>
      <p:pic>
        <p:nvPicPr>
          <p:cNvPr id="1179" name="Picture 155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0" y="213518"/>
            <a:ext cx="566928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55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54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8.png"/><Relationship Id="rId7" Type="http://schemas.openxmlformats.org/officeDocument/2006/relationships/image" Target="../media/image6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8.png"/><Relationship Id="rId7" Type="http://schemas.openxmlformats.org/officeDocument/2006/relationships/image" Target="../media/image6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8.png"/><Relationship Id="rId7" Type="http://schemas.openxmlformats.org/officeDocument/2006/relationships/image" Target="../media/image6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8.png"/><Relationship Id="rId7" Type="http://schemas.openxmlformats.org/officeDocument/2006/relationships/image" Target="../media/image6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Briefing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12 August 2017</a:t>
            </a:r>
          </a:p>
          <a:p>
            <a:r>
              <a:rPr lang="en-US" b="1" kern="0" dirty="0" smtClean="0">
                <a:effectLst/>
              </a:rPr>
              <a:t>Morning </a:t>
            </a:r>
            <a:endParaRPr lang="en-US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21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871" y="216667"/>
            <a:ext cx="8133932" cy="628650"/>
          </a:xfrm>
        </p:spPr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newest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72" y="808064"/>
            <a:ext cx="4606279" cy="406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410" y="897313"/>
            <a:ext cx="4160271" cy="412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0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53975"/>
            <a:ext cx="4178069" cy="4456027"/>
          </a:xfr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newest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69" y="705340"/>
            <a:ext cx="4553296" cy="455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53975"/>
            <a:ext cx="4178069" cy="4456027"/>
          </a:xfrm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newest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69" y="705340"/>
            <a:ext cx="4553296" cy="4553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53974"/>
            <a:ext cx="4437714" cy="438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1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Briefing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12 August 2017</a:t>
            </a:r>
          </a:p>
          <a:p>
            <a:r>
              <a:rPr lang="en-US" b="1" kern="0" dirty="0" smtClean="0">
                <a:effectLst/>
              </a:rPr>
              <a:t>Morning </a:t>
            </a:r>
            <a:endParaRPr lang="en-US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923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sz="1800" dirty="0" smtClean="0"/>
              <a:t>08/13 Sun (48h)                     08/14 Mon(72h)                  08/15 Tue(96h)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08/11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38048" y="369425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08/11 00Z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198761" y="2634513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1800" kern="0" dirty="0" smtClean="0"/>
              <a:t>08/13 Sun (60h)                     08/14 Mon(84h)           08/15 Tue(108h)</a:t>
            </a:r>
            <a:endParaRPr lang="en-US" sz="1800" kern="0" dirty="0"/>
          </a:p>
        </p:txBody>
      </p:sp>
      <p:pic>
        <p:nvPicPr>
          <p:cNvPr id="2074" name="Picture 26" descr="516_fp.7totaot.048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516_fp.7totaot.072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524" y="1056662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516_fp.7totaot.096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43" y="994891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macc.copernicus-atmosphere.eu/d/getchart/macc/gac/nrt/nrt_opticaldepth%2160%21Total%21Africa%21macc%21od%21enfo%21nrt_opticaldepth%2120170811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43801" r="31663"/>
          <a:stretch/>
        </p:blipFill>
        <p:spPr bwMode="auto">
          <a:xfrm>
            <a:off x="572764" y="3501251"/>
            <a:ext cx="1731288" cy="144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2" descr="http://macc.copernicus-atmosphere.eu/d/getchart/macc/gac/nrt/nrt_opticaldepth%2160%21Total%21Africa%21macc%21od%21enfo%21nrt_opticaldepth%212017081100%21%21chart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-99" r="4322" b="86019"/>
          <a:stretch/>
        </p:blipFill>
        <p:spPr bwMode="auto">
          <a:xfrm>
            <a:off x="272738" y="3204004"/>
            <a:ext cx="2194857" cy="2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http://macc.copernicus-atmosphere.eu/d/getchart/macc/gac/nrt/nrt_opticaldepth%2184%21Total%21Africa%21macc%21od%21enfo%21nrt_opticaldepth%212017081100%21%21chart.gif"/>
          <p:cNvPicPr>
            <a:picLocks noGrp="1" noChangeAspect="1" noChangeArrowheads="1"/>
          </p:cNvPicPr>
          <p:nvPr>
            <p:ph sz="half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44275" r="30393"/>
          <a:stretch/>
        </p:blipFill>
        <p:spPr bwMode="auto">
          <a:xfrm>
            <a:off x="3673196" y="3531079"/>
            <a:ext cx="1846035" cy="142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ttp://macc.copernicus-atmosphere.eu/d/getchart/macc/gac/nrt/nrt_opticaldepth%2184%21Total%21Africa%21macc%21od%21enfo%21nrt_opticaldepth%2120170811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" t="-859" r="1588" b="86635"/>
          <a:stretch/>
        </p:blipFill>
        <p:spPr bwMode="auto">
          <a:xfrm>
            <a:off x="3327738" y="3224468"/>
            <a:ext cx="2416098" cy="2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://macc.copernicus-atmosphere.eu/d/getchart/macc/gac/nrt/nrt_opticaldepth%21108%21Total%21Africa%21macc%21od%21enfo%21nrt_opticaldepth%212017081100%21%21chart.gif"/>
          <p:cNvPicPr>
            <a:picLocks noGrp="1" noChangeAspect="1" noChangeArrowheads="1"/>
          </p:cNvPicPr>
          <p:nvPr>
            <p:ph sz="half" idx="2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45590" r="31005"/>
          <a:stretch/>
        </p:blipFill>
        <p:spPr bwMode="auto">
          <a:xfrm>
            <a:off x="6553806" y="3586388"/>
            <a:ext cx="1862786" cy="13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6" descr="http://macc.copernicus-atmosphere.eu/d/getchart/macc/gac/nrt/nrt_opticaldepth%21108%21Total%21Africa%21macc%21od%21enfo%21nrt_opticaldepth%212017081100%21%21chart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-259" r="4648" b="87220"/>
          <a:stretch/>
        </p:blipFill>
        <p:spPr bwMode="auto">
          <a:xfrm>
            <a:off x="6395196" y="3240377"/>
            <a:ext cx="2180006" cy="22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4212" y="1477670"/>
            <a:ext cx="950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GEOS-5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39631" y="3799400"/>
            <a:ext cx="950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CAMS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4052" y="204040"/>
            <a:ext cx="5849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kern="0" dirty="0">
                <a:solidFill>
                  <a:srgbClr val="000000"/>
                </a:solidFill>
              </a:rPr>
              <a:t>Sunday - Tuesday (12z</a:t>
            </a:r>
            <a:r>
              <a:rPr lang="en-US" sz="2000" kern="0" dirty="0" smtClean="0">
                <a:solidFill>
                  <a:srgbClr val="000000"/>
                </a:solidFill>
              </a:rPr>
              <a:t>)</a:t>
            </a:r>
            <a:endParaRPr lang="en-US" sz="20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2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8194" name="Picture 2" descr="p.8bc.850.048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.8bc.850.072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.8bc.850.096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p.8bc.700.096.oracles_lg.png"/>
          <p:cNvPicPr>
            <a:picLocks noGrp="1" noChangeAspect="1" noChangeArrowheads="1"/>
          </p:cNvPicPr>
          <p:nvPr>
            <p:ph sz="half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293528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.8bc.700.072.oracles_lg.png"/>
          <p:cNvPicPr>
            <a:picLocks noGrp="1" noChangeAspect="1" noChangeArrowheads="1"/>
          </p:cNvPicPr>
          <p:nvPr>
            <p:ph sz="half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293528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p.8bc.700.048.oracles_lg.png"/>
          <p:cNvPicPr>
            <a:picLocks noGrp="1" noChangeAspect="1" noChangeArrowheads="1"/>
          </p:cNvPicPr>
          <p:nvPr>
            <p:ph sz="half" idx="2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293528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sz="1800" dirty="0" smtClean="0"/>
              <a:t>08/13 Sun (48h)                     08/14 Mon(72h)                  08/15 Tue(96h)</a:t>
            </a:r>
            <a:endParaRPr lang="en-US" sz="1800" dirty="0"/>
          </a:p>
        </p:txBody>
      </p:sp>
      <p:sp>
        <p:nvSpPr>
          <p:cNvPr id="11" name="Title 3"/>
          <p:cNvSpPr txBox="1">
            <a:spLocks/>
          </p:cNvSpPr>
          <p:nvPr/>
        </p:nvSpPr>
        <p:spPr bwMode="auto">
          <a:xfrm>
            <a:off x="1010068" y="79504"/>
            <a:ext cx="813393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Sunday - Tuesday (12z) </a:t>
            </a:r>
            <a:r>
              <a:rPr lang="en-US" kern="0" dirty="0" smtClean="0">
                <a:solidFill>
                  <a:srgbClr val="FF0000"/>
                </a:solidFill>
              </a:rPr>
              <a:t>GEOS-5</a:t>
            </a:r>
            <a:endParaRPr lang="en-US" b="1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August 13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5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0"/>
            <a:ext cx="8229023" cy="698072"/>
          </a:xfrm>
        </p:spPr>
        <p:txBody>
          <a:bodyPr/>
          <a:lstStyle/>
          <a:p>
            <a:r>
              <a:rPr lang="en-US" sz="1800" dirty="0" smtClean="0"/>
              <a:t>                      </a:t>
            </a:r>
            <a:endParaRPr lang="en-US" sz="1800" dirty="0"/>
          </a:p>
        </p:txBody>
      </p:sp>
      <p:pic>
        <p:nvPicPr>
          <p:cNvPr id="2074" name="Picture 26" descr="516_fp.7totaot.048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80" y="596115"/>
            <a:ext cx="3168880" cy="21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macc.copernicus-atmosphere.eu/d/getchart/macc/gac/nrt/nrt_opticaldepth%2160%21Total%21Africa%21macc%21od%21enfo%21nrt_opticaldepth%2120170811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4" t="43801" r="31663"/>
          <a:stretch/>
        </p:blipFill>
        <p:spPr bwMode="auto">
          <a:xfrm>
            <a:off x="1126541" y="3243810"/>
            <a:ext cx="2618841" cy="173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2" descr="http://macc.copernicus-atmosphere.eu/d/getchart/macc/gac/nrt/nrt_opticaldepth%2160%21Total%21Africa%21macc%21od%21enfo%21nrt_opticaldepth%212017081100%21%21char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-99" r="4322" b="86019"/>
          <a:stretch/>
        </p:blipFill>
        <p:spPr bwMode="auto">
          <a:xfrm>
            <a:off x="1406595" y="2787092"/>
            <a:ext cx="2194857" cy="36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378" y="521868"/>
            <a:ext cx="2904135" cy="2313835"/>
          </a:xfrm>
          <a:prstGeom prst="rect">
            <a:avLst/>
          </a:prstGeom>
        </p:spPr>
      </p:pic>
      <p:pic>
        <p:nvPicPr>
          <p:cNvPr id="22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43" y="2835703"/>
            <a:ext cx="3160381" cy="2263344"/>
          </a:xfrm>
        </p:spPr>
      </p:pic>
      <p:sp>
        <p:nvSpPr>
          <p:cNvPr id="23" name="Title 3"/>
          <p:cNvSpPr txBox="1">
            <a:spLocks/>
          </p:cNvSpPr>
          <p:nvPr/>
        </p:nvSpPr>
        <p:spPr bwMode="auto">
          <a:xfrm>
            <a:off x="726388" y="-21636"/>
            <a:ext cx="813393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Sunday August 13 (12z)</a:t>
            </a:r>
            <a:endParaRPr lang="en-US" b="1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764" y="201056"/>
            <a:ext cx="8229023" cy="558409"/>
          </a:xfrm>
        </p:spPr>
        <p:txBody>
          <a:bodyPr/>
          <a:lstStyle/>
          <a:p>
            <a:r>
              <a:rPr lang="en-US" sz="2000" dirty="0" smtClean="0"/>
              <a:t>08/13 Sun (48h) </a:t>
            </a:r>
            <a:r>
              <a:rPr lang="en-US" sz="2000" dirty="0" smtClean="0">
                <a:solidFill>
                  <a:srgbClr val="FF0000"/>
                </a:solidFill>
              </a:rPr>
              <a:t>GEOS-5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112" name="Picture 16" descr="p.8bc.850.048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8" y="982743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08/11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4114" name="Picture 18" descr="p.8bc.700.048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597" y="988875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p.8bc.600.048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37" y="1022951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p.0cldlow.sfc.048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7" y="2989097"/>
            <a:ext cx="2540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p.1cldmid.sfc.048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14" y="3107997"/>
            <a:ext cx="2540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p.2cldhgh.sfc.048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95" y="3136897"/>
            <a:ext cx="2540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277" y="214292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900010"/>
            <a:ext cx="4610983" cy="4068514"/>
          </a:xfrm>
          <a:prstGeom prst="rect">
            <a:avLst/>
          </a:prstGeom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today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4" y="791071"/>
            <a:ext cx="4657552" cy="4109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06" y="901766"/>
            <a:ext cx="4406644" cy="3888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4" y="791071"/>
            <a:ext cx="4817846" cy="4177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08" y="759791"/>
            <a:ext cx="4805346" cy="424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6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190" y="193504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746" y="1004634"/>
            <a:ext cx="4315755" cy="3808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4" y="950737"/>
            <a:ext cx="4437923" cy="39158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65094" y="1890450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OLD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3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445" y="191590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263" y="918334"/>
            <a:ext cx="4529890" cy="3949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006" y="896658"/>
            <a:ext cx="4319494" cy="3957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4955" y="949710"/>
            <a:ext cx="3995131" cy="397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8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7303" y="220274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006" y="896658"/>
            <a:ext cx="4319494" cy="3957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955" y="949710"/>
            <a:ext cx="3995131" cy="39719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587" y="906090"/>
            <a:ext cx="4384664" cy="397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7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445" y="181889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263" y="918334"/>
            <a:ext cx="4529890" cy="394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UKMO – Sunday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" y="955499"/>
            <a:ext cx="3160381" cy="37433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70" y="955499"/>
            <a:ext cx="3043488" cy="3541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843" y="955500"/>
            <a:ext cx="2894226" cy="36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8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528" y="181889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263" y="918334"/>
            <a:ext cx="4529890" cy="3949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9350" y="900940"/>
            <a:ext cx="3963730" cy="398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3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9474" y="181889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263" y="918334"/>
            <a:ext cx="4529890" cy="3949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006" y="896658"/>
            <a:ext cx="4319494" cy="39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445" y="191590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263" y="918334"/>
            <a:ext cx="4529890" cy="3949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1" y="809625"/>
            <a:ext cx="4277708" cy="420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0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7303" y="213266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263" y="918334"/>
            <a:ext cx="4529890" cy="3949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934" y="937065"/>
            <a:ext cx="4191109" cy="39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9755" y="177412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783" y="2384754"/>
            <a:ext cx="4289526" cy="25369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5587" y="715414"/>
            <a:ext cx="4188951" cy="19657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10942" y="971273"/>
            <a:ext cx="19774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(W-E 8S) 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8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900010"/>
            <a:ext cx="4383355" cy="4068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189" y="923924"/>
            <a:ext cx="4606279" cy="4064364"/>
          </a:xfrm>
          <a:prstGeom prst="rect">
            <a:avLst/>
          </a:prstGeom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(Old)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7303" y="201022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WRF-CAM5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58" y="929004"/>
            <a:ext cx="4328134" cy="3992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62" y="950737"/>
            <a:ext cx="4121623" cy="402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7303" y="192559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WRF-CAM5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58" y="929004"/>
            <a:ext cx="4328134" cy="3992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31" y="848563"/>
            <a:ext cx="4294937" cy="429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445" y="214292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WRF-CAM5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58" y="929004"/>
            <a:ext cx="4328134" cy="3992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63" y="906090"/>
            <a:ext cx="4190945" cy="4297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22" y="842942"/>
            <a:ext cx="4058663" cy="430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7303" y="192559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WRF-CAM5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58" y="929004"/>
            <a:ext cx="4328134" cy="3992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63" y="906090"/>
            <a:ext cx="4190945" cy="4297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22" y="842942"/>
            <a:ext cx="4058663" cy="43005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78" y="842942"/>
            <a:ext cx="4185604" cy="42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6650" y="188206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WRF-CAM5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58" y="929004"/>
            <a:ext cx="4328134" cy="3992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63" y="906090"/>
            <a:ext cx="4190945" cy="4297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22" y="842942"/>
            <a:ext cx="4058663" cy="43005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3" y="707159"/>
            <a:ext cx="4185604" cy="2879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54" y="739131"/>
            <a:ext cx="4121623" cy="24795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110" y="3094330"/>
            <a:ext cx="4058663" cy="2135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7" y="2854746"/>
            <a:ext cx="4294937" cy="242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3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7036" y="129083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WRF-CAM5 (500hPa)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03" y="670636"/>
            <a:ext cx="2444190" cy="2444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11" y="590893"/>
            <a:ext cx="2575865" cy="2575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57" y="2948025"/>
            <a:ext cx="2246681" cy="22335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83" y="2870356"/>
            <a:ext cx="2403193" cy="223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2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445" y="178890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WRF-CAM5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783" y="2384754"/>
            <a:ext cx="4487390" cy="253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3" y="809625"/>
            <a:ext cx="4435446" cy="443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445" y="178890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WRF-CAM5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783" y="2384754"/>
            <a:ext cx="4487390" cy="253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3" y="809625"/>
            <a:ext cx="4435446" cy="4435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91" y="950737"/>
            <a:ext cx="4340761" cy="434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9222" y="171884"/>
            <a:ext cx="8133932" cy="628650"/>
          </a:xfrm>
        </p:spPr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WRF-CAM5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077" y="950737"/>
            <a:ext cx="4437923" cy="39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783" y="2384754"/>
            <a:ext cx="4487390" cy="253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3" y="809625"/>
            <a:ext cx="4435446" cy="44354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91" y="950737"/>
            <a:ext cx="4340761" cy="4340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92" y="1010587"/>
            <a:ext cx="4188946" cy="40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871" y="216667"/>
            <a:ext cx="8133932" cy="628650"/>
          </a:xfrm>
        </p:spPr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newest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72" y="808064"/>
            <a:ext cx="4606279" cy="406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410" y="897313"/>
            <a:ext cx="4160271" cy="412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277" y="214292"/>
            <a:ext cx="8133932" cy="628650"/>
          </a:xfrm>
        </p:spPr>
        <p:txBody>
          <a:bodyPr/>
          <a:lstStyle/>
          <a:p>
            <a:r>
              <a:rPr lang="en-US" dirty="0" smtClean="0"/>
              <a:t>Tuesday </a:t>
            </a:r>
            <a:r>
              <a:rPr lang="en-US" dirty="0"/>
              <a:t>August </a:t>
            </a:r>
            <a:r>
              <a:rPr lang="en-US" dirty="0" smtClean="0"/>
              <a:t>15 </a:t>
            </a:r>
            <a:r>
              <a:rPr lang="en-US" dirty="0"/>
              <a:t>(12z</a:t>
            </a:r>
            <a:r>
              <a:rPr lang="en-US" dirty="0" smtClean="0"/>
              <a:t>)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7" y="846208"/>
            <a:ext cx="4477524" cy="3950757"/>
          </a:xfrm>
          <a:prstGeom prst="rect">
            <a:avLst/>
          </a:prstGeom>
        </p:spPr>
      </p:pic>
      <p:pic>
        <p:nvPicPr>
          <p:cNvPr id="10" name="Picture 30" descr="516_fp.7totaot.096.oracles_lg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21" y="867881"/>
            <a:ext cx="4576469" cy="35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16521" y="2976092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WRF-AAM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5887225" y="2998629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GEOS-5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533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08/15 Tue (96h)</a:t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08/11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3" name="Picture 6" descr="p.8bc.850.096.oracles_lg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2" y="106315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p.8bc.700.096.oracles_lg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15" y="106315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.8bc.600.096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284" y="914932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.0cldlow.sfc.096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5" y="2887493"/>
            <a:ext cx="2751138" cy="20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.1cldmid.sfc.096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21" y="2979925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.2cldhgh.sfc.096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215" y="2962915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6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277" y="214292"/>
            <a:ext cx="8133932" cy="628650"/>
          </a:xfrm>
        </p:spPr>
        <p:txBody>
          <a:bodyPr/>
          <a:lstStyle/>
          <a:p>
            <a:r>
              <a:rPr lang="en-US" dirty="0" smtClean="0"/>
              <a:t>Tuesday </a:t>
            </a:r>
            <a:r>
              <a:rPr lang="en-US" dirty="0"/>
              <a:t>August </a:t>
            </a:r>
            <a:r>
              <a:rPr lang="en-US" dirty="0" smtClean="0"/>
              <a:t>15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7" y="846208"/>
            <a:ext cx="4477524" cy="3950757"/>
          </a:xfrm>
          <a:prstGeom prst="rect">
            <a:avLst/>
          </a:prstGeom>
        </p:spPr>
      </p:pic>
      <p:pic>
        <p:nvPicPr>
          <p:cNvPr id="10" name="Picture 30" descr="516_fp.7totaot.096.oracles_lg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21" y="867881"/>
            <a:ext cx="4576469" cy="35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135" y="941227"/>
            <a:ext cx="4289696" cy="3855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97" y="848165"/>
            <a:ext cx="4540953" cy="40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7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496" y="192336"/>
            <a:ext cx="8133932" cy="628650"/>
          </a:xfrm>
        </p:spPr>
        <p:txBody>
          <a:bodyPr/>
          <a:lstStyle/>
          <a:p>
            <a:r>
              <a:rPr lang="en-US" dirty="0">
                <a:solidFill>
                  <a:srgbClr val="2C93EF"/>
                </a:solidFill>
              </a:rPr>
              <a:t>Saturday</a:t>
            </a:r>
            <a:r>
              <a:rPr lang="en-US" dirty="0"/>
              <a:t> August 12 (12z</a:t>
            </a:r>
            <a:r>
              <a:rPr lang="en-US" dirty="0" smtClean="0"/>
              <a:t>)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72" y="808064"/>
            <a:ext cx="4606279" cy="406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410" y="897313"/>
            <a:ext cx="4160271" cy="395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0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365" y="201022"/>
            <a:ext cx="8133932" cy="628650"/>
          </a:xfrm>
        </p:spPr>
        <p:txBody>
          <a:bodyPr/>
          <a:lstStyle/>
          <a:p>
            <a:r>
              <a:rPr lang="en-US" dirty="0" smtClean="0">
                <a:solidFill>
                  <a:srgbClr val="2C93EF"/>
                </a:solidFill>
              </a:rPr>
              <a:t>Sunday</a:t>
            </a:r>
            <a:r>
              <a:rPr lang="en-US" dirty="0" smtClean="0"/>
              <a:t>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001" y="918334"/>
            <a:ext cx="4358085" cy="3949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2" y="900256"/>
            <a:ext cx="4607452" cy="39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7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August </a:t>
            </a:r>
            <a:r>
              <a:rPr lang="en-US" dirty="0" smtClean="0"/>
              <a:t>10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13" y="1071163"/>
            <a:ext cx="3348154" cy="3926593"/>
          </a:xfrm>
          <a:prstGeom prst="rect">
            <a:avLst/>
          </a:prstGeom>
        </p:spPr>
      </p:pic>
      <p:pic>
        <p:nvPicPr>
          <p:cNvPr id="2050" name="BA03CE78-9588-429A-BDF8-2F2B95C0DDFE" descr="FF262B93-176F-4423-9B3E-5B9376E8662D@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488" y="1754173"/>
            <a:ext cx="4210225" cy="254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A4106278-BBBA-4598-AEBF-B95678F0FEB9" descr="68889525-9AB5-4879-A7D2-A89C0E749D1F@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00" y="40625"/>
            <a:ext cx="1901532" cy="17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74966" y="43014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Meloe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CATS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curtain on August 10 is indeed nice,</a:t>
            </a:r>
            <a:endParaRPr lang="en-US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11" y="1166399"/>
            <a:ext cx="1752199" cy="152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08/11-16</a:t>
            </a:r>
            <a:endParaRPr lang="en-US" dirty="0"/>
          </a:p>
        </p:txBody>
      </p:sp>
      <p:pic>
        <p:nvPicPr>
          <p:cNvPr id="8" name="bcaot_0_oracles_lg_20170811_12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33030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74" y="468268"/>
            <a:ext cx="8856662" cy="628650"/>
          </a:xfrm>
        </p:spPr>
        <p:txBody>
          <a:bodyPr/>
          <a:lstStyle/>
          <a:p>
            <a:r>
              <a:rPr lang="en-US" sz="2000" dirty="0" smtClean="0"/>
              <a:t>Ascension                São Tomé e Príncipe               </a:t>
            </a:r>
            <a:r>
              <a:rPr lang="en-US" sz="2000" dirty="0" err="1" smtClean="0"/>
              <a:t>Sta</a:t>
            </a:r>
            <a:r>
              <a:rPr lang="en-US" sz="2000" dirty="0" smtClean="0"/>
              <a:t> Helena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176" name="Picture 8" descr="http://gmao.gsfc.nasa.gov/products/nwp/systems/fp/aerogram/cities/forecast.aerogram.all.20170811.-5.6.-16.0.ORACLES_St_Hel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265" y="1048157"/>
            <a:ext cx="3003472" cy="22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gmao.gsfc.nasa.gov/products/nwp/systems/fp/aerogram/cities/forecast.aerogram.all.20170811.-14.4.-8.0.ORACLES_Ascension_Isla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5" y="1091342"/>
            <a:ext cx="2945891" cy="220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gmao.gsfc.nasa.gov/products/nwp/systems/fp/aerogram/cities/forecast.aerogram.all.20170811.6.6.0.3.ORACLES_Sao_Tome_e_Princi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266" y="1091342"/>
            <a:ext cx="3080508" cy="231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726388" y="83590"/>
            <a:ext cx="813393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Sat-Wed August 12-16  </a:t>
            </a:r>
            <a:r>
              <a:rPr lang="en-US" kern="0" dirty="0" smtClean="0">
                <a:solidFill>
                  <a:srgbClr val="FF0000"/>
                </a:solidFill>
              </a:rPr>
              <a:t>GEOS-5</a:t>
            </a:r>
            <a:r>
              <a:rPr lang="en-US" kern="0" dirty="0" smtClean="0"/>
              <a:t> </a:t>
            </a:r>
            <a:endParaRPr lang="en-US" b="1" kern="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2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OLD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899131" y="950737"/>
            <a:ext cx="3776947" cy="3743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1" y="904160"/>
            <a:ext cx="4606279" cy="4064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2" y="904161"/>
            <a:ext cx="4671442" cy="40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dirty="0">
                <a:solidFill>
                  <a:srgbClr val="FF0000"/>
                </a:solidFill>
              </a:rPr>
              <a:t>(Old)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1" y="904160"/>
            <a:ext cx="4606279" cy="406436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788783" y="950737"/>
            <a:ext cx="3776947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8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871" y="216667"/>
            <a:ext cx="8133932" cy="628650"/>
          </a:xfrm>
        </p:spPr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newest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72" y="808064"/>
            <a:ext cx="4606279" cy="406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410" y="897313"/>
            <a:ext cx="4160271" cy="4123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675" y="861872"/>
            <a:ext cx="4046579" cy="401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5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871" y="216667"/>
            <a:ext cx="8133932" cy="628650"/>
          </a:xfrm>
        </p:spPr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newest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72" y="808064"/>
            <a:ext cx="4606279" cy="406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410" y="897313"/>
            <a:ext cx="4160271" cy="4123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675" y="861872"/>
            <a:ext cx="4046579" cy="4010556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8"/>
          <a:stretch>
            <a:fillRect/>
          </a:stretch>
        </p:blipFill>
        <p:spPr>
          <a:xfrm>
            <a:off x="4883151" y="903706"/>
            <a:ext cx="4236103" cy="41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3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871" y="216667"/>
            <a:ext cx="8133932" cy="628650"/>
          </a:xfrm>
        </p:spPr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newest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72" y="808064"/>
            <a:ext cx="4606279" cy="406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410" y="897313"/>
            <a:ext cx="4160271" cy="4123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351" y="893979"/>
            <a:ext cx="3873338" cy="412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7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37857</TotalTime>
  <Words>694</Words>
  <Application>Microsoft Office PowerPoint</Application>
  <PresentationFormat>On-screen Show (16:9)</PresentationFormat>
  <Paragraphs>157</Paragraphs>
  <Slides>47</Slides>
  <Notes>0</Notes>
  <HiddenSlides>4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ＭＳ Ｐゴシック</vt:lpstr>
      <vt:lpstr>55 Helvetica Roman</vt:lpstr>
      <vt:lpstr>75 Helvetica Bold</vt:lpstr>
      <vt:lpstr>AGaramond RegularSC</vt:lpstr>
      <vt:lpstr>Arial</vt:lpstr>
      <vt:lpstr>Avenir Black</vt:lpstr>
      <vt:lpstr>Calibri</vt:lpstr>
      <vt:lpstr>Courier New</vt:lpstr>
      <vt:lpstr>Futura Medium</vt:lpstr>
      <vt:lpstr>Helvetica</vt:lpstr>
      <vt:lpstr>Times New Roman</vt:lpstr>
      <vt:lpstr>Wingdings</vt:lpstr>
      <vt:lpstr>ヒラギノ角ゴ Pro W3</vt:lpstr>
      <vt:lpstr>Blank Presentation</vt:lpstr>
      <vt:lpstr>Photo Editor Photo</vt:lpstr>
      <vt:lpstr>PowerPoint Presentation</vt:lpstr>
      <vt:lpstr>Saturday August 12 (12z) WRF-AAM today</vt:lpstr>
      <vt:lpstr>Saturday August 12 (12z) WRF-AAM (Old)</vt:lpstr>
      <vt:lpstr>Saturday August 12 (12z) newest</vt:lpstr>
      <vt:lpstr>Saturday August 12 (12z) OLD</vt:lpstr>
      <vt:lpstr>Saturday August 12 (12z) (Old)</vt:lpstr>
      <vt:lpstr>Saturday August 12 (12z) newest</vt:lpstr>
      <vt:lpstr>Saturday August 12 (12z) newest</vt:lpstr>
      <vt:lpstr>Saturday August 12 (12z) newest</vt:lpstr>
      <vt:lpstr>Saturday August 12 (12z) newest</vt:lpstr>
      <vt:lpstr>Saturday August 12 (12z) newest</vt:lpstr>
      <vt:lpstr>Saturday August 12 (12z) newest</vt:lpstr>
      <vt:lpstr>PowerPoint Presentation</vt:lpstr>
      <vt:lpstr>08/13 Sun (48h)                     08/14 Mon(72h)                  08/15 Tue(96h)</vt:lpstr>
      <vt:lpstr>08/13 Sun (48h)                     08/14 Mon(72h)                  08/15 Tue(96h)</vt:lpstr>
      <vt:lpstr>SUNDAY August 13</vt:lpstr>
      <vt:lpstr>                      </vt:lpstr>
      <vt:lpstr>08/13 Sun (48h) GEOS-5 850 hPa                               700hPa                            600 hPa</vt:lpstr>
      <vt:lpstr>Sunday August 13 (12z) WRF-AAM </vt:lpstr>
      <vt:lpstr>Sunday August 13 (12z) WRF-AAM</vt:lpstr>
      <vt:lpstr>Sunday August 13 (12z) WRF-AAM</vt:lpstr>
      <vt:lpstr>Sunday August 13 (12z) WRF-AAM</vt:lpstr>
      <vt:lpstr>Sunday August 13 (12z) WRF-AAM</vt:lpstr>
      <vt:lpstr>UKMO – Sunday 12z</vt:lpstr>
      <vt:lpstr>Sunday August 13 (12z) WRF-AAM</vt:lpstr>
      <vt:lpstr>Sunday August 13 (12z) WRF-AAM </vt:lpstr>
      <vt:lpstr>Sunday August 13 (12z) WRF-AAM </vt:lpstr>
      <vt:lpstr>Sunday August 13 (12z) WRF-AAM</vt:lpstr>
      <vt:lpstr>Sunday August 13 (12z) WRF-AAM</vt:lpstr>
      <vt:lpstr>Sunday August 13 (12z) WRF-CAM5</vt:lpstr>
      <vt:lpstr>Sunday August 13 (12z) WRF-CAM5</vt:lpstr>
      <vt:lpstr>Sunday August 13 (12z) WRF-CAM5</vt:lpstr>
      <vt:lpstr>Sunday August 13 (12z) WRF-CAM5 </vt:lpstr>
      <vt:lpstr>Sunday August 13 (12z) WRF-CAM5</vt:lpstr>
      <vt:lpstr>Sunday August 13 (12z) WRF-CAM5 (500hPa)</vt:lpstr>
      <vt:lpstr>Sunday August 13 (12z) WRF-CAM5</vt:lpstr>
      <vt:lpstr>Sunday August 13 (12z) WRF-CAM5</vt:lpstr>
      <vt:lpstr>Sunday August 13 (12z) WRF-CAM5</vt:lpstr>
      <vt:lpstr>Tuesday August 15  </vt:lpstr>
      <vt:lpstr>Tuesday August 15 (12z) </vt:lpstr>
      <vt:lpstr>08/15 Tue (96h) 850 hPa                               700hPa                            600 hPa</vt:lpstr>
      <vt:lpstr>Tuesday August 15 (12z) WRF-AAM </vt:lpstr>
      <vt:lpstr>Saturday August 12 (12z) WRF-AAM</vt:lpstr>
      <vt:lpstr>Sunday August 13 (12z) WRF-AAM </vt:lpstr>
      <vt:lpstr> August 10 </vt:lpstr>
      <vt:lpstr>BC AOD 08/11-16</vt:lpstr>
      <vt:lpstr>Ascension                São Tomé e Príncipe               Sta Helena</vt:lpstr>
    </vt:vector>
  </TitlesOfParts>
  <Manager/>
  <Company>LMIT ODIN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</dc:title>
  <dc:subject/>
  <dc:creator>LMIT ODIN</dc:creator>
  <cp:keywords/>
  <dc:description/>
  <cp:lastModifiedBy>Carmichael, Gregory R</cp:lastModifiedBy>
  <cp:revision>782</cp:revision>
  <cp:lastPrinted>2006-05-05T11:56:29Z</cp:lastPrinted>
  <dcterms:created xsi:type="dcterms:W3CDTF">2013-05-01T18:14:36Z</dcterms:created>
  <dcterms:modified xsi:type="dcterms:W3CDTF">2017-08-12T10:13:32Z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