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77" r:id="rId2"/>
    <p:sldId id="501" r:id="rId3"/>
    <p:sldId id="472" r:id="rId4"/>
    <p:sldId id="436" r:id="rId5"/>
    <p:sldId id="500" r:id="rId6"/>
    <p:sldId id="468" r:id="rId7"/>
    <p:sldId id="503" r:id="rId8"/>
    <p:sldId id="470" r:id="rId9"/>
    <p:sldId id="505" r:id="rId10"/>
    <p:sldId id="506" r:id="rId11"/>
    <p:sldId id="512" r:id="rId12"/>
    <p:sldId id="513" r:id="rId13"/>
    <p:sldId id="514" r:id="rId14"/>
    <p:sldId id="515" r:id="rId15"/>
    <p:sldId id="516" r:id="rId16"/>
    <p:sldId id="517" r:id="rId17"/>
    <p:sldId id="518" r:id="rId18"/>
    <p:sldId id="519" r:id="rId19"/>
    <p:sldId id="520" r:id="rId20"/>
    <p:sldId id="521" r:id="rId21"/>
    <p:sldId id="522" r:id="rId22"/>
    <p:sldId id="523" r:id="rId23"/>
    <p:sldId id="524" r:id="rId24"/>
    <p:sldId id="525" r:id="rId25"/>
    <p:sldId id="526" r:id="rId26"/>
    <p:sldId id="527" r:id="rId27"/>
    <p:sldId id="528" r:id="rId28"/>
    <p:sldId id="529" r:id="rId29"/>
    <p:sldId id="530" r:id="rId30"/>
    <p:sldId id="531" r:id="rId31"/>
    <p:sldId id="532" r:id="rId32"/>
    <p:sldId id="533" r:id="rId33"/>
    <p:sldId id="534" r:id="rId34"/>
    <p:sldId id="502" r:id="rId35"/>
    <p:sldId id="507" r:id="rId36"/>
    <p:sldId id="508" r:id="rId37"/>
    <p:sldId id="509" r:id="rId38"/>
    <p:sldId id="510" r:id="rId39"/>
    <p:sldId id="435"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1"/>
    <a:srgbClr val="636EBD"/>
    <a:srgbClr val="B3DFB1"/>
    <a:srgbClr val="A7D1A7"/>
    <a:srgbClr val="FF1EE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594" autoAdjust="0"/>
  </p:normalViewPr>
  <p:slideViewPr>
    <p:cSldViewPr snapToGrid="0" snapToObjects="1">
      <p:cViewPr>
        <p:scale>
          <a:sx n="90" d="100"/>
          <a:sy n="90" d="100"/>
        </p:scale>
        <p:origin x="-992" y="-15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73C661-1624-2046-876B-48DFAB2D19A1}" type="datetimeFigureOut">
              <a:rPr lang="en-US" smtClean="0"/>
              <a:pPr/>
              <a:t>8/11/17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9C31F6-EF25-A94D-AC4A-5257FB7F175E}" type="slidenum">
              <a:rPr lang="en-US" smtClean="0"/>
              <a:pPr/>
              <a:t>‹#›</a:t>
            </a:fld>
            <a:endParaRPr lang="en-US"/>
          </a:p>
        </p:txBody>
      </p:sp>
    </p:spTree>
    <p:extLst>
      <p:ext uri="{BB962C8B-B14F-4D97-AF65-F5344CB8AC3E}">
        <p14:creationId xmlns:p14="http://schemas.microsoft.com/office/powerpoint/2010/main" val="11249739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7A2CB9-FD66-4E13-B342-76D1C169DFD4}" type="slidenum">
              <a:rPr lang="en-US" smtClean="0"/>
              <a:pPr/>
              <a:t>8</a:t>
            </a:fld>
            <a:endParaRPr lang="en-US"/>
          </a:p>
        </p:txBody>
      </p:sp>
    </p:spTree>
    <p:extLst>
      <p:ext uri="{BB962C8B-B14F-4D97-AF65-F5344CB8AC3E}">
        <p14:creationId xmlns:p14="http://schemas.microsoft.com/office/powerpoint/2010/main" val="3297730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7A2CB9-FD66-4E13-B342-76D1C169DFD4}" type="slidenum">
              <a:rPr lang="en-US" smtClean="0"/>
              <a:pPr/>
              <a:t>36</a:t>
            </a:fld>
            <a:endParaRPr lang="en-US"/>
          </a:p>
        </p:txBody>
      </p:sp>
    </p:spTree>
    <p:extLst>
      <p:ext uri="{BB962C8B-B14F-4D97-AF65-F5344CB8AC3E}">
        <p14:creationId xmlns:p14="http://schemas.microsoft.com/office/powerpoint/2010/main" val="3297730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39B449-5070-B243-B165-1C3D5A33A74B}" type="datetimeFigureOut">
              <a:rPr lang="en-US" smtClean="0"/>
              <a:pPr/>
              <a:t>8/11/17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39B449-5070-B243-B165-1C3D5A33A74B}" type="datetimeFigureOut">
              <a:rPr lang="en-US" smtClean="0"/>
              <a:pPr/>
              <a:t>8/11/17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39B449-5070-B243-B165-1C3D5A33A74B}" type="datetimeFigureOut">
              <a:rPr lang="en-US" smtClean="0"/>
              <a:pPr/>
              <a:t>8/11/17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39B449-5070-B243-B165-1C3D5A33A74B}" type="datetimeFigureOut">
              <a:rPr lang="en-US" smtClean="0"/>
              <a:pPr/>
              <a:t>8/11/17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39B449-5070-B243-B165-1C3D5A33A74B}" type="datetimeFigureOut">
              <a:rPr lang="en-US" smtClean="0"/>
              <a:pPr/>
              <a:t>8/11/17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39B449-5070-B243-B165-1C3D5A33A74B}" type="datetimeFigureOut">
              <a:rPr lang="en-US" smtClean="0"/>
              <a:pPr/>
              <a:t>8/11/17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39B449-5070-B243-B165-1C3D5A33A74B}" type="datetimeFigureOut">
              <a:rPr lang="en-US" smtClean="0"/>
              <a:pPr/>
              <a:t>8/11/17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39B449-5070-B243-B165-1C3D5A33A74B}" type="datetimeFigureOut">
              <a:rPr lang="en-US" smtClean="0"/>
              <a:pPr/>
              <a:t>8/11/17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6936B1-859C-4645-839E-3971237AEE3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 Id="rId3"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 Id="rId3"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060576"/>
            <a:ext cx="8686800" cy="1876425"/>
          </a:xfrm>
        </p:spPr>
        <p:txBody>
          <a:bodyPr>
            <a:normAutofit/>
          </a:bodyPr>
          <a:lstStyle/>
          <a:p>
            <a:r>
              <a:rPr lang="en-US" sz="3600" dirty="0" smtClean="0"/>
              <a:t>ORACLES weather briefing</a:t>
            </a:r>
            <a:br>
              <a:rPr lang="en-US" sz="3600" dirty="0" smtClean="0"/>
            </a:br>
            <a:endParaRPr lang="en-US" sz="3200" dirty="0"/>
          </a:p>
        </p:txBody>
      </p:sp>
      <p:sp>
        <p:nvSpPr>
          <p:cNvPr id="3" name="Subtitle 2"/>
          <p:cNvSpPr>
            <a:spLocks noGrp="1"/>
          </p:cNvSpPr>
          <p:nvPr>
            <p:ph type="subTitle" idx="1"/>
          </p:nvPr>
        </p:nvSpPr>
        <p:spPr>
          <a:xfrm>
            <a:off x="1371600" y="3505200"/>
            <a:ext cx="6400800" cy="1752600"/>
          </a:xfrm>
        </p:spPr>
        <p:txBody>
          <a:bodyPr/>
          <a:lstStyle/>
          <a:p>
            <a:r>
              <a:rPr lang="en-US" dirty="0" smtClean="0"/>
              <a:t>11-Aug-2017</a:t>
            </a:r>
          </a:p>
          <a:p>
            <a:r>
              <a:rPr lang="en-US" dirty="0" smtClean="0"/>
              <a:t>Lenny </a:t>
            </a:r>
            <a:r>
              <a:rPr lang="en-US" dirty="0" err="1" smtClean="0"/>
              <a:t>Pfister</a:t>
            </a:r>
            <a:r>
              <a:rPr lang="en-US" dirty="0" smtClean="0"/>
              <a:t> and Rei Ueyama</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pic>
        <p:nvPicPr>
          <p:cNvPr id="7" name="Picture 4" descr="Image result for nasa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71" y="285750"/>
            <a:ext cx="1652529"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7159624" y="285750"/>
            <a:ext cx="1682749" cy="1682749"/>
          </a:xfrm>
          <a:prstGeom prst="rect">
            <a:avLst/>
          </a:prstGeom>
        </p:spPr>
      </p:pic>
    </p:spTree>
    <p:extLst>
      <p:ext uri="{BB962C8B-B14F-4D97-AF65-F5344CB8AC3E}">
        <p14:creationId xmlns:p14="http://schemas.microsoft.com/office/powerpoint/2010/main" val="6118324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59266" y="-125878"/>
            <a:ext cx="5223934" cy="3582562"/>
          </a:xfrm>
          <a:prstGeom prst="rect">
            <a:avLst/>
          </a:prstGeom>
        </p:spPr>
      </p:pic>
      <p:pic>
        <p:nvPicPr>
          <p:cNvPr id="5" name="Picture 4"/>
          <p:cNvPicPr>
            <a:picLocks noChangeAspect="1"/>
          </p:cNvPicPr>
          <p:nvPr/>
        </p:nvPicPr>
        <p:blipFill>
          <a:blip r:embed="rId3"/>
          <a:stretch>
            <a:fillRect/>
          </a:stretch>
        </p:blipFill>
        <p:spPr>
          <a:xfrm>
            <a:off x="3482631" y="2368179"/>
            <a:ext cx="5661369" cy="4011712"/>
          </a:xfrm>
          <a:prstGeom prst="rect">
            <a:avLst/>
          </a:prstGeom>
        </p:spPr>
      </p:pic>
      <p:pic>
        <p:nvPicPr>
          <p:cNvPr id="8" name="Picture 7"/>
          <p:cNvPicPr>
            <a:picLocks noChangeAspect="1"/>
          </p:cNvPicPr>
          <p:nvPr/>
        </p:nvPicPr>
        <p:blipFill>
          <a:blip r:embed="rId4"/>
          <a:stretch>
            <a:fillRect/>
          </a:stretch>
        </p:blipFill>
        <p:spPr>
          <a:xfrm>
            <a:off x="3687033" y="6379890"/>
            <a:ext cx="4567966" cy="689777"/>
          </a:xfrm>
          <a:prstGeom prst="rect">
            <a:avLst/>
          </a:prstGeom>
        </p:spPr>
      </p:pic>
      <p:cxnSp>
        <p:nvCxnSpPr>
          <p:cNvPr id="4" name="Straight Connector 3"/>
          <p:cNvCxnSpPr/>
          <p:nvPr/>
        </p:nvCxnSpPr>
        <p:spPr>
          <a:xfrm flipV="1">
            <a:off x="3258838" y="748719"/>
            <a:ext cx="0" cy="1269171"/>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6" name="5-Point Star 5"/>
          <p:cNvSpPr/>
          <p:nvPr/>
        </p:nvSpPr>
        <p:spPr>
          <a:xfrm>
            <a:off x="3314700" y="452861"/>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stretch>
            <a:fillRect/>
          </a:stretch>
        </p:blipFill>
        <p:spPr>
          <a:xfrm>
            <a:off x="2831785" y="2368177"/>
            <a:ext cx="650845" cy="3767667"/>
          </a:xfrm>
          <a:prstGeom prst="rect">
            <a:avLst/>
          </a:prstGeom>
        </p:spPr>
      </p:pic>
      <p:sp>
        <p:nvSpPr>
          <p:cNvPr id="9" name="TextBox 8"/>
          <p:cNvSpPr txBox="1"/>
          <p:nvPr/>
        </p:nvSpPr>
        <p:spPr>
          <a:xfrm>
            <a:off x="5150557" y="1494847"/>
            <a:ext cx="4328078" cy="830997"/>
          </a:xfrm>
          <a:prstGeom prst="rect">
            <a:avLst/>
          </a:prstGeom>
          <a:noFill/>
        </p:spPr>
        <p:txBody>
          <a:bodyPr wrap="square" rtlCol="0">
            <a:spAutoFit/>
          </a:bodyPr>
          <a:lstStyle/>
          <a:p>
            <a:r>
              <a:rPr lang="en-US" sz="2400" dirty="0" smtClean="0">
                <a:solidFill>
                  <a:srgbClr val="FF6600"/>
                </a:solidFill>
              </a:rPr>
              <a:t>RH (color), wind, BL and cloud base heights along 5E</a:t>
            </a:r>
            <a:endParaRPr lang="en-US" sz="2400" dirty="0">
              <a:solidFill>
                <a:srgbClr val="FF6600"/>
              </a:solidFill>
            </a:endParaRPr>
          </a:p>
        </p:txBody>
      </p:sp>
      <p:sp>
        <p:nvSpPr>
          <p:cNvPr id="10" name="TextBox 9"/>
          <p:cNvSpPr txBox="1"/>
          <p:nvPr/>
        </p:nvSpPr>
        <p:spPr>
          <a:xfrm>
            <a:off x="5291667" y="31832"/>
            <a:ext cx="3584221" cy="830997"/>
          </a:xfrm>
          <a:prstGeom prst="rect">
            <a:avLst/>
          </a:prstGeom>
          <a:noFill/>
        </p:spPr>
        <p:txBody>
          <a:bodyPr wrap="square" rtlCol="0">
            <a:spAutoFit/>
          </a:bodyPr>
          <a:lstStyle/>
          <a:p>
            <a:r>
              <a:rPr lang="en-US" sz="2400" dirty="0" smtClean="0">
                <a:solidFill>
                  <a:srgbClr val="FF6600"/>
                </a:solidFill>
              </a:rPr>
              <a:t> RH forecasts for 8/12 Sat @ 12PM</a:t>
            </a:r>
            <a:endParaRPr lang="en-US" sz="2400" dirty="0">
              <a:solidFill>
                <a:srgbClr val="FF6600"/>
              </a:solidFill>
            </a:endParaRPr>
          </a:p>
        </p:txBody>
      </p:sp>
      <p:sp>
        <p:nvSpPr>
          <p:cNvPr id="11" name="TextBox 10"/>
          <p:cNvSpPr txBox="1"/>
          <p:nvPr/>
        </p:nvSpPr>
        <p:spPr>
          <a:xfrm>
            <a:off x="67737" y="2396400"/>
            <a:ext cx="3021769" cy="523220"/>
          </a:xfrm>
          <a:prstGeom prst="rect">
            <a:avLst/>
          </a:prstGeom>
          <a:noFill/>
        </p:spPr>
        <p:txBody>
          <a:bodyPr wrap="square" rtlCol="0">
            <a:spAutoFit/>
          </a:bodyPr>
          <a:lstStyle/>
          <a:p>
            <a:r>
              <a:rPr lang="en-US" sz="2800" dirty="0" smtClean="0">
                <a:solidFill>
                  <a:srgbClr val="FF6600"/>
                </a:solidFill>
              </a:rPr>
              <a:t>700mb RH, winds</a:t>
            </a:r>
            <a:endParaRPr lang="en-US" sz="2800" dirty="0">
              <a:solidFill>
                <a:srgbClr val="FF6600"/>
              </a:solidFill>
            </a:endParaRPr>
          </a:p>
        </p:txBody>
      </p:sp>
      <p:sp>
        <p:nvSpPr>
          <p:cNvPr id="12" name="TextBox 11"/>
          <p:cNvSpPr txBox="1"/>
          <p:nvPr/>
        </p:nvSpPr>
        <p:spPr>
          <a:xfrm>
            <a:off x="1" y="3567626"/>
            <a:ext cx="2831784" cy="3477875"/>
          </a:xfrm>
          <a:prstGeom prst="rect">
            <a:avLst/>
          </a:prstGeom>
          <a:noFill/>
        </p:spPr>
        <p:txBody>
          <a:bodyPr wrap="square" rtlCol="0">
            <a:spAutoFit/>
          </a:bodyPr>
          <a:lstStyle/>
          <a:p>
            <a:pPr marL="285750" indent="-285750">
              <a:buFontTx/>
              <a:buChar char="-"/>
            </a:pPr>
            <a:r>
              <a:rPr lang="en-US" sz="2000" dirty="0" smtClean="0"/>
              <a:t>Plume transport from dry convection (700mb, 10kft) not quite reaching the flight track (but more so in today’s forecast)</a:t>
            </a:r>
          </a:p>
          <a:p>
            <a:pPr marL="285750" indent="-285750">
              <a:buFontTx/>
              <a:buChar char="-"/>
            </a:pPr>
            <a:r>
              <a:rPr lang="en-US" sz="2000" dirty="0"/>
              <a:t>Cross winds </a:t>
            </a:r>
            <a:r>
              <a:rPr lang="en-US" sz="2000" dirty="0" smtClean="0"/>
              <a:t>(Ely) above 3kft, SW winds shifting to SE winds at surface ~5S</a:t>
            </a:r>
            <a:endParaRPr lang="en-US" sz="2000" dirty="0"/>
          </a:p>
          <a:p>
            <a:endParaRPr lang="en-US" sz="2000" dirty="0" smtClean="0"/>
          </a:p>
        </p:txBody>
      </p:sp>
      <p:sp>
        <p:nvSpPr>
          <p:cNvPr id="13" name="TextBox 12"/>
          <p:cNvSpPr txBox="1"/>
          <p:nvPr/>
        </p:nvSpPr>
        <p:spPr>
          <a:xfrm>
            <a:off x="3388079" y="2352734"/>
            <a:ext cx="1172116" cy="369332"/>
          </a:xfrm>
          <a:prstGeom prst="rect">
            <a:avLst/>
          </a:prstGeom>
          <a:noFill/>
        </p:spPr>
        <p:txBody>
          <a:bodyPr wrap="none" rtlCol="0">
            <a:spAutoFit/>
          </a:bodyPr>
          <a:lstStyle/>
          <a:p>
            <a:r>
              <a:rPr lang="en-US" dirty="0" smtClean="0">
                <a:solidFill>
                  <a:srgbClr val="FFFF00"/>
                </a:solidFill>
              </a:rPr>
              <a:t>15-25 </a:t>
            </a:r>
            <a:r>
              <a:rPr lang="en-US" dirty="0" err="1" smtClean="0">
                <a:solidFill>
                  <a:srgbClr val="FFFF00"/>
                </a:solidFill>
              </a:rPr>
              <a:t>knts</a:t>
            </a:r>
            <a:endParaRPr lang="en-US" dirty="0">
              <a:solidFill>
                <a:srgbClr val="FFFF00"/>
              </a:solidFill>
            </a:endParaRPr>
          </a:p>
        </p:txBody>
      </p:sp>
      <p:sp>
        <p:nvSpPr>
          <p:cNvPr id="14" name="TextBox 13"/>
          <p:cNvSpPr txBox="1"/>
          <p:nvPr/>
        </p:nvSpPr>
        <p:spPr>
          <a:xfrm>
            <a:off x="3412075" y="2919620"/>
            <a:ext cx="1172116" cy="369332"/>
          </a:xfrm>
          <a:prstGeom prst="rect">
            <a:avLst/>
          </a:prstGeom>
          <a:noFill/>
        </p:spPr>
        <p:txBody>
          <a:bodyPr wrap="none" rtlCol="0">
            <a:spAutoFit/>
          </a:bodyPr>
          <a:lstStyle/>
          <a:p>
            <a:r>
              <a:rPr lang="en-US" dirty="0" smtClean="0">
                <a:solidFill>
                  <a:srgbClr val="FFFF00"/>
                </a:solidFill>
              </a:rPr>
              <a:t>10-20 </a:t>
            </a:r>
            <a:r>
              <a:rPr lang="en-US" dirty="0" err="1" smtClean="0">
                <a:solidFill>
                  <a:srgbClr val="FFFF00"/>
                </a:solidFill>
              </a:rPr>
              <a:t>knts</a:t>
            </a:r>
            <a:endParaRPr lang="en-US" dirty="0">
              <a:solidFill>
                <a:srgbClr val="FFFF00"/>
              </a:solidFill>
            </a:endParaRPr>
          </a:p>
        </p:txBody>
      </p:sp>
      <p:sp>
        <p:nvSpPr>
          <p:cNvPr id="15" name="TextBox 14"/>
          <p:cNvSpPr txBox="1"/>
          <p:nvPr/>
        </p:nvSpPr>
        <p:spPr>
          <a:xfrm>
            <a:off x="3397964" y="3873865"/>
            <a:ext cx="1056700" cy="369332"/>
          </a:xfrm>
          <a:prstGeom prst="rect">
            <a:avLst/>
          </a:prstGeom>
          <a:noFill/>
        </p:spPr>
        <p:txBody>
          <a:bodyPr wrap="none" rtlCol="0">
            <a:spAutoFit/>
          </a:bodyPr>
          <a:lstStyle/>
          <a:p>
            <a:r>
              <a:rPr lang="en-US" dirty="0">
                <a:solidFill>
                  <a:srgbClr val="FFFF00"/>
                </a:solidFill>
              </a:rPr>
              <a:t>5</a:t>
            </a:r>
            <a:r>
              <a:rPr lang="en-US" dirty="0" smtClean="0">
                <a:solidFill>
                  <a:srgbClr val="FFFF00"/>
                </a:solidFill>
              </a:rPr>
              <a:t>-20 </a:t>
            </a:r>
            <a:r>
              <a:rPr lang="en-US" dirty="0" err="1" smtClean="0">
                <a:solidFill>
                  <a:srgbClr val="FFFF00"/>
                </a:solidFill>
              </a:rPr>
              <a:t>knts</a:t>
            </a:r>
            <a:endParaRPr lang="en-US" dirty="0">
              <a:solidFill>
                <a:srgbClr val="FFFF00"/>
              </a:solidFill>
            </a:endParaRPr>
          </a:p>
        </p:txBody>
      </p:sp>
      <p:cxnSp>
        <p:nvCxnSpPr>
          <p:cNvPr id="16" name="Straight Arrow Connector 15"/>
          <p:cNvCxnSpPr/>
          <p:nvPr/>
        </p:nvCxnSpPr>
        <p:spPr>
          <a:xfrm flipV="1">
            <a:off x="2144889" y="1908558"/>
            <a:ext cx="1542144" cy="2334640"/>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435850" y="4920576"/>
            <a:ext cx="1172116" cy="369332"/>
          </a:xfrm>
          <a:prstGeom prst="rect">
            <a:avLst/>
          </a:prstGeom>
          <a:noFill/>
        </p:spPr>
        <p:txBody>
          <a:bodyPr wrap="none" rtlCol="0">
            <a:spAutoFit/>
          </a:bodyPr>
          <a:lstStyle/>
          <a:p>
            <a:r>
              <a:rPr lang="en-US" dirty="0" smtClean="0">
                <a:solidFill>
                  <a:srgbClr val="FFFF00"/>
                </a:solidFill>
              </a:rPr>
              <a:t>10-20 </a:t>
            </a:r>
            <a:r>
              <a:rPr lang="en-US" dirty="0" err="1" smtClean="0">
                <a:solidFill>
                  <a:srgbClr val="FFFF00"/>
                </a:solidFill>
              </a:rPr>
              <a:t>knts</a:t>
            </a:r>
            <a:endParaRPr lang="en-US" dirty="0">
              <a:solidFill>
                <a:srgbClr val="FFFF00"/>
              </a:solidFill>
            </a:endParaRPr>
          </a:p>
        </p:txBody>
      </p:sp>
      <p:sp>
        <p:nvSpPr>
          <p:cNvPr id="19" name="TextBox 18"/>
          <p:cNvSpPr txBox="1"/>
          <p:nvPr/>
        </p:nvSpPr>
        <p:spPr>
          <a:xfrm>
            <a:off x="3793092" y="6286392"/>
            <a:ext cx="1647093" cy="369332"/>
          </a:xfrm>
          <a:prstGeom prst="rect">
            <a:avLst/>
          </a:prstGeom>
          <a:noFill/>
        </p:spPr>
        <p:txBody>
          <a:bodyPr wrap="none" rtlCol="0">
            <a:spAutoFit/>
          </a:bodyPr>
          <a:lstStyle/>
          <a:p>
            <a:r>
              <a:rPr lang="en-US" dirty="0" smtClean="0">
                <a:solidFill>
                  <a:srgbClr val="FF0000"/>
                </a:solidFill>
              </a:rPr>
              <a:t>SE (south of 5S)</a:t>
            </a:r>
            <a:endParaRPr lang="en-US" dirty="0">
              <a:solidFill>
                <a:srgbClr val="FF0000"/>
              </a:solidFill>
            </a:endParaRPr>
          </a:p>
        </p:txBody>
      </p:sp>
      <p:sp>
        <p:nvSpPr>
          <p:cNvPr id="21" name="TextBox 20"/>
          <p:cNvSpPr txBox="1"/>
          <p:nvPr/>
        </p:nvSpPr>
        <p:spPr>
          <a:xfrm>
            <a:off x="7246677" y="6254126"/>
            <a:ext cx="1729936" cy="369332"/>
          </a:xfrm>
          <a:prstGeom prst="rect">
            <a:avLst/>
          </a:prstGeom>
          <a:noFill/>
        </p:spPr>
        <p:txBody>
          <a:bodyPr wrap="none" rtlCol="0">
            <a:spAutoFit/>
          </a:bodyPr>
          <a:lstStyle/>
          <a:p>
            <a:r>
              <a:rPr lang="en-US" dirty="0" smtClean="0">
                <a:solidFill>
                  <a:srgbClr val="FF0000"/>
                </a:solidFill>
              </a:rPr>
              <a:t>SW (north of 5S)</a:t>
            </a:r>
            <a:endParaRPr lang="en-US" dirty="0">
              <a:solidFill>
                <a:srgbClr val="FF0000"/>
              </a:solidFill>
            </a:endParaRPr>
          </a:p>
        </p:txBody>
      </p:sp>
    </p:spTree>
    <p:extLst>
      <p:ext uri="{BB962C8B-B14F-4D97-AF65-F5344CB8AC3E}">
        <p14:creationId xmlns:p14="http://schemas.microsoft.com/office/powerpoint/2010/main" val="423059483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83467" y="1169805"/>
            <a:ext cx="8918200" cy="5532973"/>
          </a:xfrm>
        </p:spPr>
        <p:txBody>
          <a:bodyPr>
            <a:normAutofit lnSpcReduction="10000"/>
          </a:bodyPr>
          <a:lstStyle/>
          <a:p>
            <a:r>
              <a:rPr lang="en-US" dirty="0" smtClean="0"/>
              <a:t>Takeoff temperatures similar to today (25-26C) based on winds and mid-high cloud cover</a:t>
            </a:r>
          </a:p>
          <a:p>
            <a:r>
              <a:rPr lang="en-US" dirty="0" smtClean="0"/>
              <a:t>Low </a:t>
            </a:r>
            <a:r>
              <a:rPr lang="en-US" dirty="0"/>
              <a:t>clouds </a:t>
            </a:r>
            <a:r>
              <a:rPr lang="en-US" dirty="0" smtClean="0"/>
              <a:t>expected 5-10S with most dense clouds 8-10S</a:t>
            </a:r>
          </a:p>
          <a:p>
            <a:r>
              <a:rPr lang="en-US" dirty="0" smtClean="0"/>
              <a:t>High </a:t>
            </a:r>
            <a:r>
              <a:rPr lang="en-US" dirty="0"/>
              <a:t>and middle </a:t>
            </a:r>
            <a:r>
              <a:rPr lang="en-US" dirty="0" smtClean="0"/>
              <a:t>clouds will likely NOT </a:t>
            </a:r>
            <a:r>
              <a:rPr lang="en-US" dirty="0"/>
              <a:t>be a </a:t>
            </a:r>
            <a:r>
              <a:rPr lang="en-US" dirty="0" smtClean="0"/>
              <a:t>problem</a:t>
            </a:r>
            <a:r>
              <a:rPr lang="en-US" dirty="0"/>
              <a:t> </a:t>
            </a:r>
            <a:r>
              <a:rPr lang="en-US" dirty="0" smtClean="0"/>
              <a:t>(mostly to the north)</a:t>
            </a:r>
          </a:p>
          <a:p>
            <a:r>
              <a:rPr lang="en-US" dirty="0" smtClean="0"/>
              <a:t>Mid </a:t>
            </a:r>
            <a:r>
              <a:rPr lang="en-US" dirty="0"/>
              <a:t>levels are </a:t>
            </a:r>
            <a:r>
              <a:rPr lang="en-US" dirty="0" smtClean="0"/>
              <a:t>dry; don’t expect much plume transport from dry convection reaching our flight track</a:t>
            </a:r>
          </a:p>
          <a:p>
            <a:r>
              <a:rPr lang="en-US" dirty="0" smtClean="0"/>
              <a:t>~10-20 knot crosswinds in the 5-15 </a:t>
            </a:r>
            <a:r>
              <a:rPr lang="en-US" dirty="0" err="1" smtClean="0"/>
              <a:t>kft</a:t>
            </a:r>
            <a:r>
              <a:rPr lang="en-US" dirty="0" smtClean="0"/>
              <a:t> layer along the N-S leg</a:t>
            </a:r>
            <a:endParaRPr lang="en-US" dirty="0"/>
          </a:p>
        </p:txBody>
      </p:sp>
      <p:sp>
        <p:nvSpPr>
          <p:cNvPr id="2" name="Title 1"/>
          <p:cNvSpPr>
            <a:spLocks noGrp="1"/>
          </p:cNvSpPr>
          <p:nvPr>
            <p:ph type="title"/>
          </p:nvPr>
        </p:nvSpPr>
        <p:spPr>
          <a:xfrm>
            <a:off x="457200" y="274638"/>
            <a:ext cx="8229600" cy="895167"/>
          </a:xfrm>
        </p:spPr>
        <p:txBody>
          <a:bodyPr/>
          <a:lstStyle/>
          <a:p>
            <a:r>
              <a:rPr lang="en-US" dirty="0" smtClean="0"/>
              <a:t>Saturday 8/12</a:t>
            </a:r>
            <a:endParaRPr lang="en-US" dirty="0"/>
          </a:p>
        </p:txBody>
      </p:sp>
    </p:spTree>
    <p:extLst>
      <p:ext uri="{BB962C8B-B14F-4D97-AF65-F5344CB8AC3E}">
        <p14:creationId xmlns:p14="http://schemas.microsoft.com/office/powerpoint/2010/main" val="191798764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Sunday</a:t>
            </a:r>
            <a:endParaRPr lang="en-US" dirty="0"/>
          </a:p>
        </p:txBody>
      </p:sp>
    </p:spTree>
    <p:extLst>
      <p:ext uri="{BB962C8B-B14F-4D97-AF65-F5344CB8AC3E}">
        <p14:creationId xmlns:p14="http://schemas.microsoft.com/office/powerpoint/2010/main" val="364844564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40" y="0"/>
            <a:ext cx="5364480" cy="4145280"/>
          </a:xfrm>
          <a:prstGeom prst="rect">
            <a:avLst/>
          </a:prstGeom>
        </p:spPr>
      </p:pic>
      <p:sp>
        <p:nvSpPr>
          <p:cNvPr id="4" name="TextBox 3"/>
          <p:cNvSpPr txBox="1"/>
          <p:nvPr/>
        </p:nvSpPr>
        <p:spPr>
          <a:xfrm>
            <a:off x="756331" y="2286000"/>
            <a:ext cx="3399488" cy="461665"/>
          </a:xfrm>
          <a:prstGeom prst="rect">
            <a:avLst/>
          </a:prstGeom>
          <a:noFill/>
        </p:spPr>
        <p:txBody>
          <a:bodyPr wrap="none" rtlCol="0">
            <a:spAutoFit/>
          </a:bodyPr>
          <a:lstStyle/>
          <a:p>
            <a:r>
              <a:rPr lang="en-US" sz="2400" dirty="0" smtClean="0">
                <a:solidFill>
                  <a:schemeClr val="bg1"/>
                </a:solidFill>
              </a:rPr>
              <a:t>SUNDAY SURFACE WINDS</a:t>
            </a:r>
            <a:endParaRPr lang="en-US" sz="2400" dirty="0">
              <a:solidFill>
                <a:schemeClr val="bg1"/>
              </a:solidFill>
            </a:endParaRPr>
          </a:p>
        </p:txBody>
      </p:sp>
      <p:sp>
        <p:nvSpPr>
          <p:cNvPr id="5" name="TextBox 4"/>
          <p:cNvSpPr txBox="1"/>
          <p:nvPr/>
        </p:nvSpPr>
        <p:spPr>
          <a:xfrm>
            <a:off x="2679700" y="2794424"/>
            <a:ext cx="408385" cy="523220"/>
          </a:xfrm>
          <a:prstGeom prst="rect">
            <a:avLst/>
          </a:prstGeom>
          <a:noFill/>
        </p:spPr>
        <p:txBody>
          <a:bodyPr wrap="none" rtlCol="0">
            <a:spAutoFit/>
          </a:bodyPr>
          <a:lstStyle/>
          <a:p>
            <a:r>
              <a:rPr lang="en-US" sz="2800" dirty="0" smtClean="0">
                <a:solidFill>
                  <a:srgbClr val="FF6600"/>
                </a:solidFill>
              </a:rPr>
              <a:t>H</a:t>
            </a:r>
            <a:endParaRPr lang="en-US" sz="2800" dirty="0">
              <a:solidFill>
                <a:srgbClr val="FF6600"/>
              </a:solidFill>
            </a:endParaRPr>
          </a:p>
        </p:txBody>
      </p:sp>
      <p:sp>
        <p:nvSpPr>
          <p:cNvPr id="6" name="TextBox 5"/>
          <p:cNvSpPr txBox="1"/>
          <p:nvPr/>
        </p:nvSpPr>
        <p:spPr>
          <a:xfrm>
            <a:off x="1079500" y="4140200"/>
            <a:ext cx="314058" cy="461665"/>
          </a:xfrm>
          <a:prstGeom prst="rect">
            <a:avLst/>
          </a:prstGeom>
          <a:noFill/>
        </p:spPr>
        <p:txBody>
          <a:bodyPr wrap="none" rtlCol="0">
            <a:spAutoFit/>
          </a:bodyPr>
          <a:lstStyle/>
          <a:p>
            <a:r>
              <a:rPr lang="en-US" sz="2400" dirty="0" smtClean="0">
                <a:solidFill>
                  <a:schemeClr val="bg1"/>
                </a:solidFill>
              </a:rPr>
              <a:t>L</a:t>
            </a:r>
            <a:endParaRPr lang="en-US" sz="2400" dirty="0">
              <a:solidFill>
                <a:schemeClr val="bg1"/>
              </a:solidFill>
            </a:endParaRPr>
          </a:p>
        </p:txBody>
      </p:sp>
      <p:sp>
        <p:nvSpPr>
          <p:cNvPr id="7" name="Oval 6"/>
          <p:cNvSpPr/>
          <p:nvPr/>
        </p:nvSpPr>
        <p:spPr>
          <a:xfrm>
            <a:off x="2222500" y="699532"/>
            <a:ext cx="914400" cy="914400"/>
          </a:xfrm>
          <a:prstGeom prst="ellipse">
            <a:avLst/>
          </a:prstGeom>
          <a:noFill/>
          <a:ln w="28575">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02938" y="2570914"/>
            <a:ext cx="335624" cy="523220"/>
          </a:xfrm>
          <a:prstGeom prst="rect">
            <a:avLst/>
          </a:prstGeom>
          <a:noFill/>
        </p:spPr>
        <p:txBody>
          <a:bodyPr wrap="none" rtlCol="0">
            <a:spAutoFit/>
          </a:bodyPr>
          <a:lstStyle/>
          <a:p>
            <a:r>
              <a:rPr lang="en-US" sz="2800" dirty="0" smtClean="0">
                <a:solidFill>
                  <a:schemeClr val="bg1"/>
                </a:solidFill>
              </a:rPr>
              <a:t>L</a:t>
            </a:r>
            <a:endParaRPr lang="en-US" sz="2800" dirty="0">
              <a:solidFill>
                <a:schemeClr val="bg1"/>
              </a:solidFill>
            </a:endParaRPr>
          </a:p>
        </p:txBody>
      </p:sp>
      <p:pic>
        <p:nvPicPr>
          <p:cNvPr id="10" name="Picture 9"/>
          <p:cNvPicPr>
            <a:picLocks noChangeAspect="1"/>
          </p:cNvPicPr>
          <p:nvPr/>
        </p:nvPicPr>
        <p:blipFill>
          <a:blip r:embed="rId3"/>
          <a:stretch>
            <a:fillRect/>
          </a:stretch>
        </p:blipFill>
        <p:spPr>
          <a:xfrm>
            <a:off x="3779520" y="2747665"/>
            <a:ext cx="5364480" cy="4145280"/>
          </a:xfrm>
          <a:prstGeom prst="rect">
            <a:avLst/>
          </a:prstGeom>
        </p:spPr>
      </p:pic>
      <p:sp>
        <p:nvSpPr>
          <p:cNvPr id="11" name="TextBox 10"/>
          <p:cNvSpPr txBox="1"/>
          <p:nvPr/>
        </p:nvSpPr>
        <p:spPr>
          <a:xfrm>
            <a:off x="4308219" y="5389543"/>
            <a:ext cx="2772514" cy="461665"/>
          </a:xfrm>
          <a:prstGeom prst="rect">
            <a:avLst/>
          </a:prstGeom>
          <a:noFill/>
        </p:spPr>
        <p:txBody>
          <a:bodyPr wrap="none" rtlCol="0">
            <a:spAutoFit/>
          </a:bodyPr>
          <a:lstStyle/>
          <a:p>
            <a:r>
              <a:rPr lang="en-US" sz="2400" dirty="0" smtClean="0">
                <a:solidFill>
                  <a:schemeClr val="bg1"/>
                </a:solidFill>
              </a:rPr>
              <a:t>SUNDAY BL HEIGHTS</a:t>
            </a:r>
            <a:endParaRPr lang="en-US" sz="2400" dirty="0">
              <a:solidFill>
                <a:schemeClr val="bg1"/>
              </a:solidFill>
            </a:endParaRPr>
          </a:p>
        </p:txBody>
      </p:sp>
      <p:sp>
        <p:nvSpPr>
          <p:cNvPr id="12" name="TextBox 11"/>
          <p:cNvSpPr txBox="1"/>
          <p:nvPr/>
        </p:nvSpPr>
        <p:spPr>
          <a:xfrm>
            <a:off x="5689600" y="787400"/>
            <a:ext cx="1608133" cy="369332"/>
          </a:xfrm>
          <a:prstGeom prst="rect">
            <a:avLst/>
          </a:prstGeom>
          <a:noFill/>
        </p:spPr>
        <p:txBody>
          <a:bodyPr wrap="none" rtlCol="0">
            <a:spAutoFit/>
          </a:bodyPr>
          <a:lstStyle/>
          <a:p>
            <a:r>
              <a:rPr lang="en-US" dirty="0" smtClean="0"/>
              <a:t>OLD FORECAST</a:t>
            </a:r>
            <a:endParaRPr lang="en-US" dirty="0"/>
          </a:p>
        </p:txBody>
      </p:sp>
    </p:spTree>
    <p:extLst>
      <p:ext uri="{BB962C8B-B14F-4D97-AF65-F5344CB8AC3E}">
        <p14:creationId xmlns:p14="http://schemas.microsoft.com/office/powerpoint/2010/main" val="383110629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9400" y="4373880"/>
            <a:ext cx="3365500" cy="1477328"/>
          </a:xfrm>
          <a:prstGeom prst="rect">
            <a:avLst/>
          </a:prstGeom>
          <a:noFill/>
        </p:spPr>
        <p:txBody>
          <a:bodyPr wrap="square" rtlCol="0">
            <a:spAutoFit/>
          </a:bodyPr>
          <a:lstStyle/>
          <a:p>
            <a:r>
              <a:rPr lang="en-US" dirty="0" smtClean="0"/>
              <a:t>Little change from yesterday’s forecast. Low pressure system to west is NOT progressing.  Wind direction south of TMS more southwesterly.</a:t>
            </a:r>
            <a:endParaRPr lang="en-US" dirty="0"/>
          </a:p>
        </p:txBody>
      </p:sp>
      <p:sp>
        <p:nvSpPr>
          <p:cNvPr id="4" name="TextBox 3"/>
          <p:cNvSpPr txBox="1"/>
          <p:nvPr/>
        </p:nvSpPr>
        <p:spPr>
          <a:xfrm>
            <a:off x="756331" y="2286000"/>
            <a:ext cx="3399488" cy="461665"/>
          </a:xfrm>
          <a:prstGeom prst="rect">
            <a:avLst/>
          </a:prstGeom>
          <a:noFill/>
        </p:spPr>
        <p:txBody>
          <a:bodyPr wrap="none" rtlCol="0">
            <a:spAutoFit/>
          </a:bodyPr>
          <a:lstStyle/>
          <a:p>
            <a:r>
              <a:rPr lang="en-US" sz="2400" dirty="0" smtClean="0">
                <a:solidFill>
                  <a:schemeClr val="bg1"/>
                </a:solidFill>
              </a:rPr>
              <a:t>SUNDAY SURFACE WINDS</a:t>
            </a:r>
            <a:endParaRPr lang="en-US" sz="2400" dirty="0">
              <a:solidFill>
                <a:schemeClr val="bg1"/>
              </a:solidFill>
            </a:endParaRPr>
          </a:p>
        </p:txBody>
      </p:sp>
      <p:sp>
        <p:nvSpPr>
          <p:cNvPr id="5" name="TextBox 4"/>
          <p:cNvSpPr txBox="1"/>
          <p:nvPr/>
        </p:nvSpPr>
        <p:spPr>
          <a:xfrm>
            <a:off x="2679700" y="2794424"/>
            <a:ext cx="408385" cy="523220"/>
          </a:xfrm>
          <a:prstGeom prst="rect">
            <a:avLst/>
          </a:prstGeom>
          <a:noFill/>
        </p:spPr>
        <p:txBody>
          <a:bodyPr wrap="none" rtlCol="0">
            <a:spAutoFit/>
          </a:bodyPr>
          <a:lstStyle/>
          <a:p>
            <a:r>
              <a:rPr lang="en-US" sz="2800" dirty="0" smtClean="0">
                <a:solidFill>
                  <a:srgbClr val="FF6600"/>
                </a:solidFill>
              </a:rPr>
              <a:t>H</a:t>
            </a:r>
            <a:endParaRPr lang="en-US" sz="2800" dirty="0">
              <a:solidFill>
                <a:srgbClr val="FF6600"/>
              </a:solidFill>
            </a:endParaRPr>
          </a:p>
        </p:txBody>
      </p:sp>
      <p:sp>
        <p:nvSpPr>
          <p:cNvPr id="6" name="TextBox 5"/>
          <p:cNvSpPr txBox="1"/>
          <p:nvPr/>
        </p:nvSpPr>
        <p:spPr>
          <a:xfrm>
            <a:off x="1079500" y="4140200"/>
            <a:ext cx="314058" cy="461665"/>
          </a:xfrm>
          <a:prstGeom prst="rect">
            <a:avLst/>
          </a:prstGeom>
          <a:noFill/>
        </p:spPr>
        <p:txBody>
          <a:bodyPr wrap="none" rtlCol="0">
            <a:spAutoFit/>
          </a:bodyPr>
          <a:lstStyle/>
          <a:p>
            <a:r>
              <a:rPr lang="en-US" sz="2400" dirty="0" smtClean="0">
                <a:solidFill>
                  <a:schemeClr val="bg1"/>
                </a:solidFill>
              </a:rPr>
              <a:t>L</a:t>
            </a:r>
            <a:endParaRPr lang="en-US" sz="2400" dirty="0">
              <a:solidFill>
                <a:schemeClr val="bg1"/>
              </a:solidFill>
            </a:endParaRPr>
          </a:p>
        </p:txBody>
      </p:sp>
      <p:sp>
        <p:nvSpPr>
          <p:cNvPr id="7" name="Oval 6"/>
          <p:cNvSpPr/>
          <p:nvPr/>
        </p:nvSpPr>
        <p:spPr>
          <a:xfrm>
            <a:off x="3644900" y="1371600"/>
            <a:ext cx="914400" cy="914400"/>
          </a:xfrm>
          <a:prstGeom prst="ellipse">
            <a:avLst/>
          </a:prstGeom>
          <a:noFill/>
          <a:ln w="28575">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52138" y="2685214"/>
            <a:ext cx="335624" cy="523220"/>
          </a:xfrm>
          <a:prstGeom prst="rect">
            <a:avLst/>
          </a:prstGeom>
          <a:noFill/>
        </p:spPr>
        <p:txBody>
          <a:bodyPr wrap="none" rtlCol="0">
            <a:spAutoFit/>
          </a:bodyPr>
          <a:lstStyle/>
          <a:p>
            <a:r>
              <a:rPr lang="en-US" sz="2800" dirty="0" smtClean="0">
                <a:solidFill>
                  <a:schemeClr val="bg1"/>
                </a:solidFill>
              </a:rPr>
              <a:t>L</a:t>
            </a:r>
            <a:endParaRPr lang="en-US" sz="2800" dirty="0">
              <a:solidFill>
                <a:schemeClr val="bg1"/>
              </a:solidFill>
            </a:endParaRPr>
          </a:p>
        </p:txBody>
      </p:sp>
      <p:sp>
        <p:nvSpPr>
          <p:cNvPr id="11" name="TextBox 10"/>
          <p:cNvSpPr txBox="1"/>
          <p:nvPr/>
        </p:nvSpPr>
        <p:spPr>
          <a:xfrm>
            <a:off x="4308219" y="5389543"/>
            <a:ext cx="2772514" cy="461665"/>
          </a:xfrm>
          <a:prstGeom prst="rect">
            <a:avLst/>
          </a:prstGeom>
          <a:noFill/>
        </p:spPr>
        <p:txBody>
          <a:bodyPr wrap="none" rtlCol="0">
            <a:spAutoFit/>
          </a:bodyPr>
          <a:lstStyle/>
          <a:p>
            <a:r>
              <a:rPr lang="en-US" sz="2400" dirty="0" smtClean="0">
                <a:solidFill>
                  <a:schemeClr val="bg1"/>
                </a:solidFill>
              </a:rPr>
              <a:t>SUNDAY BL HEIGHTS</a:t>
            </a:r>
            <a:endParaRPr lang="en-US" sz="2400" dirty="0">
              <a:solidFill>
                <a:schemeClr val="bg1"/>
              </a:solidFill>
            </a:endParaRPr>
          </a:p>
        </p:txBody>
      </p:sp>
      <p:pic>
        <p:nvPicPr>
          <p:cNvPr id="12" name="Picture 11"/>
          <p:cNvPicPr>
            <a:picLocks noChangeAspect="1"/>
          </p:cNvPicPr>
          <p:nvPr/>
        </p:nvPicPr>
        <p:blipFill>
          <a:blip r:embed="rId2"/>
          <a:stretch>
            <a:fillRect/>
          </a:stretch>
        </p:blipFill>
        <p:spPr>
          <a:xfrm>
            <a:off x="-2540" y="7620"/>
            <a:ext cx="5364480" cy="4145280"/>
          </a:xfrm>
          <a:prstGeom prst="rect">
            <a:avLst/>
          </a:prstGeom>
        </p:spPr>
      </p:pic>
      <p:pic>
        <p:nvPicPr>
          <p:cNvPr id="13" name="Picture 12"/>
          <p:cNvPicPr>
            <a:picLocks noChangeAspect="1"/>
          </p:cNvPicPr>
          <p:nvPr/>
        </p:nvPicPr>
        <p:blipFill>
          <a:blip r:embed="rId3"/>
          <a:stretch>
            <a:fillRect/>
          </a:stretch>
        </p:blipFill>
        <p:spPr>
          <a:xfrm>
            <a:off x="3779520" y="2685214"/>
            <a:ext cx="5364480" cy="4145280"/>
          </a:xfrm>
          <a:prstGeom prst="rect">
            <a:avLst/>
          </a:prstGeom>
        </p:spPr>
      </p:pic>
      <p:sp>
        <p:nvSpPr>
          <p:cNvPr id="14" name="TextBox 13"/>
          <p:cNvSpPr txBox="1"/>
          <p:nvPr/>
        </p:nvSpPr>
        <p:spPr>
          <a:xfrm>
            <a:off x="908731" y="2438400"/>
            <a:ext cx="3399488" cy="461665"/>
          </a:xfrm>
          <a:prstGeom prst="rect">
            <a:avLst/>
          </a:prstGeom>
          <a:noFill/>
        </p:spPr>
        <p:txBody>
          <a:bodyPr wrap="none" rtlCol="0">
            <a:spAutoFit/>
          </a:bodyPr>
          <a:lstStyle/>
          <a:p>
            <a:r>
              <a:rPr lang="en-US" sz="2400" dirty="0" smtClean="0">
                <a:solidFill>
                  <a:schemeClr val="bg1"/>
                </a:solidFill>
              </a:rPr>
              <a:t>SUNDAY SURFACE WINDS</a:t>
            </a:r>
            <a:endParaRPr lang="en-US" sz="2400" dirty="0">
              <a:solidFill>
                <a:schemeClr val="bg1"/>
              </a:solidFill>
            </a:endParaRPr>
          </a:p>
        </p:txBody>
      </p:sp>
      <p:sp>
        <p:nvSpPr>
          <p:cNvPr id="15" name="TextBox 14"/>
          <p:cNvSpPr txBox="1"/>
          <p:nvPr/>
        </p:nvSpPr>
        <p:spPr>
          <a:xfrm>
            <a:off x="4460619" y="5541943"/>
            <a:ext cx="2772514" cy="461665"/>
          </a:xfrm>
          <a:prstGeom prst="rect">
            <a:avLst/>
          </a:prstGeom>
          <a:noFill/>
        </p:spPr>
        <p:txBody>
          <a:bodyPr wrap="none" rtlCol="0">
            <a:spAutoFit/>
          </a:bodyPr>
          <a:lstStyle/>
          <a:p>
            <a:r>
              <a:rPr lang="en-US" sz="2400" dirty="0" smtClean="0">
                <a:solidFill>
                  <a:schemeClr val="bg1"/>
                </a:solidFill>
              </a:rPr>
              <a:t>SUNDAY BL HEIGHTS</a:t>
            </a:r>
            <a:endParaRPr lang="en-US" sz="2400" dirty="0">
              <a:solidFill>
                <a:schemeClr val="bg1"/>
              </a:solidFill>
            </a:endParaRPr>
          </a:p>
        </p:txBody>
      </p:sp>
      <p:sp>
        <p:nvSpPr>
          <p:cNvPr id="16" name="TextBox 15"/>
          <p:cNvSpPr txBox="1"/>
          <p:nvPr/>
        </p:nvSpPr>
        <p:spPr>
          <a:xfrm>
            <a:off x="5956300" y="825500"/>
            <a:ext cx="1685077" cy="369332"/>
          </a:xfrm>
          <a:prstGeom prst="rect">
            <a:avLst/>
          </a:prstGeom>
          <a:noFill/>
        </p:spPr>
        <p:txBody>
          <a:bodyPr wrap="none" rtlCol="0">
            <a:spAutoFit/>
          </a:bodyPr>
          <a:lstStyle/>
          <a:p>
            <a:r>
              <a:rPr lang="en-US" dirty="0" smtClean="0"/>
              <a:t>NEW FORECAST</a:t>
            </a:r>
            <a:endParaRPr lang="en-US" dirty="0"/>
          </a:p>
        </p:txBody>
      </p:sp>
      <p:sp>
        <p:nvSpPr>
          <p:cNvPr id="18" name="TextBox 17"/>
          <p:cNvSpPr txBox="1"/>
          <p:nvPr/>
        </p:nvSpPr>
        <p:spPr>
          <a:xfrm>
            <a:off x="2654300" y="2883324"/>
            <a:ext cx="408385" cy="523220"/>
          </a:xfrm>
          <a:prstGeom prst="rect">
            <a:avLst/>
          </a:prstGeom>
          <a:noFill/>
        </p:spPr>
        <p:txBody>
          <a:bodyPr wrap="none" rtlCol="0">
            <a:spAutoFit/>
          </a:bodyPr>
          <a:lstStyle/>
          <a:p>
            <a:r>
              <a:rPr lang="en-US" sz="2800" dirty="0" smtClean="0">
                <a:solidFill>
                  <a:srgbClr val="FF6600"/>
                </a:solidFill>
              </a:rPr>
              <a:t>H</a:t>
            </a:r>
            <a:endParaRPr lang="en-US" sz="2800" dirty="0">
              <a:solidFill>
                <a:srgbClr val="FF6600"/>
              </a:solidFill>
            </a:endParaRPr>
          </a:p>
        </p:txBody>
      </p:sp>
      <p:sp>
        <p:nvSpPr>
          <p:cNvPr id="19" name="TextBox 18"/>
          <p:cNvSpPr txBox="1"/>
          <p:nvPr/>
        </p:nvSpPr>
        <p:spPr>
          <a:xfrm>
            <a:off x="691838" y="2659814"/>
            <a:ext cx="335624" cy="523220"/>
          </a:xfrm>
          <a:prstGeom prst="rect">
            <a:avLst/>
          </a:prstGeom>
          <a:noFill/>
        </p:spPr>
        <p:txBody>
          <a:bodyPr wrap="none" rtlCol="0">
            <a:spAutoFit/>
          </a:bodyPr>
          <a:lstStyle/>
          <a:p>
            <a:r>
              <a:rPr lang="en-US" sz="2800" dirty="0" smtClean="0">
                <a:solidFill>
                  <a:schemeClr val="bg1"/>
                </a:solidFill>
              </a:rPr>
              <a:t>L</a:t>
            </a:r>
            <a:endParaRPr lang="en-US" sz="2800" dirty="0">
              <a:solidFill>
                <a:schemeClr val="bg1"/>
              </a:solidFill>
            </a:endParaRPr>
          </a:p>
        </p:txBody>
      </p:sp>
    </p:spTree>
    <p:extLst>
      <p:ext uri="{BB962C8B-B14F-4D97-AF65-F5344CB8AC3E}">
        <p14:creationId xmlns:p14="http://schemas.microsoft.com/office/powerpoint/2010/main" val="35817818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364480" cy="4145280"/>
          </a:xfrm>
          <a:prstGeom prst="rect">
            <a:avLst/>
          </a:prstGeom>
        </p:spPr>
      </p:pic>
      <p:pic>
        <p:nvPicPr>
          <p:cNvPr id="3" name="Picture 2"/>
          <p:cNvPicPr>
            <a:picLocks noChangeAspect="1"/>
          </p:cNvPicPr>
          <p:nvPr/>
        </p:nvPicPr>
        <p:blipFill>
          <a:blip r:embed="rId3"/>
          <a:stretch>
            <a:fillRect/>
          </a:stretch>
        </p:blipFill>
        <p:spPr>
          <a:xfrm>
            <a:off x="3779520" y="2712720"/>
            <a:ext cx="5364480" cy="4145280"/>
          </a:xfrm>
          <a:prstGeom prst="rect">
            <a:avLst/>
          </a:prstGeom>
        </p:spPr>
      </p:pic>
      <p:sp>
        <p:nvSpPr>
          <p:cNvPr id="4" name="TextBox 3"/>
          <p:cNvSpPr txBox="1"/>
          <p:nvPr/>
        </p:nvSpPr>
        <p:spPr>
          <a:xfrm>
            <a:off x="254000" y="4724400"/>
            <a:ext cx="3701970" cy="1200329"/>
          </a:xfrm>
          <a:prstGeom prst="rect">
            <a:avLst/>
          </a:prstGeom>
          <a:noFill/>
        </p:spPr>
        <p:txBody>
          <a:bodyPr wrap="square" rtlCol="0">
            <a:spAutoFit/>
          </a:bodyPr>
          <a:lstStyle/>
          <a:p>
            <a:r>
              <a:rPr lang="en-US" dirty="0" smtClean="0"/>
              <a:t>Not much change in pattern over the island with the old (above) and new (right) forecasts.  </a:t>
            </a:r>
            <a:r>
              <a:rPr lang="en-US" dirty="0" err="1" smtClean="0"/>
              <a:t>Westerlies</a:t>
            </a:r>
            <a:r>
              <a:rPr lang="en-US" dirty="0" smtClean="0"/>
              <a:t> to the south are less extensive.</a:t>
            </a:r>
            <a:endParaRPr lang="en-US" dirty="0"/>
          </a:p>
        </p:txBody>
      </p:sp>
    </p:spTree>
    <p:extLst>
      <p:ext uri="{BB962C8B-B14F-4D97-AF65-F5344CB8AC3E}">
        <p14:creationId xmlns:p14="http://schemas.microsoft.com/office/powerpoint/2010/main" val="343433812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550" y="4145280"/>
            <a:ext cx="3701970" cy="2308324"/>
          </a:xfrm>
          <a:prstGeom prst="rect">
            <a:avLst/>
          </a:prstGeom>
          <a:noFill/>
        </p:spPr>
        <p:txBody>
          <a:bodyPr wrap="square" rtlCol="0">
            <a:spAutoFit/>
          </a:bodyPr>
          <a:lstStyle/>
          <a:p>
            <a:r>
              <a:rPr lang="en-US" dirty="0" smtClean="0"/>
              <a:t>Surface conditions forecast for Sunday TO (above), and this morning (right) TO time.  Winds are more westerly on Sunday, so might expect warmer T.  Middle cloud cover should be about the same, with less low cloud forecast for Sunday.  Expect it to be warmer than today.</a:t>
            </a:r>
            <a:endParaRPr lang="en-US" dirty="0"/>
          </a:p>
        </p:txBody>
      </p:sp>
      <p:pic>
        <p:nvPicPr>
          <p:cNvPr id="7" name="Picture 6"/>
          <p:cNvPicPr>
            <a:picLocks noChangeAspect="1"/>
          </p:cNvPicPr>
          <p:nvPr/>
        </p:nvPicPr>
        <p:blipFill>
          <a:blip r:embed="rId2"/>
          <a:stretch>
            <a:fillRect/>
          </a:stretch>
        </p:blipFill>
        <p:spPr>
          <a:xfrm>
            <a:off x="0" y="0"/>
            <a:ext cx="5364480" cy="4145280"/>
          </a:xfrm>
          <a:prstGeom prst="rect">
            <a:avLst/>
          </a:prstGeom>
        </p:spPr>
      </p:pic>
      <p:pic>
        <p:nvPicPr>
          <p:cNvPr id="8" name="Picture 7"/>
          <p:cNvPicPr>
            <a:picLocks noChangeAspect="1"/>
          </p:cNvPicPr>
          <p:nvPr/>
        </p:nvPicPr>
        <p:blipFill>
          <a:blip r:embed="rId3"/>
          <a:stretch>
            <a:fillRect/>
          </a:stretch>
        </p:blipFill>
        <p:spPr>
          <a:xfrm>
            <a:off x="3779520" y="2651760"/>
            <a:ext cx="5364480" cy="4145280"/>
          </a:xfrm>
          <a:prstGeom prst="rect">
            <a:avLst/>
          </a:prstGeom>
        </p:spPr>
      </p:pic>
    </p:spTree>
    <p:extLst>
      <p:ext uri="{BB962C8B-B14F-4D97-AF65-F5344CB8AC3E}">
        <p14:creationId xmlns:p14="http://schemas.microsoft.com/office/powerpoint/2010/main" val="8805369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3707705"/>
            <a:ext cx="3779520" cy="3046988"/>
          </a:xfrm>
          <a:prstGeom prst="rect">
            <a:avLst/>
          </a:prstGeom>
          <a:noFill/>
        </p:spPr>
        <p:txBody>
          <a:bodyPr wrap="square" rtlCol="0">
            <a:spAutoFit/>
          </a:bodyPr>
          <a:lstStyle/>
          <a:p>
            <a:r>
              <a:rPr lang="en-US" sz="2400" dirty="0" smtClean="0"/>
              <a:t>Forecast is fairly stable.  Newer </a:t>
            </a:r>
            <a:r>
              <a:rPr lang="en-US" sz="2400" dirty="0" err="1" smtClean="0"/>
              <a:t>fcsts</a:t>
            </a:r>
            <a:r>
              <a:rPr lang="en-US" sz="2400" dirty="0" smtClean="0"/>
              <a:t> enlarge the coastal clearing in Angola and Namibia,  and “thin out” a bit in northwestern areas.  The “gap” is becoming less pronounced (there isn’t any this morning)</a:t>
            </a:r>
            <a:endParaRPr lang="en-US" sz="2400" dirty="0"/>
          </a:p>
        </p:txBody>
      </p:sp>
      <p:sp>
        <p:nvSpPr>
          <p:cNvPr id="9" name="TextBox 8"/>
          <p:cNvSpPr txBox="1"/>
          <p:nvPr/>
        </p:nvSpPr>
        <p:spPr>
          <a:xfrm>
            <a:off x="4737100" y="5092700"/>
            <a:ext cx="300082" cy="369332"/>
          </a:xfrm>
          <a:prstGeom prst="rect">
            <a:avLst/>
          </a:prstGeom>
          <a:noFill/>
        </p:spPr>
        <p:txBody>
          <a:bodyPr wrap="none" rtlCol="0">
            <a:spAutoFit/>
          </a:bodyPr>
          <a:lstStyle/>
          <a:p>
            <a:r>
              <a:rPr lang="en-US" dirty="0" smtClean="0"/>
              <a:t>T</a:t>
            </a:r>
            <a:endParaRPr lang="en-US" dirty="0"/>
          </a:p>
        </p:txBody>
      </p:sp>
      <p:pic>
        <p:nvPicPr>
          <p:cNvPr id="10" name="Picture 9"/>
          <p:cNvPicPr>
            <a:picLocks noChangeAspect="1"/>
          </p:cNvPicPr>
          <p:nvPr/>
        </p:nvPicPr>
        <p:blipFill>
          <a:blip r:embed="rId2"/>
          <a:stretch>
            <a:fillRect/>
          </a:stretch>
        </p:blipFill>
        <p:spPr>
          <a:xfrm>
            <a:off x="0" y="0"/>
            <a:ext cx="4693920" cy="3627120"/>
          </a:xfrm>
          <a:prstGeom prst="rect">
            <a:avLst/>
          </a:prstGeom>
        </p:spPr>
      </p:pic>
      <p:sp>
        <p:nvSpPr>
          <p:cNvPr id="8" name="TextBox 7"/>
          <p:cNvSpPr txBox="1"/>
          <p:nvPr/>
        </p:nvSpPr>
        <p:spPr>
          <a:xfrm>
            <a:off x="1422400" y="2481887"/>
            <a:ext cx="2296272" cy="461665"/>
          </a:xfrm>
          <a:prstGeom prst="rect">
            <a:avLst/>
          </a:prstGeom>
          <a:noFill/>
        </p:spPr>
        <p:txBody>
          <a:bodyPr wrap="none" rtlCol="0">
            <a:spAutoFit/>
          </a:bodyPr>
          <a:lstStyle/>
          <a:p>
            <a:r>
              <a:rPr lang="en-US" sz="2400" dirty="0" smtClean="0">
                <a:solidFill>
                  <a:srgbClr val="FF0000"/>
                </a:solidFill>
              </a:rPr>
              <a:t>Sunday, new </a:t>
            </a:r>
            <a:r>
              <a:rPr lang="en-US" sz="2400" dirty="0" err="1" smtClean="0">
                <a:solidFill>
                  <a:srgbClr val="FF0000"/>
                </a:solidFill>
              </a:rPr>
              <a:t>fcst</a:t>
            </a:r>
            <a:endParaRPr lang="en-US" sz="2400" dirty="0">
              <a:solidFill>
                <a:srgbClr val="FF0000"/>
              </a:solidFill>
            </a:endParaRPr>
          </a:p>
        </p:txBody>
      </p:sp>
      <p:pic>
        <p:nvPicPr>
          <p:cNvPr id="13" name="Picture 12"/>
          <p:cNvPicPr>
            <a:picLocks noChangeAspect="1"/>
          </p:cNvPicPr>
          <p:nvPr/>
        </p:nvPicPr>
        <p:blipFill>
          <a:blip r:embed="rId3"/>
          <a:stretch>
            <a:fillRect/>
          </a:stretch>
        </p:blipFill>
        <p:spPr>
          <a:xfrm>
            <a:off x="4450080" y="0"/>
            <a:ext cx="4693920" cy="3627120"/>
          </a:xfrm>
          <a:prstGeom prst="rect">
            <a:avLst/>
          </a:prstGeom>
        </p:spPr>
      </p:pic>
      <p:sp>
        <p:nvSpPr>
          <p:cNvPr id="14" name="TextBox 13"/>
          <p:cNvSpPr txBox="1"/>
          <p:nvPr/>
        </p:nvSpPr>
        <p:spPr>
          <a:xfrm>
            <a:off x="5595982" y="1748135"/>
            <a:ext cx="2388995" cy="461665"/>
          </a:xfrm>
          <a:prstGeom prst="rect">
            <a:avLst/>
          </a:prstGeom>
          <a:noFill/>
        </p:spPr>
        <p:txBody>
          <a:bodyPr wrap="none" rtlCol="0">
            <a:spAutoFit/>
          </a:bodyPr>
          <a:lstStyle/>
          <a:p>
            <a:r>
              <a:rPr lang="en-US" sz="2400" dirty="0" smtClean="0">
                <a:solidFill>
                  <a:srgbClr val="FF0000"/>
                </a:solidFill>
              </a:rPr>
              <a:t>SUNDAY, very old</a:t>
            </a:r>
            <a:endParaRPr lang="en-US" sz="2400" dirty="0">
              <a:solidFill>
                <a:srgbClr val="FF0000"/>
              </a:solidFill>
            </a:endParaRPr>
          </a:p>
        </p:txBody>
      </p:sp>
      <p:cxnSp>
        <p:nvCxnSpPr>
          <p:cNvPr id="16" name="Straight Connector 15"/>
          <p:cNvCxnSpPr/>
          <p:nvPr/>
        </p:nvCxnSpPr>
        <p:spPr>
          <a:xfrm>
            <a:off x="2324100" y="1574800"/>
            <a:ext cx="2125980" cy="1"/>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718672" y="1390135"/>
            <a:ext cx="524715" cy="369332"/>
          </a:xfrm>
          <a:prstGeom prst="rect">
            <a:avLst/>
          </a:prstGeom>
          <a:noFill/>
        </p:spPr>
        <p:txBody>
          <a:bodyPr wrap="none" rtlCol="0">
            <a:spAutoFit/>
          </a:bodyPr>
          <a:lstStyle/>
          <a:p>
            <a:r>
              <a:rPr lang="en-US" dirty="0" smtClean="0">
                <a:solidFill>
                  <a:srgbClr val="FF0000"/>
                </a:solidFill>
              </a:rPr>
              <a:t>10S</a:t>
            </a:r>
            <a:endParaRPr lang="en-US" dirty="0">
              <a:solidFill>
                <a:srgbClr val="FF0000"/>
              </a:solidFill>
            </a:endParaRPr>
          </a:p>
        </p:txBody>
      </p:sp>
      <p:pic>
        <p:nvPicPr>
          <p:cNvPr id="20" name="Picture 19"/>
          <p:cNvPicPr>
            <a:picLocks noChangeAspect="1"/>
          </p:cNvPicPr>
          <p:nvPr/>
        </p:nvPicPr>
        <p:blipFill>
          <a:blip r:embed="rId4"/>
          <a:stretch>
            <a:fillRect/>
          </a:stretch>
        </p:blipFill>
        <p:spPr>
          <a:xfrm>
            <a:off x="4450080" y="3228340"/>
            <a:ext cx="4693920" cy="3627120"/>
          </a:xfrm>
          <a:prstGeom prst="rect">
            <a:avLst/>
          </a:prstGeom>
        </p:spPr>
      </p:pic>
      <p:sp>
        <p:nvSpPr>
          <p:cNvPr id="11" name="TextBox 10"/>
          <p:cNvSpPr txBox="1"/>
          <p:nvPr/>
        </p:nvSpPr>
        <p:spPr>
          <a:xfrm>
            <a:off x="5397500" y="5231199"/>
            <a:ext cx="1780656" cy="461665"/>
          </a:xfrm>
          <a:prstGeom prst="rect">
            <a:avLst/>
          </a:prstGeom>
          <a:noFill/>
        </p:spPr>
        <p:txBody>
          <a:bodyPr wrap="none" rtlCol="0">
            <a:spAutoFit/>
          </a:bodyPr>
          <a:lstStyle/>
          <a:p>
            <a:r>
              <a:rPr lang="en-US" sz="2400" dirty="0" smtClean="0">
                <a:solidFill>
                  <a:srgbClr val="FF0000"/>
                </a:solidFill>
              </a:rPr>
              <a:t>SUNDAY, old</a:t>
            </a:r>
            <a:endParaRPr lang="en-US" sz="2400" dirty="0">
              <a:solidFill>
                <a:srgbClr val="FF0000"/>
              </a:solidFill>
            </a:endParaRPr>
          </a:p>
        </p:txBody>
      </p:sp>
    </p:spTree>
    <p:extLst>
      <p:ext uri="{BB962C8B-B14F-4D97-AF65-F5344CB8AC3E}">
        <p14:creationId xmlns:p14="http://schemas.microsoft.com/office/powerpoint/2010/main" val="25923645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4693920" cy="3627120"/>
          </a:xfrm>
          <a:prstGeom prst="rect">
            <a:avLst/>
          </a:prstGeom>
        </p:spPr>
      </p:pic>
      <p:pic>
        <p:nvPicPr>
          <p:cNvPr id="2" name="Picture 1"/>
          <p:cNvPicPr>
            <a:picLocks noChangeAspect="1"/>
          </p:cNvPicPr>
          <p:nvPr/>
        </p:nvPicPr>
        <p:blipFill>
          <a:blip r:embed="rId3"/>
          <a:stretch>
            <a:fillRect/>
          </a:stretch>
        </p:blipFill>
        <p:spPr>
          <a:xfrm>
            <a:off x="4450080" y="0"/>
            <a:ext cx="4693920" cy="3627120"/>
          </a:xfrm>
          <a:prstGeom prst="rect">
            <a:avLst/>
          </a:prstGeom>
        </p:spPr>
      </p:pic>
      <p:sp>
        <p:nvSpPr>
          <p:cNvPr id="4" name="TextBox 3"/>
          <p:cNvSpPr txBox="1"/>
          <p:nvPr/>
        </p:nvSpPr>
        <p:spPr>
          <a:xfrm>
            <a:off x="0" y="4914900"/>
            <a:ext cx="4070345" cy="646331"/>
          </a:xfrm>
          <a:prstGeom prst="rect">
            <a:avLst/>
          </a:prstGeom>
          <a:noFill/>
        </p:spPr>
        <p:txBody>
          <a:bodyPr wrap="none" rtlCol="0">
            <a:spAutoFit/>
          </a:bodyPr>
          <a:lstStyle/>
          <a:p>
            <a:r>
              <a:rPr lang="en-US" dirty="0" smtClean="0"/>
              <a:t>Forecast progression continues retreat of</a:t>
            </a:r>
          </a:p>
          <a:p>
            <a:r>
              <a:rPr lang="en-US" dirty="0" smtClean="0"/>
              <a:t> high clouds.</a:t>
            </a:r>
            <a:endParaRPr lang="en-US" dirty="0"/>
          </a:p>
        </p:txBody>
      </p:sp>
      <p:pic>
        <p:nvPicPr>
          <p:cNvPr id="5" name="Picture 4"/>
          <p:cNvPicPr>
            <a:picLocks noChangeAspect="1"/>
          </p:cNvPicPr>
          <p:nvPr/>
        </p:nvPicPr>
        <p:blipFill>
          <a:blip r:embed="rId4"/>
          <a:stretch>
            <a:fillRect/>
          </a:stretch>
        </p:blipFill>
        <p:spPr>
          <a:xfrm>
            <a:off x="4450080" y="3230880"/>
            <a:ext cx="4693920" cy="3627120"/>
          </a:xfrm>
          <a:prstGeom prst="rect">
            <a:avLst/>
          </a:prstGeom>
        </p:spPr>
      </p:pic>
      <p:sp>
        <p:nvSpPr>
          <p:cNvPr id="7" name="TextBox 6"/>
          <p:cNvSpPr txBox="1"/>
          <p:nvPr/>
        </p:nvSpPr>
        <p:spPr>
          <a:xfrm>
            <a:off x="1422400" y="2481887"/>
            <a:ext cx="2296272" cy="461665"/>
          </a:xfrm>
          <a:prstGeom prst="rect">
            <a:avLst/>
          </a:prstGeom>
          <a:noFill/>
        </p:spPr>
        <p:txBody>
          <a:bodyPr wrap="none" rtlCol="0">
            <a:spAutoFit/>
          </a:bodyPr>
          <a:lstStyle/>
          <a:p>
            <a:r>
              <a:rPr lang="en-US" sz="2400" dirty="0" smtClean="0">
                <a:solidFill>
                  <a:schemeClr val="bg1"/>
                </a:solidFill>
              </a:rPr>
              <a:t>Sunday, new </a:t>
            </a:r>
            <a:r>
              <a:rPr lang="en-US" sz="2400" dirty="0" err="1" smtClean="0">
                <a:solidFill>
                  <a:schemeClr val="bg1"/>
                </a:solidFill>
              </a:rPr>
              <a:t>fcst</a:t>
            </a:r>
            <a:endParaRPr lang="en-US" sz="2400" dirty="0">
              <a:solidFill>
                <a:schemeClr val="bg1"/>
              </a:solidFill>
            </a:endParaRPr>
          </a:p>
        </p:txBody>
      </p:sp>
      <p:sp>
        <p:nvSpPr>
          <p:cNvPr id="8" name="TextBox 7"/>
          <p:cNvSpPr txBox="1"/>
          <p:nvPr/>
        </p:nvSpPr>
        <p:spPr>
          <a:xfrm>
            <a:off x="5595982" y="1748135"/>
            <a:ext cx="2388995" cy="461665"/>
          </a:xfrm>
          <a:prstGeom prst="rect">
            <a:avLst/>
          </a:prstGeom>
          <a:noFill/>
        </p:spPr>
        <p:txBody>
          <a:bodyPr wrap="none" rtlCol="0">
            <a:spAutoFit/>
          </a:bodyPr>
          <a:lstStyle/>
          <a:p>
            <a:r>
              <a:rPr lang="en-US" sz="2400" dirty="0" smtClean="0">
                <a:solidFill>
                  <a:schemeClr val="bg1"/>
                </a:solidFill>
              </a:rPr>
              <a:t>SUNDAY, very old</a:t>
            </a:r>
            <a:endParaRPr lang="en-US" sz="2400" dirty="0">
              <a:solidFill>
                <a:schemeClr val="bg1"/>
              </a:solidFill>
            </a:endParaRPr>
          </a:p>
        </p:txBody>
      </p:sp>
      <p:sp>
        <p:nvSpPr>
          <p:cNvPr id="9" name="TextBox 8"/>
          <p:cNvSpPr txBox="1"/>
          <p:nvPr/>
        </p:nvSpPr>
        <p:spPr>
          <a:xfrm>
            <a:off x="5397500" y="5231199"/>
            <a:ext cx="1780656" cy="461665"/>
          </a:xfrm>
          <a:prstGeom prst="rect">
            <a:avLst/>
          </a:prstGeom>
          <a:noFill/>
        </p:spPr>
        <p:txBody>
          <a:bodyPr wrap="none" rtlCol="0">
            <a:spAutoFit/>
          </a:bodyPr>
          <a:lstStyle/>
          <a:p>
            <a:r>
              <a:rPr lang="en-US" sz="2400" dirty="0" smtClean="0">
                <a:solidFill>
                  <a:schemeClr val="bg1"/>
                </a:solidFill>
              </a:rPr>
              <a:t>SUNDAY, old</a:t>
            </a:r>
            <a:endParaRPr lang="en-US" sz="2400" dirty="0">
              <a:solidFill>
                <a:schemeClr val="bg1"/>
              </a:solidFill>
            </a:endParaRPr>
          </a:p>
        </p:txBody>
      </p:sp>
    </p:spTree>
    <p:extLst>
      <p:ext uri="{BB962C8B-B14F-4D97-AF65-F5344CB8AC3E}">
        <p14:creationId xmlns:p14="http://schemas.microsoft.com/office/powerpoint/2010/main" val="259557428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64480" y="5009444"/>
            <a:ext cx="3486782" cy="1569660"/>
          </a:xfrm>
          <a:prstGeom prst="rect">
            <a:avLst/>
          </a:prstGeom>
          <a:noFill/>
        </p:spPr>
        <p:txBody>
          <a:bodyPr wrap="square" rtlCol="0">
            <a:spAutoFit/>
          </a:bodyPr>
          <a:lstStyle/>
          <a:p>
            <a:r>
              <a:rPr lang="en-US" sz="2400" dirty="0" smtClean="0"/>
              <a:t>Both models concur on the cloud near TMS.  EC has more Gabon coastal middle cloud.</a:t>
            </a:r>
            <a:endParaRPr lang="en-US" sz="2400" dirty="0"/>
          </a:p>
        </p:txBody>
      </p:sp>
      <p:pic>
        <p:nvPicPr>
          <p:cNvPr id="8" name="Picture 7"/>
          <p:cNvPicPr>
            <a:picLocks noChangeAspect="1"/>
          </p:cNvPicPr>
          <p:nvPr/>
        </p:nvPicPr>
        <p:blipFill>
          <a:blip r:embed="rId2"/>
          <a:stretch>
            <a:fillRect/>
          </a:stretch>
        </p:blipFill>
        <p:spPr>
          <a:xfrm>
            <a:off x="0" y="0"/>
            <a:ext cx="5364480" cy="4145280"/>
          </a:xfrm>
          <a:prstGeom prst="rect">
            <a:avLst/>
          </a:prstGeom>
        </p:spPr>
      </p:pic>
      <p:pic>
        <p:nvPicPr>
          <p:cNvPr id="9" name="Picture 8"/>
          <p:cNvPicPr>
            <a:picLocks noChangeAspect="1"/>
          </p:cNvPicPr>
          <p:nvPr/>
        </p:nvPicPr>
        <p:blipFill>
          <a:blip r:embed="rId3"/>
          <a:stretch>
            <a:fillRect/>
          </a:stretch>
        </p:blipFill>
        <p:spPr>
          <a:xfrm>
            <a:off x="4841240" y="0"/>
            <a:ext cx="4302760" cy="4384040"/>
          </a:xfrm>
          <a:prstGeom prst="rect">
            <a:avLst/>
          </a:prstGeom>
        </p:spPr>
      </p:pic>
      <p:sp>
        <p:nvSpPr>
          <p:cNvPr id="10" name="Oval 9"/>
          <p:cNvSpPr/>
          <p:nvPr/>
        </p:nvSpPr>
        <p:spPr>
          <a:xfrm>
            <a:off x="2730500" y="1092200"/>
            <a:ext cx="914400" cy="914400"/>
          </a:xfrm>
          <a:prstGeom prst="ellipse">
            <a:avLst/>
          </a:prstGeom>
          <a:noFill/>
          <a:ln w="28575">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09600" y="4648200"/>
            <a:ext cx="3915292" cy="1754327"/>
          </a:xfrm>
          <a:prstGeom prst="rect">
            <a:avLst/>
          </a:prstGeom>
          <a:noFill/>
        </p:spPr>
        <p:txBody>
          <a:bodyPr wrap="square" rtlCol="0">
            <a:spAutoFit/>
          </a:bodyPr>
          <a:lstStyle/>
          <a:p>
            <a:r>
              <a:rPr lang="en-US" dirty="0" smtClean="0">
                <a:solidFill>
                  <a:srgbClr val="FF6600"/>
                </a:solidFill>
              </a:rPr>
              <a:t>The bit of high cloud does not appear in previous </a:t>
            </a:r>
            <a:r>
              <a:rPr lang="en-US" dirty="0" err="1" smtClean="0">
                <a:solidFill>
                  <a:srgbClr val="FF6600"/>
                </a:solidFill>
              </a:rPr>
              <a:t>fcsts</a:t>
            </a:r>
            <a:r>
              <a:rPr lang="en-US" dirty="0" smtClean="0">
                <a:solidFill>
                  <a:srgbClr val="FF6600"/>
                </a:solidFill>
              </a:rPr>
              <a:t>.  It is transient, and derives from moisture to the north traveling counterclockwise across the equator at about 5W.  Does not appear in UKMO</a:t>
            </a:r>
            <a:endParaRPr lang="en-US" dirty="0">
              <a:solidFill>
                <a:srgbClr val="FF6600"/>
              </a:solidFill>
            </a:endParaRPr>
          </a:p>
        </p:txBody>
      </p:sp>
    </p:spTree>
    <p:extLst>
      <p:ext uri="{BB962C8B-B14F-4D97-AF65-F5344CB8AC3E}">
        <p14:creationId xmlns:p14="http://schemas.microsoft.com/office/powerpoint/2010/main" val="128516917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94061"/>
            <a:ext cx="5602683" cy="4313522"/>
          </a:xfrm>
          <a:prstGeom prst="rect">
            <a:avLst/>
          </a:prstGeom>
        </p:spPr>
      </p:pic>
      <p:sp>
        <p:nvSpPr>
          <p:cNvPr id="3" name="TextBox 2"/>
          <p:cNvSpPr txBox="1"/>
          <p:nvPr/>
        </p:nvSpPr>
        <p:spPr>
          <a:xfrm>
            <a:off x="71961" y="32396"/>
            <a:ext cx="8662817" cy="461665"/>
          </a:xfrm>
          <a:prstGeom prst="rect">
            <a:avLst/>
          </a:prstGeom>
          <a:noFill/>
        </p:spPr>
        <p:txBody>
          <a:bodyPr wrap="square" rtlCol="0">
            <a:spAutoFit/>
          </a:bodyPr>
          <a:lstStyle/>
          <a:p>
            <a:r>
              <a:rPr lang="en-US" sz="2400" dirty="0" err="1" smtClean="0">
                <a:solidFill>
                  <a:srgbClr val="FF6600"/>
                </a:solidFill>
              </a:rPr>
              <a:t>Precip</a:t>
            </a:r>
            <a:r>
              <a:rPr lang="en-US" sz="2400" dirty="0" smtClean="0">
                <a:solidFill>
                  <a:srgbClr val="FF6600"/>
                </a:solidFill>
              </a:rPr>
              <a:t>, surface winds, 500-1000mb thickness for 8/11-12 @ 12PM </a:t>
            </a:r>
            <a:endParaRPr lang="en-US" sz="2400" dirty="0">
              <a:solidFill>
                <a:srgbClr val="FF6600"/>
              </a:solidFill>
            </a:endParaRPr>
          </a:p>
        </p:txBody>
      </p:sp>
      <p:sp>
        <p:nvSpPr>
          <p:cNvPr id="4" name="5-Point Star 3"/>
          <p:cNvSpPr/>
          <p:nvPr/>
        </p:nvSpPr>
        <p:spPr>
          <a:xfrm>
            <a:off x="2765455" y="1251649"/>
            <a:ext cx="354835" cy="332086"/>
          </a:xfrm>
          <a:prstGeom prst="star5">
            <a:avLst/>
          </a:prstGeom>
          <a:solidFill>
            <a:srgbClr val="FF0000"/>
          </a:solidFill>
          <a:ln>
            <a:solidFill>
              <a:srgbClr val="FF1E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678900" y="3266716"/>
            <a:ext cx="621534" cy="923330"/>
          </a:xfrm>
          <a:prstGeom prst="rect">
            <a:avLst/>
          </a:prstGeom>
          <a:noFill/>
        </p:spPr>
        <p:txBody>
          <a:bodyPr wrap="none" rtlCol="0">
            <a:spAutoFit/>
          </a:bodyPr>
          <a:lstStyle/>
          <a:p>
            <a:r>
              <a:rPr lang="en-US" sz="5400" b="1" dirty="0" smtClean="0">
                <a:solidFill>
                  <a:srgbClr val="FF0000"/>
                </a:solidFill>
              </a:rPr>
              <a:t>H</a:t>
            </a:r>
            <a:endParaRPr lang="en-US" sz="5400" b="1" dirty="0">
              <a:solidFill>
                <a:srgbClr val="FF0000"/>
              </a:solidFill>
            </a:endParaRPr>
          </a:p>
        </p:txBody>
      </p:sp>
      <p:sp>
        <p:nvSpPr>
          <p:cNvPr id="13" name="TextBox 12"/>
          <p:cNvSpPr txBox="1"/>
          <p:nvPr/>
        </p:nvSpPr>
        <p:spPr>
          <a:xfrm>
            <a:off x="137967" y="3111495"/>
            <a:ext cx="479618" cy="923330"/>
          </a:xfrm>
          <a:prstGeom prst="rect">
            <a:avLst/>
          </a:prstGeom>
          <a:noFill/>
        </p:spPr>
        <p:txBody>
          <a:bodyPr wrap="none" rtlCol="0">
            <a:spAutoFit/>
          </a:bodyPr>
          <a:lstStyle/>
          <a:p>
            <a:r>
              <a:rPr lang="en-US" sz="5400" b="1" dirty="0" smtClean="0">
                <a:solidFill>
                  <a:srgbClr val="FF0000"/>
                </a:solidFill>
              </a:rPr>
              <a:t>L</a:t>
            </a:r>
            <a:endParaRPr lang="en-US" sz="5400" b="1" dirty="0">
              <a:solidFill>
                <a:srgbClr val="FF0000"/>
              </a:solidFill>
            </a:endParaRPr>
          </a:p>
        </p:txBody>
      </p:sp>
      <p:pic>
        <p:nvPicPr>
          <p:cNvPr id="5" name="Picture 4"/>
          <p:cNvPicPr>
            <a:picLocks noChangeAspect="1"/>
          </p:cNvPicPr>
          <p:nvPr/>
        </p:nvPicPr>
        <p:blipFill>
          <a:blip r:embed="rId3"/>
          <a:stretch>
            <a:fillRect/>
          </a:stretch>
        </p:blipFill>
        <p:spPr>
          <a:xfrm>
            <a:off x="3571600" y="2568222"/>
            <a:ext cx="5572400" cy="4289778"/>
          </a:xfrm>
          <a:prstGeom prst="rect">
            <a:avLst/>
          </a:prstGeom>
        </p:spPr>
      </p:pic>
      <p:sp>
        <p:nvSpPr>
          <p:cNvPr id="11" name="5-Point Star 10"/>
          <p:cNvSpPr/>
          <p:nvPr/>
        </p:nvSpPr>
        <p:spPr>
          <a:xfrm>
            <a:off x="6346855" y="3238494"/>
            <a:ext cx="354835" cy="332086"/>
          </a:xfrm>
          <a:prstGeom prst="star5">
            <a:avLst/>
          </a:prstGeom>
          <a:solidFill>
            <a:srgbClr val="FF0000"/>
          </a:solidFill>
          <a:ln>
            <a:solidFill>
              <a:srgbClr val="FF1E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888702" y="5065889"/>
            <a:ext cx="479618" cy="923330"/>
          </a:xfrm>
          <a:prstGeom prst="rect">
            <a:avLst/>
          </a:prstGeom>
          <a:noFill/>
        </p:spPr>
        <p:txBody>
          <a:bodyPr wrap="none" rtlCol="0">
            <a:spAutoFit/>
          </a:bodyPr>
          <a:lstStyle/>
          <a:p>
            <a:r>
              <a:rPr lang="en-US" sz="5400" b="1" dirty="0" smtClean="0">
                <a:solidFill>
                  <a:srgbClr val="FF0000"/>
                </a:solidFill>
              </a:rPr>
              <a:t>L</a:t>
            </a:r>
            <a:endParaRPr lang="en-US" sz="5400" b="1" dirty="0">
              <a:solidFill>
                <a:srgbClr val="FF0000"/>
              </a:solidFill>
            </a:endParaRPr>
          </a:p>
        </p:txBody>
      </p:sp>
      <p:sp>
        <p:nvSpPr>
          <p:cNvPr id="15" name="TextBox 14"/>
          <p:cNvSpPr txBox="1"/>
          <p:nvPr/>
        </p:nvSpPr>
        <p:spPr>
          <a:xfrm>
            <a:off x="5640655" y="5352338"/>
            <a:ext cx="621534" cy="923330"/>
          </a:xfrm>
          <a:prstGeom prst="rect">
            <a:avLst/>
          </a:prstGeom>
          <a:noFill/>
        </p:spPr>
        <p:txBody>
          <a:bodyPr wrap="none" rtlCol="0">
            <a:spAutoFit/>
          </a:bodyPr>
          <a:lstStyle/>
          <a:p>
            <a:r>
              <a:rPr lang="en-US" sz="5400" b="1" dirty="0" smtClean="0">
                <a:solidFill>
                  <a:srgbClr val="FF0000"/>
                </a:solidFill>
              </a:rPr>
              <a:t>H</a:t>
            </a:r>
            <a:endParaRPr lang="en-US" sz="5400" b="1" dirty="0">
              <a:solidFill>
                <a:srgbClr val="FF0000"/>
              </a:solidFill>
            </a:endParaRPr>
          </a:p>
        </p:txBody>
      </p:sp>
      <p:sp>
        <p:nvSpPr>
          <p:cNvPr id="6" name="TextBox 5"/>
          <p:cNvSpPr txBox="1"/>
          <p:nvPr/>
        </p:nvSpPr>
        <p:spPr>
          <a:xfrm>
            <a:off x="225778" y="715427"/>
            <a:ext cx="1371514" cy="400110"/>
          </a:xfrm>
          <a:prstGeom prst="rect">
            <a:avLst/>
          </a:prstGeom>
          <a:solidFill>
            <a:schemeClr val="bg1"/>
          </a:solidFill>
        </p:spPr>
        <p:txBody>
          <a:bodyPr wrap="none" rtlCol="0">
            <a:spAutoFit/>
          </a:bodyPr>
          <a:lstStyle/>
          <a:p>
            <a:r>
              <a:rPr lang="en-US" sz="2000" dirty="0" smtClean="0"/>
              <a:t>8/11 Friday</a:t>
            </a:r>
            <a:endParaRPr lang="en-US" sz="2000" dirty="0"/>
          </a:p>
        </p:txBody>
      </p:sp>
      <p:sp>
        <p:nvSpPr>
          <p:cNvPr id="16" name="TextBox 15"/>
          <p:cNvSpPr txBox="1"/>
          <p:nvPr/>
        </p:nvSpPr>
        <p:spPr>
          <a:xfrm>
            <a:off x="3832258" y="2817211"/>
            <a:ext cx="1659429" cy="400110"/>
          </a:xfrm>
          <a:prstGeom prst="rect">
            <a:avLst/>
          </a:prstGeom>
          <a:solidFill>
            <a:schemeClr val="bg1"/>
          </a:solidFill>
        </p:spPr>
        <p:txBody>
          <a:bodyPr wrap="none" rtlCol="0">
            <a:spAutoFit/>
          </a:bodyPr>
          <a:lstStyle/>
          <a:p>
            <a:r>
              <a:rPr lang="en-US" sz="2000" dirty="0" smtClean="0"/>
              <a:t>8/12 Saturday</a:t>
            </a:r>
            <a:endParaRPr lang="en-US" sz="2000" dirty="0"/>
          </a:p>
        </p:txBody>
      </p:sp>
      <p:sp>
        <p:nvSpPr>
          <p:cNvPr id="7" name="TextBox 6"/>
          <p:cNvSpPr txBox="1"/>
          <p:nvPr/>
        </p:nvSpPr>
        <p:spPr>
          <a:xfrm>
            <a:off x="5570100" y="1134521"/>
            <a:ext cx="3639488" cy="369332"/>
          </a:xfrm>
          <a:prstGeom prst="rect">
            <a:avLst/>
          </a:prstGeom>
          <a:noFill/>
        </p:spPr>
        <p:txBody>
          <a:bodyPr wrap="none" rtlCol="0">
            <a:spAutoFit/>
          </a:bodyPr>
          <a:lstStyle/>
          <a:p>
            <a:r>
              <a:rPr lang="en-US" dirty="0" smtClean="0"/>
              <a:t>Yesterday’s 48 and 72 hour forecasts</a:t>
            </a:r>
            <a:endParaRPr lang="en-US" dirty="0"/>
          </a:p>
        </p:txBody>
      </p:sp>
    </p:spTree>
    <p:extLst>
      <p:ext uri="{BB962C8B-B14F-4D97-AF65-F5344CB8AC3E}">
        <p14:creationId xmlns:p14="http://schemas.microsoft.com/office/powerpoint/2010/main" val="371754692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82700" y="2882900"/>
            <a:ext cx="1921770" cy="369332"/>
          </a:xfrm>
          <a:prstGeom prst="rect">
            <a:avLst/>
          </a:prstGeom>
          <a:noFill/>
        </p:spPr>
        <p:txBody>
          <a:bodyPr wrap="none" rtlCol="0">
            <a:spAutoFit/>
          </a:bodyPr>
          <a:lstStyle/>
          <a:p>
            <a:r>
              <a:rPr lang="en-US" dirty="0" smtClean="0">
                <a:solidFill>
                  <a:schemeClr val="bg1"/>
                </a:solidFill>
              </a:rPr>
              <a:t>5 AM this morning</a:t>
            </a:r>
            <a:endParaRPr lang="en-US" dirty="0">
              <a:solidFill>
                <a:schemeClr val="bg1"/>
              </a:solidFill>
            </a:endParaRPr>
          </a:p>
        </p:txBody>
      </p:sp>
      <p:pic>
        <p:nvPicPr>
          <p:cNvPr id="4" name="Picture 3"/>
          <p:cNvPicPr>
            <a:picLocks noChangeAspect="1"/>
          </p:cNvPicPr>
          <p:nvPr/>
        </p:nvPicPr>
        <p:blipFill>
          <a:blip r:embed="rId2"/>
          <a:stretch>
            <a:fillRect/>
          </a:stretch>
        </p:blipFill>
        <p:spPr>
          <a:xfrm>
            <a:off x="3779520" y="0"/>
            <a:ext cx="5364480" cy="4145280"/>
          </a:xfrm>
          <a:prstGeom prst="rect">
            <a:avLst/>
          </a:prstGeom>
        </p:spPr>
      </p:pic>
      <p:pic>
        <p:nvPicPr>
          <p:cNvPr id="5" name="Picture 4"/>
          <p:cNvPicPr>
            <a:picLocks noChangeAspect="1"/>
          </p:cNvPicPr>
          <p:nvPr/>
        </p:nvPicPr>
        <p:blipFill>
          <a:blip r:embed="rId3"/>
          <a:stretch>
            <a:fillRect/>
          </a:stretch>
        </p:blipFill>
        <p:spPr>
          <a:xfrm>
            <a:off x="0" y="2540000"/>
            <a:ext cx="5740400" cy="4318000"/>
          </a:xfrm>
          <a:prstGeom prst="rect">
            <a:avLst/>
          </a:prstGeom>
        </p:spPr>
      </p:pic>
      <p:sp>
        <p:nvSpPr>
          <p:cNvPr id="6" name="TextBox 5"/>
          <p:cNvSpPr txBox="1"/>
          <p:nvPr/>
        </p:nvSpPr>
        <p:spPr>
          <a:xfrm>
            <a:off x="2057400" y="5473700"/>
            <a:ext cx="2116084" cy="369332"/>
          </a:xfrm>
          <a:prstGeom prst="rect">
            <a:avLst/>
          </a:prstGeom>
          <a:noFill/>
        </p:spPr>
        <p:txBody>
          <a:bodyPr wrap="none" rtlCol="0">
            <a:spAutoFit/>
          </a:bodyPr>
          <a:lstStyle/>
          <a:p>
            <a:r>
              <a:rPr lang="en-US" dirty="0" smtClean="0">
                <a:solidFill>
                  <a:schemeClr val="bg1"/>
                </a:solidFill>
              </a:rPr>
              <a:t>Cloud Top height, 5Z</a:t>
            </a:r>
            <a:endParaRPr lang="en-US" dirty="0">
              <a:solidFill>
                <a:schemeClr val="bg1"/>
              </a:solidFill>
            </a:endParaRPr>
          </a:p>
        </p:txBody>
      </p:sp>
      <p:sp>
        <p:nvSpPr>
          <p:cNvPr id="7" name="TextBox 6"/>
          <p:cNvSpPr txBox="1"/>
          <p:nvPr/>
        </p:nvSpPr>
        <p:spPr>
          <a:xfrm>
            <a:off x="6451600" y="2882900"/>
            <a:ext cx="2065928" cy="369332"/>
          </a:xfrm>
          <a:prstGeom prst="rect">
            <a:avLst/>
          </a:prstGeom>
          <a:noFill/>
        </p:spPr>
        <p:txBody>
          <a:bodyPr wrap="none" rtlCol="0">
            <a:spAutoFit/>
          </a:bodyPr>
          <a:lstStyle/>
          <a:p>
            <a:r>
              <a:rPr lang="en-US" dirty="0" smtClean="0">
                <a:solidFill>
                  <a:schemeClr val="bg1"/>
                </a:solidFill>
              </a:rPr>
              <a:t>78 hour forecast, 6Z</a:t>
            </a:r>
            <a:endParaRPr lang="en-US" dirty="0">
              <a:solidFill>
                <a:schemeClr val="bg1"/>
              </a:solidFill>
            </a:endParaRPr>
          </a:p>
        </p:txBody>
      </p:sp>
      <p:sp>
        <p:nvSpPr>
          <p:cNvPr id="8" name="TextBox 7"/>
          <p:cNvSpPr txBox="1"/>
          <p:nvPr/>
        </p:nvSpPr>
        <p:spPr>
          <a:xfrm>
            <a:off x="0" y="0"/>
            <a:ext cx="3547148" cy="2862323"/>
          </a:xfrm>
          <a:prstGeom prst="rect">
            <a:avLst/>
          </a:prstGeom>
          <a:noFill/>
        </p:spPr>
        <p:txBody>
          <a:bodyPr wrap="square" rtlCol="0">
            <a:spAutoFit/>
          </a:bodyPr>
          <a:lstStyle/>
          <a:p>
            <a:r>
              <a:rPr lang="en-US" dirty="0" smtClean="0"/>
              <a:t>Quick verification on a 78 hour </a:t>
            </a:r>
            <a:r>
              <a:rPr lang="en-US" dirty="0" err="1" smtClean="0"/>
              <a:t>fcst</a:t>
            </a:r>
            <a:r>
              <a:rPr lang="en-US" dirty="0" smtClean="0"/>
              <a:t>.  Model </a:t>
            </a:r>
            <a:r>
              <a:rPr lang="en-US" dirty="0" err="1" smtClean="0"/>
              <a:t>overpredicts</a:t>
            </a:r>
            <a:r>
              <a:rPr lang="en-US" dirty="0" smtClean="0"/>
              <a:t> middle cloud off of Gabon coast.  Gap is “sealed” (not </a:t>
            </a:r>
            <a:r>
              <a:rPr lang="en-US" dirty="0" err="1" smtClean="0"/>
              <a:t>fcst</a:t>
            </a:r>
            <a:r>
              <a:rPr lang="en-US" dirty="0" smtClean="0"/>
              <a:t>, though the gap is smaller than usual in the </a:t>
            </a:r>
            <a:r>
              <a:rPr lang="en-US" dirty="0" err="1" smtClean="0"/>
              <a:t>fcst</a:t>
            </a:r>
            <a:r>
              <a:rPr lang="en-US" dirty="0" smtClean="0"/>
              <a:t>.  The high clouds that come from convectively generated moisture over West Africa in the model are overdone.</a:t>
            </a:r>
          </a:p>
          <a:p>
            <a:endParaRPr lang="en-US" dirty="0"/>
          </a:p>
        </p:txBody>
      </p:sp>
    </p:spTree>
    <p:extLst>
      <p:ext uri="{BB962C8B-B14F-4D97-AF65-F5344CB8AC3E}">
        <p14:creationId xmlns:p14="http://schemas.microsoft.com/office/powerpoint/2010/main" val="31433467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4450080" y="0"/>
            <a:ext cx="4693920" cy="3627120"/>
          </a:xfrm>
          <a:prstGeom prst="rect">
            <a:avLst/>
          </a:prstGeom>
        </p:spPr>
      </p:pic>
      <p:sp>
        <p:nvSpPr>
          <p:cNvPr id="9" name="TextBox 8"/>
          <p:cNvSpPr txBox="1"/>
          <p:nvPr/>
        </p:nvSpPr>
        <p:spPr>
          <a:xfrm>
            <a:off x="304800" y="4102100"/>
            <a:ext cx="3836572" cy="2031325"/>
          </a:xfrm>
          <a:prstGeom prst="rect">
            <a:avLst/>
          </a:prstGeom>
          <a:noFill/>
        </p:spPr>
        <p:txBody>
          <a:bodyPr wrap="square" rtlCol="0">
            <a:spAutoFit/>
          </a:bodyPr>
          <a:lstStyle/>
          <a:p>
            <a:r>
              <a:rPr lang="en-US" dirty="0" smtClean="0"/>
              <a:t>As in yesterday’s forecast, it is quite dry.  At 850mb, see a northwestward flow; at 600mb, a surge of moisture that is clearly moving southwestward in the forecast progression.  As usual, 700mb is the wettest, with a plume coming in.</a:t>
            </a:r>
            <a:endParaRPr lang="en-US" dirty="0"/>
          </a:p>
        </p:txBody>
      </p:sp>
      <p:pic>
        <p:nvPicPr>
          <p:cNvPr id="10" name="Picture 9"/>
          <p:cNvPicPr>
            <a:picLocks noChangeAspect="1"/>
          </p:cNvPicPr>
          <p:nvPr/>
        </p:nvPicPr>
        <p:blipFill>
          <a:blip r:embed="rId3"/>
          <a:stretch>
            <a:fillRect/>
          </a:stretch>
        </p:blipFill>
        <p:spPr>
          <a:xfrm>
            <a:off x="0" y="0"/>
            <a:ext cx="4693920" cy="3627120"/>
          </a:xfrm>
          <a:prstGeom prst="rect">
            <a:avLst/>
          </a:prstGeom>
        </p:spPr>
      </p:pic>
      <p:sp>
        <p:nvSpPr>
          <p:cNvPr id="8" name="TextBox 7"/>
          <p:cNvSpPr txBox="1"/>
          <p:nvPr/>
        </p:nvSpPr>
        <p:spPr>
          <a:xfrm>
            <a:off x="1480979" y="1970732"/>
            <a:ext cx="1129786" cy="461665"/>
          </a:xfrm>
          <a:prstGeom prst="rect">
            <a:avLst/>
          </a:prstGeom>
          <a:noFill/>
        </p:spPr>
        <p:txBody>
          <a:bodyPr wrap="none" rtlCol="0">
            <a:spAutoFit/>
          </a:bodyPr>
          <a:lstStyle/>
          <a:p>
            <a:r>
              <a:rPr lang="en-US" sz="2400" dirty="0">
                <a:solidFill>
                  <a:srgbClr val="FF6600"/>
                </a:solidFill>
              </a:rPr>
              <a:t>6</a:t>
            </a:r>
            <a:r>
              <a:rPr lang="en-US" sz="2400" dirty="0" smtClean="0">
                <a:solidFill>
                  <a:srgbClr val="FF6600"/>
                </a:solidFill>
              </a:rPr>
              <a:t>00 </a:t>
            </a:r>
            <a:r>
              <a:rPr lang="en-US" sz="2400" dirty="0" err="1" smtClean="0">
                <a:solidFill>
                  <a:srgbClr val="FF6600"/>
                </a:solidFill>
              </a:rPr>
              <a:t>mb</a:t>
            </a:r>
            <a:endParaRPr lang="en-US" sz="2400" dirty="0">
              <a:solidFill>
                <a:srgbClr val="FF6600"/>
              </a:solidFill>
            </a:endParaRPr>
          </a:p>
        </p:txBody>
      </p:sp>
      <p:sp>
        <p:nvSpPr>
          <p:cNvPr id="7" name="TextBox 6"/>
          <p:cNvSpPr txBox="1"/>
          <p:nvPr/>
        </p:nvSpPr>
        <p:spPr>
          <a:xfrm>
            <a:off x="6432452" y="2201564"/>
            <a:ext cx="1129786" cy="461665"/>
          </a:xfrm>
          <a:prstGeom prst="rect">
            <a:avLst/>
          </a:prstGeom>
          <a:noFill/>
        </p:spPr>
        <p:txBody>
          <a:bodyPr wrap="none" rtlCol="0">
            <a:spAutoFit/>
          </a:bodyPr>
          <a:lstStyle/>
          <a:p>
            <a:r>
              <a:rPr lang="en-US" sz="2400" dirty="0">
                <a:solidFill>
                  <a:srgbClr val="FF6600"/>
                </a:solidFill>
              </a:rPr>
              <a:t>7</a:t>
            </a:r>
            <a:r>
              <a:rPr lang="en-US" sz="2400" dirty="0" smtClean="0">
                <a:solidFill>
                  <a:srgbClr val="FF6600"/>
                </a:solidFill>
              </a:rPr>
              <a:t>00 </a:t>
            </a:r>
            <a:r>
              <a:rPr lang="en-US" sz="2400" dirty="0" err="1" smtClean="0">
                <a:solidFill>
                  <a:srgbClr val="FF6600"/>
                </a:solidFill>
              </a:rPr>
              <a:t>mb</a:t>
            </a:r>
            <a:endParaRPr lang="en-US" sz="2400" dirty="0">
              <a:solidFill>
                <a:srgbClr val="FF6600"/>
              </a:solidFill>
            </a:endParaRPr>
          </a:p>
        </p:txBody>
      </p:sp>
      <p:pic>
        <p:nvPicPr>
          <p:cNvPr id="13" name="Picture 12"/>
          <p:cNvPicPr>
            <a:picLocks noChangeAspect="1"/>
          </p:cNvPicPr>
          <p:nvPr/>
        </p:nvPicPr>
        <p:blipFill>
          <a:blip r:embed="rId4"/>
          <a:stretch>
            <a:fillRect/>
          </a:stretch>
        </p:blipFill>
        <p:spPr>
          <a:xfrm>
            <a:off x="4450080" y="3230880"/>
            <a:ext cx="4693920" cy="3627120"/>
          </a:xfrm>
          <a:prstGeom prst="rect">
            <a:avLst/>
          </a:prstGeom>
        </p:spPr>
      </p:pic>
      <p:sp>
        <p:nvSpPr>
          <p:cNvPr id="5" name="TextBox 4"/>
          <p:cNvSpPr txBox="1"/>
          <p:nvPr/>
        </p:nvSpPr>
        <p:spPr>
          <a:xfrm>
            <a:off x="6432452" y="4927600"/>
            <a:ext cx="1129786" cy="461665"/>
          </a:xfrm>
          <a:prstGeom prst="rect">
            <a:avLst/>
          </a:prstGeom>
          <a:noFill/>
        </p:spPr>
        <p:txBody>
          <a:bodyPr wrap="none" rtlCol="0">
            <a:spAutoFit/>
          </a:bodyPr>
          <a:lstStyle/>
          <a:p>
            <a:r>
              <a:rPr lang="en-US" sz="2400" dirty="0" smtClean="0">
                <a:solidFill>
                  <a:srgbClr val="FF6600"/>
                </a:solidFill>
              </a:rPr>
              <a:t>850 </a:t>
            </a:r>
            <a:r>
              <a:rPr lang="en-US" sz="2400" dirty="0" err="1" smtClean="0">
                <a:solidFill>
                  <a:srgbClr val="FF6600"/>
                </a:solidFill>
              </a:rPr>
              <a:t>mb</a:t>
            </a:r>
            <a:endParaRPr lang="en-US" sz="2400" dirty="0">
              <a:solidFill>
                <a:srgbClr val="FF6600"/>
              </a:solidFill>
            </a:endParaRPr>
          </a:p>
        </p:txBody>
      </p:sp>
      <p:cxnSp>
        <p:nvCxnSpPr>
          <p:cNvPr id="16" name="Straight Arrow Connector 15"/>
          <p:cNvCxnSpPr/>
          <p:nvPr/>
        </p:nvCxnSpPr>
        <p:spPr>
          <a:xfrm rot="10800000" flipV="1">
            <a:off x="3213100" y="457200"/>
            <a:ext cx="482600" cy="3937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0800000" flipV="1">
            <a:off x="7562238" y="1397000"/>
            <a:ext cx="616562" cy="3175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10800000">
            <a:off x="8509000" y="4929189"/>
            <a:ext cx="546100" cy="158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16200000" flipV="1">
            <a:off x="7683500" y="4610100"/>
            <a:ext cx="406400" cy="2286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110656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 y="0"/>
            <a:ext cx="5364480" cy="4145280"/>
          </a:xfrm>
          <a:prstGeom prst="rect">
            <a:avLst/>
          </a:prstGeom>
        </p:spPr>
      </p:pic>
      <p:pic>
        <p:nvPicPr>
          <p:cNvPr id="3" name="Picture 2"/>
          <p:cNvPicPr>
            <a:picLocks noChangeAspect="1"/>
          </p:cNvPicPr>
          <p:nvPr/>
        </p:nvPicPr>
        <p:blipFill>
          <a:blip r:embed="rId3"/>
          <a:stretch>
            <a:fillRect/>
          </a:stretch>
        </p:blipFill>
        <p:spPr>
          <a:xfrm>
            <a:off x="3779520" y="2712720"/>
            <a:ext cx="5364480" cy="4145280"/>
          </a:xfrm>
          <a:prstGeom prst="rect">
            <a:avLst/>
          </a:prstGeom>
        </p:spPr>
      </p:pic>
      <p:pic>
        <p:nvPicPr>
          <p:cNvPr id="4" name="Picture 3"/>
          <p:cNvPicPr>
            <a:picLocks noChangeAspect="1"/>
          </p:cNvPicPr>
          <p:nvPr/>
        </p:nvPicPr>
        <p:blipFill>
          <a:blip r:embed="rId4"/>
          <a:srcRect l="41225" r="15530" b="34641"/>
          <a:stretch>
            <a:fillRect/>
          </a:stretch>
        </p:blipFill>
        <p:spPr>
          <a:xfrm>
            <a:off x="6108700" y="0"/>
            <a:ext cx="2319869" cy="2709314"/>
          </a:xfrm>
          <a:prstGeom prst="rect">
            <a:avLst/>
          </a:prstGeom>
        </p:spPr>
      </p:pic>
      <p:cxnSp>
        <p:nvCxnSpPr>
          <p:cNvPr id="6" name="Straight Connector 5"/>
          <p:cNvCxnSpPr/>
          <p:nvPr/>
        </p:nvCxnSpPr>
        <p:spPr>
          <a:xfrm>
            <a:off x="6350000" y="1228728"/>
            <a:ext cx="18542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2700" y="4660900"/>
            <a:ext cx="3910876" cy="1754327"/>
          </a:xfrm>
          <a:prstGeom prst="rect">
            <a:avLst/>
          </a:prstGeom>
          <a:noFill/>
        </p:spPr>
        <p:txBody>
          <a:bodyPr wrap="square" rtlCol="0">
            <a:spAutoFit/>
          </a:bodyPr>
          <a:lstStyle/>
          <a:p>
            <a:r>
              <a:rPr lang="en-US" dirty="0" smtClean="0"/>
              <a:t>Cross sections along routine track (top) and at 5S (right).  Note here that reported BL height north of 5S may be a bit deceptive (decoupling?).  Note change in winds from surface layer (SSE) to </a:t>
            </a:r>
            <a:r>
              <a:rPr lang="en-US" dirty="0" err="1" smtClean="0"/>
              <a:t>midlevels</a:t>
            </a:r>
            <a:r>
              <a:rPr lang="en-US" dirty="0" smtClean="0"/>
              <a:t> (E)   </a:t>
            </a:r>
            <a:endParaRPr lang="en-US" dirty="0"/>
          </a:p>
        </p:txBody>
      </p:sp>
      <p:cxnSp>
        <p:nvCxnSpPr>
          <p:cNvPr id="16" name="Straight Arrow Connector 15"/>
          <p:cNvCxnSpPr/>
          <p:nvPr/>
        </p:nvCxnSpPr>
        <p:spPr>
          <a:xfrm rot="5400000" flipH="1" flipV="1">
            <a:off x="1877060" y="3571240"/>
            <a:ext cx="2971800" cy="8331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415964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177800" y="5945554"/>
            <a:ext cx="8737600" cy="369332"/>
          </a:xfrm>
          <a:prstGeom prst="rect">
            <a:avLst/>
          </a:prstGeom>
          <a:noFill/>
        </p:spPr>
        <p:txBody>
          <a:bodyPr wrap="square" rtlCol="0">
            <a:spAutoFit/>
          </a:bodyPr>
          <a:lstStyle/>
          <a:p>
            <a:r>
              <a:rPr lang="en-US" dirty="0" smtClean="0"/>
              <a:t>Old forecast for </a:t>
            </a:r>
            <a:r>
              <a:rPr lang="en-US" dirty="0" err="1" smtClean="0"/>
              <a:t>precip</a:t>
            </a:r>
            <a:r>
              <a:rPr lang="en-US" dirty="0" smtClean="0"/>
              <a:t>.</a:t>
            </a:r>
            <a:endParaRPr lang="en-US" dirty="0"/>
          </a:p>
        </p:txBody>
      </p:sp>
    </p:spTree>
    <p:extLst>
      <p:ext uri="{BB962C8B-B14F-4D97-AF65-F5344CB8AC3E}">
        <p14:creationId xmlns:p14="http://schemas.microsoft.com/office/powerpoint/2010/main" val="66467809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177800" y="5945554"/>
            <a:ext cx="8737600" cy="646331"/>
          </a:xfrm>
          <a:prstGeom prst="rect">
            <a:avLst/>
          </a:prstGeom>
          <a:noFill/>
        </p:spPr>
        <p:txBody>
          <a:bodyPr wrap="square" rtlCol="0">
            <a:spAutoFit/>
          </a:bodyPr>
          <a:lstStyle/>
          <a:p>
            <a:r>
              <a:rPr lang="en-US" dirty="0" smtClean="0"/>
              <a:t>New forecast for </a:t>
            </a:r>
            <a:r>
              <a:rPr lang="en-US" dirty="0" err="1" smtClean="0"/>
              <a:t>precip</a:t>
            </a:r>
            <a:r>
              <a:rPr lang="en-US" dirty="0" smtClean="0"/>
              <a:t>.  Basic pattern is not bad (in agreement).  Trend is to have </a:t>
            </a:r>
            <a:r>
              <a:rPr lang="en-US" dirty="0" err="1" smtClean="0"/>
              <a:t>precip</a:t>
            </a:r>
            <a:r>
              <a:rPr lang="en-US" dirty="0" smtClean="0"/>
              <a:t> further north in the new forecast  </a:t>
            </a:r>
            <a:endParaRPr lang="en-US" dirty="0"/>
          </a:p>
        </p:txBody>
      </p:sp>
    </p:spTree>
    <p:extLst>
      <p:ext uri="{BB962C8B-B14F-4D97-AF65-F5344CB8AC3E}">
        <p14:creationId xmlns:p14="http://schemas.microsoft.com/office/powerpoint/2010/main" val="101931099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52401"/>
            <a:ext cx="7772400" cy="927100"/>
          </a:xfrm>
        </p:spPr>
        <p:txBody>
          <a:bodyPr/>
          <a:lstStyle/>
          <a:p>
            <a:r>
              <a:rPr lang="en-US" dirty="0" smtClean="0"/>
              <a:t>Summary for Sunday</a:t>
            </a:r>
            <a:endParaRPr lang="en-US" dirty="0"/>
          </a:p>
        </p:txBody>
      </p:sp>
      <p:sp>
        <p:nvSpPr>
          <p:cNvPr id="5" name="Subtitle 4"/>
          <p:cNvSpPr>
            <a:spLocks noGrp="1"/>
          </p:cNvSpPr>
          <p:nvPr>
            <p:ph type="subTitle" idx="1"/>
          </p:nvPr>
        </p:nvSpPr>
        <p:spPr>
          <a:xfrm>
            <a:off x="533400" y="1079501"/>
            <a:ext cx="8229600" cy="5308599"/>
          </a:xfrm>
        </p:spPr>
        <p:txBody>
          <a:bodyPr>
            <a:normAutofit lnSpcReduction="10000"/>
          </a:bodyPr>
          <a:lstStyle/>
          <a:p>
            <a:pPr algn="l">
              <a:buFont typeface="Arial"/>
              <a:buChar char="•"/>
            </a:pPr>
            <a:r>
              <a:rPr lang="en-US" dirty="0" smtClean="0"/>
              <a:t>Sunday low cloud forecast little changed, “gap” boundary at about 5-8S.  Gap </a:t>
            </a:r>
            <a:r>
              <a:rPr lang="en-US" i="1" dirty="0" smtClean="0"/>
              <a:t>is</a:t>
            </a:r>
            <a:r>
              <a:rPr lang="en-US" dirty="0" smtClean="0"/>
              <a:t> shrinking with later forecasts.  </a:t>
            </a:r>
          </a:p>
          <a:p>
            <a:pPr algn="l">
              <a:buFont typeface="Arial"/>
              <a:buChar char="•"/>
            </a:pPr>
            <a:r>
              <a:rPr lang="en-US" dirty="0" smtClean="0"/>
              <a:t>High and middle clouds minimal – “shrinking” high cloud with later forecasts.</a:t>
            </a:r>
          </a:p>
          <a:p>
            <a:pPr algn="l">
              <a:buFont typeface="Arial"/>
              <a:buChar char="•"/>
            </a:pPr>
            <a:r>
              <a:rPr lang="en-US" dirty="0" smtClean="0"/>
              <a:t>Mid levels continue dry, with some intrusions at 700mb from the continent</a:t>
            </a:r>
          </a:p>
          <a:p>
            <a:pPr algn="l">
              <a:buFont typeface="Arial"/>
              <a:buChar char="•"/>
            </a:pPr>
            <a:r>
              <a:rPr lang="en-US" dirty="0" err="1" smtClean="0"/>
              <a:t>Precip</a:t>
            </a:r>
            <a:r>
              <a:rPr lang="en-US" dirty="0" smtClean="0"/>
              <a:t> is stable with evolution of forecasts.</a:t>
            </a:r>
          </a:p>
          <a:p>
            <a:pPr algn="l">
              <a:buFont typeface="Arial"/>
              <a:buChar char="•"/>
            </a:pPr>
            <a:r>
              <a:rPr lang="en-US" dirty="0" smtClean="0"/>
              <a:t>Surface conditions.  Probably warmer than today on TO.</a:t>
            </a:r>
          </a:p>
        </p:txBody>
      </p:sp>
    </p:spTree>
    <p:extLst>
      <p:ext uri="{BB962C8B-B14F-4D97-AF65-F5344CB8AC3E}">
        <p14:creationId xmlns:p14="http://schemas.microsoft.com/office/powerpoint/2010/main" val="29017225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Monday</a:t>
            </a:r>
            <a:endParaRPr lang="en-US" dirty="0"/>
          </a:p>
        </p:txBody>
      </p:sp>
    </p:spTree>
    <p:extLst>
      <p:ext uri="{BB962C8B-B14F-4D97-AF65-F5344CB8AC3E}">
        <p14:creationId xmlns:p14="http://schemas.microsoft.com/office/powerpoint/2010/main" val="139101077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43000" y="2514600"/>
            <a:ext cx="1249060" cy="461665"/>
          </a:xfrm>
          <a:prstGeom prst="rect">
            <a:avLst/>
          </a:prstGeom>
          <a:noFill/>
        </p:spPr>
        <p:txBody>
          <a:bodyPr wrap="none" rtlCol="0">
            <a:spAutoFit/>
          </a:bodyPr>
          <a:lstStyle/>
          <a:p>
            <a:r>
              <a:rPr lang="en-US" sz="2400" dirty="0" smtClean="0">
                <a:solidFill>
                  <a:schemeClr val="bg1"/>
                </a:solidFill>
              </a:rPr>
              <a:t>SUNDAY</a:t>
            </a:r>
            <a:endParaRPr lang="en-US" sz="2400" dirty="0">
              <a:solidFill>
                <a:schemeClr val="bg1"/>
              </a:solidFill>
            </a:endParaRPr>
          </a:p>
        </p:txBody>
      </p:sp>
      <p:sp>
        <p:nvSpPr>
          <p:cNvPr id="13" name="TextBox 12"/>
          <p:cNvSpPr txBox="1"/>
          <p:nvPr/>
        </p:nvSpPr>
        <p:spPr>
          <a:xfrm>
            <a:off x="5075540" y="4808835"/>
            <a:ext cx="1377300" cy="461665"/>
          </a:xfrm>
          <a:prstGeom prst="rect">
            <a:avLst/>
          </a:prstGeom>
          <a:noFill/>
        </p:spPr>
        <p:txBody>
          <a:bodyPr wrap="none" rtlCol="0">
            <a:spAutoFit/>
          </a:bodyPr>
          <a:lstStyle/>
          <a:p>
            <a:r>
              <a:rPr lang="en-US" sz="2400" dirty="0" smtClean="0">
                <a:solidFill>
                  <a:schemeClr val="bg1"/>
                </a:solidFill>
              </a:rPr>
              <a:t>MONDAY</a:t>
            </a:r>
            <a:endParaRPr lang="en-US" sz="2400" dirty="0">
              <a:solidFill>
                <a:schemeClr val="bg1"/>
              </a:solidFill>
            </a:endParaRPr>
          </a:p>
        </p:txBody>
      </p:sp>
      <p:pic>
        <p:nvPicPr>
          <p:cNvPr id="10" name="Picture 9"/>
          <p:cNvPicPr>
            <a:picLocks noChangeAspect="1"/>
          </p:cNvPicPr>
          <p:nvPr/>
        </p:nvPicPr>
        <p:blipFill>
          <a:blip r:embed="rId2"/>
          <a:stretch>
            <a:fillRect/>
          </a:stretch>
        </p:blipFill>
        <p:spPr>
          <a:xfrm>
            <a:off x="0" y="0"/>
            <a:ext cx="5364480" cy="4145280"/>
          </a:xfrm>
          <a:prstGeom prst="rect">
            <a:avLst/>
          </a:prstGeom>
        </p:spPr>
      </p:pic>
      <p:pic>
        <p:nvPicPr>
          <p:cNvPr id="11" name="Picture 10"/>
          <p:cNvPicPr>
            <a:picLocks noChangeAspect="1"/>
          </p:cNvPicPr>
          <p:nvPr/>
        </p:nvPicPr>
        <p:blipFill>
          <a:blip r:embed="rId3"/>
          <a:stretch>
            <a:fillRect/>
          </a:stretch>
        </p:blipFill>
        <p:spPr>
          <a:xfrm>
            <a:off x="3788637" y="2712720"/>
            <a:ext cx="5364480" cy="4145280"/>
          </a:xfrm>
          <a:prstGeom prst="rect">
            <a:avLst/>
          </a:prstGeom>
        </p:spPr>
      </p:pic>
      <p:sp>
        <p:nvSpPr>
          <p:cNvPr id="14" name="TextBox 13"/>
          <p:cNvSpPr txBox="1"/>
          <p:nvPr/>
        </p:nvSpPr>
        <p:spPr>
          <a:xfrm>
            <a:off x="2654300" y="2883324"/>
            <a:ext cx="408385" cy="523220"/>
          </a:xfrm>
          <a:prstGeom prst="rect">
            <a:avLst/>
          </a:prstGeom>
          <a:noFill/>
        </p:spPr>
        <p:txBody>
          <a:bodyPr wrap="none" rtlCol="0">
            <a:spAutoFit/>
          </a:bodyPr>
          <a:lstStyle/>
          <a:p>
            <a:r>
              <a:rPr lang="en-US" sz="2800" dirty="0" smtClean="0">
                <a:solidFill>
                  <a:srgbClr val="FF6600"/>
                </a:solidFill>
              </a:rPr>
              <a:t>H</a:t>
            </a:r>
            <a:endParaRPr lang="en-US" sz="2800" dirty="0">
              <a:solidFill>
                <a:srgbClr val="FF6600"/>
              </a:solidFill>
            </a:endParaRPr>
          </a:p>
        </p:txBody>
      </p:sp>
      <p:sp>
        <p:nvSpPr>
          <p:cNvPr id="15" name="TextBox 14"/>
          <p:cNvSpPr txBox="1"/>
          <p:nvPr/>
        </p:nvSpPr>
        <p:spPr>
          <a:xfrm>
            <a:off x="6452840" y="5334000"/>
            <a:ext cx="408385" cy="523220"/>
          </a:xfrm>
          <a:prstGeom prst="rect">
            <a:avLst/>
          </a:prstGeom>
          <a:noFill/>
        </p:spPr>
        <p:txBody>
          <a:bodyPr wrap="none" rtlCol="0">
            <a:spAutoFit/>
          </a:bodyPr>
          <a:lstStyle/>
          <a:p>
            <a:r>
              <a:rPr lang="en-US" sz="2800" dirty="0" smtClean="0">
                <a:solidFill>
                  <a:srgbClr val="FF6600"/>
                </a:solidFill>
              </a:rPr>
              <a:t>H</a:t>
            </a:r>
            <a:endParaRPr lang="en-US" sz="2800" dirty="0">
              <a:solidFill>
                <a:srgbClr val="FF6600"/>
              </a:solidFill>
            </a:endParaRPr>
          </a:p>
        </p:txBody>
      </p:sp>
      <p:sp>
        <p:nvSpPr>
          <p:cNvPr id="16" name="TextBox 15"/>
          <p:cNvSpPr txBox="1"/>
          <p:nvPr/>
        </p:nvSpPr>
        <p:spPr>
          <a:xfrm>
            <a:off x="734615" y="2697914"/>
            <a:ext cx="335624" cy="523220"/>
          </a:xfrm>
          <a:prstGeom prst="rect">
            <a:avLst/>
          </a:prstGeom>
          <a:noFill/>
        </p:spPr>
        <p:txBody>
          <a:bodyPr wrap="none" rtlCol="0">
            <a:spAutoFit/>
          </a:bodyPr>
          <a:lstStyle/>
          <a:p>
            <a:r>
              <a:rPr lang="en-US" sz="2800" dirty="0" smtClean="0">
                <a:solidFill>
                  <a:schemeClr val="bg1"/>
                </a:solidFill>
              </a:rPr>
              <a:t>L</a:t>
            </a:r>
            <a:endParaRPr lang="en-US" sz="2800" dirty="0">
              <a:solidFill>
                <a:schemeClr val="bg1"/>
              </a:solidFill>
            </a:endParaRPr>
          </a:p>
        </p:txBody>
      </p:sp>
      <p:sp>
        <p:nvSpPr>
          <p:cNvPr id="17" name="TextBox 16"/>
          <p:cNvSpPr txBox="1"/>
          <p:nvPr/>
        </p:nvSpPr>
        <p:spPr>
          <a:xfrm>
            <a:off x="4254500" y="5072390"/>
            <a:ext cx="335624" cy="523220"/>
          </a:xfrm>
          <a:prstGeom prst="rect">
            <a:avLst/>
          </a:prstGeom>
          <a:noFill/>
        </p:spPr>
        <p:txBody>
          <a:bodyPr wrap="none" rtlCol="0">
            <a:spAutoFit/>
          </a:bodyPr>
          <a:lstStyle/>
          <a:p>
            <a:r>
              <a:rPr lang="en-US" sz="2800" dirty="0" smtClean="0">
                <a:solidFill>
                  <a:schemeClr val="bg1"/>
                </a:solidFill>
              </a:rPr>
              <a:t>L</a:t>
            </a:r>
            <a:endParaRPr lang="en-US" sz="2800" dirty="0">
              <a:solidFill>
                <a:schemeClr val="bg1"/>
              </a:solidFill>
            </a:endParaRPr>
          </a:p>
        </p:txBody>
      </p:sp>
      <p:sp>
        <p:nvSpPr>
          <p:cNvPr id="18" name="TextBox 17"/>
          <p:cNvSpPr txBox="1"/>
          <p:nvPr/>
        </p:nvSpPr>
        <p:spPr>
          <a:xfrm>
            <a:off x="1143000" y="2247900"/>
            <a:ext cx="1097927" cy="461665"/>
          </a:xfrm>
          <a:prstGeom prst="rect">
            <a:avLst/>
          </a:prstGeom>
          <a:noFill/>
        </p:spPr>
        <p:txBody>
          <a:bodyPr wrap="none" rtlCol="0">
            <a:spAutoFit/>
          </a:bodyPr>
          <a:lstStyle/>
          <a:p>
            <a:r>
              <a:rPr lang="en-US" sz="2400" dirty="0" smtClean="0">
                <a:solidFill>
                  <a:schemeClr val="bg1"/>
                </a:solidFill>
              </a:rPr>
              <a:t>Sunday</a:t>
            </a:r>
            <a:endParaRPr lang="en-US" sz="2400" dirty="0">
              <a:solidFill>
                <a:schemeClr val="bg1"/>
              </a:solidFill>
            </a:endParaRPr>
          </a:p>
        </p:txBody>
      </p:sp>
      <p:sp>
        <p:nvSpPr>
          <p:cNvPr id="19" name="TextBox 18"/>
          <p:cNvSpPr txBox="1"/>
          <p:nvPr/>
        </p:nvSpPr>
        <p:spPr>
          <a:xfrm>
            <a:off x="5226673" y="4872335"/>
            <a:ext cx="1223412" cy="461665"/>
          </a:xfrm>
          <a:prstGeom prst="rect">
            <a:avLst/>
          </a:prstGeom>
          <a:noFill/>
        </p:spPr>
        <p:txBody>
          <a:bodyPr wrap="none" rtlCol="0">
            <a:spAutoFit/>
          </a:bodyPr>
          <a:lstStyle/>
          <a:p>
            <a:r>
              <a:rPr lang="en-US" sz="2400" dirty="0" smtClean="0">
                <a:solidFill>
                  <a:schemeClr val="bg1"/>
                </a:solidFill>
              </a:rPr>
              <a:t>Monday</a:t>
            </a:r>
            <a:endParaRPr lang="en-US" sz="2400" dirty="0">
              <a:solidFill>
                <a:schemeClr val="bg1"/>
              </a:solidFill>
            </a:endParaRPr>
          </a:p>
        </p:txBody>
      </p:sp>
      <p:sp>
        <p:nvSpPr>
          <p:cNvPr id="20" name="TextBox 19"/>
          <p:cNvSpPr txBox="1"/>
          <p:nvPr/>
        </p:nvSpPr>
        <p:spPr>
          <a:xfrm>
            <a:off x="152400" y="4808835"/>
            <a:ext cx="3737659" cy="1477328"/>
          </a:xfrm>
          <a:prstGeom prst="rect">
            <a:avLst/>
          </a:prstGeom>
          <a:noFill/>
        </p:spPr>
        <p:txBody>
          <a:bodyPr wrap="square" rtlCol="0">
            <a:spAutoFit/>
          </a:bodyPr>
          <a:lstStyle/>
          <a:p>
            <a:r>
              <a:rPr lang="en-US" dirty="0" smtClean="0"/>
              <a:t>Low has effectively stalled, high is moving slowly eastward and weakening as it is being scrunched by a high latitude system, surface winds in our area are very similar to Sunday</a:t>
            </a:r>
            <a:endParaRPr lang="en-US" dirty="0"/>
          </a:p>
        </p:txBody>
      </p:sp>
      <p:sp>
        <p:nvSpPr>
          <p:cNvPr id="21" name="TextBox 20"/>
          <p:cNvSpPr txBox="1"/>
          <p:nvPr/>
        </p:nvSpPr>
        <p:spPr>
          <a:xfrm>
            <a:off x="6096000" y="5780564"/>
            <a:ext cx="314058" cy="461665"/>
          </a:xfrm>
          <a:prstGeom prst="rect">
            <a:avLst/>
          </a:prstGeom>
          <a:noFill/>
        </p:spPr>
        <p:txBody>
          <a:bodyPr wrap="none" rtlCol="0">
            <a:spAutoFit/>
          </a:bodyPr>
          <a:lstStyle/>
          <a:p>
            <a:r>
              <a:rPr lang="en-US" sz="2400" dirty="0" smtClean="0">
                <a:solidFill>
                  <a:schemeClr val="bg1"/>
                </a:solidFill>
              </a:rPr>
              <a:t>L</a:t>
            </a:r>
            <a:endParaRPr lang="en-US" sz="2400" dirty="0">
              <a:solidFill>
                <a:schemeClr val="bg1"/>
              </a:solidFill>
            </a:endParaRPr>
          </a:p>
        </p:txBody>
      </p:sp>
    </p:spTree>
    <p:extLst>
      <p:ext uri="{BB962C8B-B14F-4D97-AF65-F5344CB8AC3E}">
        <p14:creationId xmlns:p14="http://schemas.microsoft.com/office/powerpoint/2010/main" val="173641541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4521200"/>
            <a:ext cx="3610837" cy="923330"/>
          </a:xfrm>
          <a:prstGeom prst="rect">
            <a:avLst/>
          </a:prstGeom>
          <a:noFill/>
        </p:spPr>
        <p:txBody>
          <a:bodyPr wrap="square" rtlCol="0">
            <a:spAutoFit/>
          </a:bodyPr>
          <a:lstStyle/>
          <a:p>
            <a:r>
              <a:rPr lang="en-US" dirty="0" smtClean="0"/>
              <a:t>Higher BL heights pushed northward slightly on Monday relative to Sunday. </a:t>
            </a:r>
            <a:endParaRPr lang="en-US" dirty="0"/>
          </a:p>
        </p:txBody>
      </p:sp>
      <p:sp>
        <p:nvSpPr>
          <p:cNvPr id="12" name="TextBox 11"/>
          <p:cNvSpPr txBox="1"/>
          <p:nvPr/>
        </p:nvSpPr>
        <p:spPr>
          <a:xfrm>
            <a:off x="1143000" y="2514600"/>
            <a:ext cx="1249060" cy="461665"/>
          </a:xfrm>
          <a:prstGeom prst="rect">
            <a:avLst/>
          </a:prstGeom>
          <a:noFill/>
        </p:spPr>
        <p:txBody>
          <a:bodyPr wrap="none" rtlCol="0">
            <a:spAutoFit/>
          </a:bodyPr>
          <a:lstStyle/>
          <a:p>
            <a:r>
              <a:rPr lang="en-US" sz="2400" dirty="0" smtClean="0">
                <a:solidFill>
                  <a:schemeClr val="bg1"/>
                </a:solidFill>
              </a:rPr>
              <a:t>SUNDAY</a:t>
            </a:r>
            <a:endParaRPr lang="en-US" sz="2400" dirty="0">
              <a:solidFill>
                <a:schemeClr val="bg1"/>
              </a:solidFill>
            </a:endParaRPr>
          </a:p>
        </p:txBody>
      </p:sp>
      <p:sp>
        <p:nvSpPr>
          <p:cNvPr id="13" name="TextBox 12"/>
          <p:cNvSpPr txBox="1"/>
          <p:nvPr/>
        </p:nvSpPr>
        <p:spPr>
          <a:xfrm>
            <a:off x="5075540" y="4808835"/>
            <a:ext cx="1377300" cy="461665"/>
          </a:xfrm>
          <a:prstGeom prst="rect">
            <a:avLst/>
          </a:prstGeom>
          <a:noFill/>
        </p:spPr>
        <p:txBody>
          <a:bodyPr wrap="none" rtlCol="0">
            <a:spAutoFit/>
          </a:bodyPr>
          <a:lstStyle/>
          <a:p>
            <a:r>
              <a:rPr lang="en-US" sz="2400" dirty="0" smtClean="0">
                <a:solidFill>
                  <a:schemeClr val="bg1"/>
                </a:solidFill>
              </a:rPr>
              <a:t>MONDAY</a:t>
            </a:r>
            <a:endParaRPr lang="en-US" sz="2400" dirty="0">
              <a:solidFill>
                <a:schemeClr val="bg1"/>
              </a:solidFill>
            </a:endParaRPr>
          </a:p>
        </p:txBody>
      </p:sp>
      <p:pic>
        <p:nvPicPr>
          <p:cNvPr id="10" name="Picture 9"/>
          <p:cNvPicPr>
            <a:picLocks noChangeAspect="1"/>
          </p:cNvPicPr>
          <p:nvPr/>
        </p:nvPicPr>
        <p:blipFill>
          <a:blip r:embed="rId2"/>
          <a:stretch>
            <a:fillRect/>
          </a:stretch>
        </p:blipFill>
        <p:spPr>
          <a:xfrm>
            <a:off x="0" y="0"/>
            <a:ext cx="5364480" cy="4145280"/>
          </a:xfrm>
          <a:prstGeom prst="rect">
            <a:avLst/>
          </a:prstGeom>
        </p:spPr>
      </p:pic>
      <p:pic>
        <p:nvPicPr>
          <p:cNvPr id="11" name="Picture 10"/>
          <p:cNvPicPr>
            <a:picLocks noChangeAspect="1"/>
          </p:cNvPicPr>
          <p:nvPr/>
        </p:nvPicPr>
        <p:blipFill>
          <a:blip r:embed="rId3"/>
          <a:stretch>
            <a:fillRect/>
          </a:stretch>
        </p:blipFill>
        <p:spPr>
          <a:xfrm>
            <a:off x="3770600" y="2723495"/>
            <a:ext cx="5364480" cy="4145280"/>
          </a:xfrm>
          <a:prstGeom prst="rect">
            <a:avLst/>
          </a:prstGeom>
        </p:spPr>
      </p:pic>
      <p:sp>
        <p:nvSpPr>
          <p:cNvPr id="14" name="TextBox 13"/>
          <p:cNvSpPr txBox="1"/>
          <p:nvPr/>
        </p:nvSpPr>
        <p:spPr>
          <a:xfrm>
            <a:off x="1295400" y="2667000"/>
            <a:ext cx="1249060" cy="461665"/>
          </a:xfrm>
          <a:prstGeom prst="rect">
            <a:avLst/>
          </a:prstGeom>
          <a:noFill/>
        </p:spPr>
        <p:txBody>
          <a:bodyPr wrap="none" rtlCol="0">
            <a:spAutoFit/>
          </a:bodyPr>
          <a:lstStyle/>
          <a:p>
            <a:r>
              <a:rPr lang="en-US" sz="2400" dirty="0" smtClean="0">
                <a:solidFill>
                  <a:schemeClr val="bg1"/>
                </a:solidFill>
              </a:rPr>
              <a:t>SUNDAY</a:t>
            </a:r>
            <a:endParaRPr lang="en-US" sz="2400" dirty="0">
              <a:solidFill>
                <a:schemeClr val="bg1"/>
              </a:solidFill>
            </a:endParaRPr>
          </a:p>
        </p:txBody>
      </p:sp>
      <p:sp>
        <p:nvSpPr>
          <p:cNvPr id="15" name="TextBox 14"/>
          <p:cNvSpPr txBox="1"/>
          <p:nvPr/>
        </p:nvSpPr>
        <p:spPr>
          <a:xfrm>
            <a:off x="5227940" y="4961235"/>
            <a:ext cx="1377300" cy="461665"/>
          </a:xfrm>
          <a:prstGeom prst="rect">
            <a:avLst/>
          </a:prstGeom>
          <a:noFill/>
        </p:spPr>
        <p:txBody>
          <a:bodyPr wrap="none" rtlCol="0">
            <a:spAutoFit/>
          </a:bodyPr>
          <a:lstStyle/>
          <a:p>
            <a:r>
              <a:rPr lang="en-US" sz="2400" dirty="0" smtClean="0">
                <a:solidFill>
                  <a:schemeClr val="bg1"/>
                </a:solidFill>
              </a:rPr>
              <a:t>MONDAY</a:t>
            </a:r>
            <a:endParaRPr lang="en-US" sz="2400" dirty="0">
              <a:solidFill>
                <a:schemeClr val="bg1"/>
              </a:solidFill>
            </a:endParaRPr>
          </a:p>
        </p:txBody>
      </p:sp>
      <p:cxnSp>
        <p:nvCxnSpPr>
          <p:cNvPr id="9" name="Straight Arrow Connector 8"/>
          <p:cNvCxnSpPr/>
          <p:nvPr/>
        </p:nvCxnSpPr>
        <p:spPr>
          <a:xfrm flipV="1">
            <a:off x="2120900" y="3886200"/>
            <a:ext cx="4203700" cy="2146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rot="5400000" flipH="1" flipV="1">
            <a:off x="-69850" y="3498850"/>
            <a:ext cx="4724400" cy="342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577866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4508500"/>
            <a:ext cx="3789034" cy="1477328"/>
          </a:xfrm>
          <a:prstGeom prst="rect">
            <a:avLst/>
          </a:prstGeom>
          <a:noFill/>
        </p:spPr>
        <p:txBody>
          <a:bodyPr wrap="square" rtlCol="0">
            <a:spAutoFit/>
          </a:bodyPr>
          <a:lstStyle/>
          <a:p>
            <a:r>
              <a:rPr lang="en-US" dirty="0" smtClean="0"/>
              <a:t>Trends are similar to yesterday’s forecast, with higher boundary layer heights pushing northward, gap pushing northward (and perhaps filling).</a:t>
            </a:r>
            <a:endParaRPr lang="en-US" dirty="0"/>
          </a:p>
        </p:txBody>
      </p:sp>
      <p:pic>
        <p:nvPicPr>
          <p:cNvPr id="7" name="Picture 6"/>
          <p:cNvPicPr>
            <a:picLocks noChangeAspect="1"/>
          </p:cNvPicPr>
          <p:nvPr/>
        </p:nvPicPr>
        <p:blipFill>
          <a:blip r:embed="rId2"/>
          <a:stretch>
            <a:fillRect/>
          </a:stretch>
        </p:blipFill>
        <p:spPr>
          <a:xfrm>
            <a:off x="0" y="0"/>
            <a:ext cx="5364480" cy="4145280"/>
          </a:xfrm>
          <a:prstGeom prst="rect">
            <a:avLst/>
          </a:prstGeom>
        </p:spPr>
      </p:pic>
      <p:pic>
        <p:nvPicPr>
          <p:cNvPr id="8" name="Picture 7"/>
          <p:cNvPicPr>
            <a:picLocks noChangeAspect="1"/>
          </p:cNvPicPr>
          <p:nvPr/>
        </p:nvPicPr>
        <p:blipFill>
          <a:blip r:embed="rId3"/>
          <a:stretch>
            <a:fillRect/>
          </a:stretch>
        </p:blipFill>
        <p:spPr>
          <a:xfrm>
            <a:off x="3779520" y="2712720"/>
            <a:ext cx="5364480" cy="4145280"/>
          </a:xfrm>
          <a:prstGeom prst="rect">
            <a:avLst/>
          </a:prstGeom>
        </p:spPr>
      </p:pic>
      <p:sp>
        <p:nvSpPr>
          <p:cNvPr id="6" name="TextBox 5"/>
          <p:cNvSpPr txBox="1"/>
          <p:nvPr/>
        </p:nvSpPr>
        <p:spPr>
          <a:xfrm>
            <a:off x="6137260" y="5270499"/>
            <a:ext cx="1377300" cy="461665"/>
          </a:xfrm>
          <a:prstGeom prst="rect">
            <a:avLst/>
          </a:prstGeom>
          <a:noFill/>
        </p:spPr>
        <p:txBody>
          <a:bodyPr wrap="none" rtlCol="0">
            <a:spAutoFit/>
          </a:bodyPr>
          <a:lstStyle/>
          <a:p>
            <a:r>
              <a:rPr lang="en-US" sz="2400" dirty="0" smtClean="0">
                <a:solidFill>
                  <a:srgbClr val="FF6600"/>
                </a:solidFill>
              </a:rPr>
              <a:t>MONDAY</a:t>
            </a:r>
            <a:endParaRPr lang="en-US" sz="2400" dirty="0">
              <a:solidFill>
                <a:srgbClr val="FF6600"/>
              </a:solidFill>
            </a:endParaRPr>
          </a:p>
        </p:txBody>
      </p:sp>
      <p:sp>
        <p:nvSpPr>
          <p:cNvPr id="5" name="TextBox 4"/>
          <p:cNvSpPr txBox="1"/>
          <p:nvPr/>
        </p:nvSpPr>
        <p:spPr>
          <a:xfrm>
            <a:off x="2392060" y="2481887"/>
            <a:ext cx="1249060" cy="461665"/>
          </a:xfrm>
          <a:prstGeom prst="rect">
            <a:avLst/>
          </a:prstGeom>
          <a:noFill/>
        </p:spPr>
        <p:txBody>
          <a:bodyPr wrap="none" rtlCol="0">
            <a:spAutoFit/>
          </a:bodyPr>
          <a:lstStyle/>
          <a:p>
            <a:r>
              <a:rPr lang="en-US" sz="2400" dirty="0" smtClean="0">
                <a:solidFill>
                  <a:srgbClr val="FF6600"/>
                </a:solidFill>
              </a:rPr>
              <a:t>SUNDAY</a:t>
            </a:r>
            <a:endParaRPr lang="en-US" sz="2400" dirty="0">
              <a:solidFill>
                <a:srgbClr val="FF6600"/>
              </a:solidFill>
            </a:endParaRPr>
          </a:p>
        </p:txBody>
      </p:sp>
    </p:spTree>
    <p:extLst>
      <p:ext uri="{BB962C8B-B14F-4D97-AF65-F5344CB8AC3E}">
        <p14:creationId xmlns:p14="http://schemas.microsoft.com/office/powerpoint/2010/main" val="360811200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 y="488254"/>
            <a:ext cx="5640654" cy="4352457"/>
          </a:xfrm>
          <a:prstGeom prst="rect">
            <a:avLst/>
          </a:prstGeom>
        </p:spPr>
      </p:pic>
      <p:pic>
        <p:nvPicPr>
          <p:cNvPr id="8" name="Picture 7"/>
          <p:cNvPicPr>
            <a:picLocks noChangeAspect="1"/>
          </p:cNvPicPr>
          <p:nvPr/>
        </p:nvPicPr>
        <p:blipFill>
          <a:blip r:embed="rId3"/>
          <a:stretch>
            <a:fillRect/>
          </a:stretch>
        </p:blipFill>
        <p:spPr>
          <a:xfrm>
            <a:off x="3541890" y="2531003"/>
            <a:ext cx="5618556" cy="4326997"/>
          </a:xfrm>
          <a:prstGeom prst="rect">
            <a:avLst/>
          </a:prstGeom>
        </p:spPr>
      </p:pic>
      <p:sp>
        <p:nvSpPr>
          <p:cNvPr id="3" name="TextBox 2"/>
          <p:cNvSpPr txBox="1"/>
          <p:nvPr/>
        </p:nvSpPr>
        <p:spPr>
          <a:xfrm>
            <a:off x="71961" y="32396"/>
            <a:ext cx="8662817" cy="461665"/>
          </a:xfrm>
          <a:prstGeom prst="rect">
            <a:avLst/>
          </a:prstGeom>
          <a:noFill/>
        </p:spPr>
        <p:txBody>
          <a:bodyPr wrap="square" rtlCol="0">
            <a:spAutoFit/>
          </a:bodyPr>
          <a:lstStyle/>
          <a:p>
            <a:r>
              <a:rPr lang="en-US" sz="2400" dirty="0" err="1" smtClean="0">
                <a:solidFill>
                  <a:srgbClr val="FF6600"/>
                </a:solidFill>
              </a:rPr>
              <a:t>Precip</a:t>
            </a:r>
            <a:r>
              <a:rPr lang="en-US" sz="2400" dirty="0" smtClean="0">
                <a:solidFill>
                  <a:srgbClr val="FF6600"/>
                </a:solidFill>
              </a:rPr>
              <a:t>, surface winds, 500-1000mb thickness for 8/11-12 @ 12PM </a:t>
            </a:r>
            <a:endParaRPr lang="en-US" sz="2400" dirty="0">
              <a:solidFill>
                <a:srgbClr val="FF6600"/>
              </a:solidFill>
            </a:endParaRPr>
          </a:p>
        </p:txBody>
      </p:sp>
      <p:sp>
        <p:nvSpPr>
          <p:cNvPr id="4" name="5-Point Star 3"/>
          <p:cNvSpPr/>
          <p:nvPr/>
        </p:nvSpPr>
        <p:spPr>
          <a:xfrm>
            <a:off x="2765455" y="1251649"/>
            <a:ext cx="354835" cy="332086"/>
          </a:xfrm>
          <a:prstGeom prst="star5">
            <a:avLst/>
          </a:prstGeom>
          <a:solidFill>
            <a:srgbClr val="FF0000"/>
          </a:solidFill>
          <a:ln>
            <a:solidFill>
              <a:srgbClr val="FF1E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763566" y="3266716"/>
            <a:ext cx="621534" cy="923330"/>
          </a:xfrm>
          <a:prstGeom prst="rect">
            <a:avLst/>
          </a:prstGeom>
          <a:noFill/>
        </p:spPr>
        <p:txBody>
          <a:bodyPr wrap="none" rtlCol="0">
            <a:spAutoFit/>
          </a:bodyPr>
          <a:lstStyle/>
          <a:p>
            <a:r>
              <a:rPr lang="en-US" sz="5400" b="1" dirty="0" smtClean="0">
                <a:solidFill>
                  <a:srgbClr val="FF0000"/>
                </a:solidFill>
              </a:rPr>
              <a:t>H</a:t>
            </a:r>
            <a:endParaRPr lang="en-US" sz="5400" b="1" dirty="0">
              <a:solidFill>
                <a:srgbClr val="FF0000"/>
              </a:solidFill>
            </a:endParaRPr>
          </a:p>
        </p:txBody>
      </p:sp>
      <p:sp>
        <p:nvSpPr>
          <p:cNvPr id="13" name="TextBox 12"/>
          <p:cNvSpPr txBox="1"/>
          <p:nvPr/>
        </p:nvSpPr>
        <p:spPr>
          <a:xfrm>
            <a:off x="194411" y="3111495"/>
            <a:ext cx="479618" cy="923330"/>
          </a:xfrm>
          <a:prstGeom prst="rect">
            <a:avLst/>
          </a:prstGeom>
          <a:noFill/>
        </p:spPr>
        <p:txBody>
          <a:bodyPr wrap="none" rtlCol="0">
            <a:spAutoFit/>
          </a:bodyPr>
          <a:lstStyle/>
          <a:p>
            <a:r>
              <a:rPr lang="en-US" sz="5400" b="1" dirty="0" smtClean="0">
                <a:solidFill>
                  <a:srgbClr val="FF0000"/>
                </a:solidFill>
              </a:rPr>
              <a:t>L</a:t>
            </a:r>
            <a:endParaRPr lang="en-US" sz="5400" b="1" dirty="0">
              <a:solidFill>
                <a:srgbClr val="FF0000"/>
              </a:solidFill>
            </a:endParaRPr>
          </a:p>
        </p:txBody>
      </p:sp>
      <p:sp>
        <p:nvSpPr>
          <p:cNvPr id="11" name="5-Point Star 10"/>
          <p:cNvSpPr/>
          <p:nvPr/>
        </p:nvSpPr>
        <p:spPr>
          <a:xfrm>
            <a:off x="6346855" y="3238494"/>
            <a:ext cx="354835" cy="332086"/>
          </a:xfrm>
          <a:prstGeom prst="star5">
            <a:avLst/>
          </a:prstGeom>
          <a:solidFill>
            <a:srgbClr val="FF0000"/>
          </a:solidFill>
          <a:ln>
            <a:solidFill>
              <a:srgbClr val="FF1E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973368" y="5136444"/>
            <a:ext cx="479618" cy="923330"/>
          </a:xfrm>
          <a:prstGeom prst="rect">
            <a:avLst/>
          </a:prstGeom>
          <a:noFill/>
        </p:spPr>
        <p:txBody>
          <a:bodyPr wrap="none" rtlCol="0">
            <a:spAutoFit/>
          </a:bodyPr>
          <a:lstStyle/>
          <a:p>
            <a:r>
              <a:rPr lang="en-US" sz="5400" b="1" dirty="0" smtClean="0">
                <a:solidFill>
                  <a:srgbClr val="FF0000"/>
                </a:solidFill>
              </a:rPr>
              <a:t>L</a:t>
            </a:r>
            <a:endParaRPr lang="en-US" sz="5400" b="1" dirty="0">
              <a:solidFill>
                <a:srgbClr val="FF0000"/>
              </a:solidFill>
            </a:endParaRPr>
          </a:p>
        </p:txBody>
      </p:sp>
      <p:sp>
        <p:nvSpPr>
          <p:cNvPr id="15" name="TextBox 14"/>
          <p:cNvSpPr txBox="1"/>
          <p:nvPr/>
        </p:nvSpPr>
        <p:spPr>
          <a:xfrm>
            <a:off x="5753543" y="5380560"/>
            <a:ext cx="621534" cy="923330"/>
          </a:xfrm>
          <a:prstGeom prst="rect">
            <a:avLst/>
          </a:prstGeom>
          <a:noFill/>
        </p:spPr>
        <p:txBody>
          <a:bodyPr wrap="none" rtlCol="0">
            <a:spAutoFit/>
          </a:bodyPr>
          <a:lstStyle/>
          <a:p>
            <a:r>
              <a:rPr lang="en-US" sz="5400" b="1" dirty="0" smtClean="0">
                <a:solidFill>
                  <a:srgbClr val="FF0000"/>
                </a:solidFill>
              </a:rPr>
              <a:t>H</a:t>
            </a:r>
            <a:endParaRPr lang="en-US" sz="5400" b="1" dirty="0">
              <a:solidFill>
                <a:srgbClr val="FF0000"/>
              </a:solidFill>
            </a:endParaRPr>
          </a:p>
        </p:txBody>
      </p:sp>
      <p:sp>
        <p:nvSpPr>
          <p:cNvPr id="6" name="TextBox 5"/>
          <p:cNvSpPr txBox="1"/>
          <p:nvPr/>
        </p:nvSpPr>
        <p:spPr>
          <a:xfrm>
            <a:off x="225778" y="715427"/>
            <a:ext cx="1371514" cy="400110"/>
          </a:xfrm>
          <a:prstGeom prst="rect">
            <a:avLst/>
          </a:prstGeom>
          <a:solidFill>
            <a:schemeClr val="bg1"/>
          </a:solidFill>
        </p:spPr>
        <p:txBody>
          <a:bodyPr wrap="none" rtlCol="0">
            <a:spAutoFit/>
          </a:bodyPr>
          <a:lstStyle/>
          <a:p>
            <a:r>
              <a:rPr lang="en-US" sz="2000" dirty="0" smtClean="0"/>
              <a:t>8/11 Friday</a:t>
            </a:r>
            <a:endParaRPr lang="en-US" sz="2000" dirty="0"/>
          </a:p>
        </p:txBody>
      </p:sp>
      <p:sp>
        <p:nvSpPr>
          <p:cNvPr id="16" name="TextBox 15"/>
          <p:cNvSpPr txBox="1"/>
          <p:nvPr/>
        </p:nvSpPr>
        <p:spPr>
          <a:xfrm>
            <a:off x="3832258" y="2817211"/>
            <a:ext cx="1659429" cy="400110"/>
          </a:xfrm>
          <a:prstGeom prst="rect">
            <a:avLst/>
          </a:prstGeom>
          <a:solidFill>
            <a:schemeClr val="bg1"/>
          </a:solidFill>
        </p:spPr>
        <p:txBody>
          <a:bodyPr wrap="none" rtlCol="0">
            <a:spAutoFit/>
          </a:bodyPr>
          <a:lstStyle/>
          <a:p>
            <a:r>
              <a:rPr lang="en-US" sz="2000" dirty="0" smtClean="0"/>
              <a:t>8/12 Saturday</a:t>
            </a:r>
            <a:endParaRPr lang="en-US" sz="2000" dirty="0"/>
          </a:p>
        </p:txBody>
      </p:sp>
      <p:sp>
        <p:nvSpPr>
          <p:cNvPr id="18" name="TextBox 17"/>
          <p:cNvSpPr txBox="1"/>
          <p:nvPr/>
        </p:nvSpPr>
        <p:spPr>
          <a:xfrm>
            <a:off x="5739433" y="1134521"/>
            <a:ext cx="3404567" cy="923330"/>
          </a:xfrm>
          <a:prstGeom prst="rect">
            <a:avLst/>
          </a:prstGeom>
          <a:noFill/>
        </p:spPr>
        <p:txBody>
          <a:bodyPr wrap="square" rtlCol="0">
            <a:spAutoFit/>
          </a:bodyPr>
          <a:lstStyle/>
          <a:p>
            <a:r>
              <a:rPr lang="en-US" dirty="0" smtClean="0"/>
              <a:t>Surface Low and High are moving eastward faster than yesterday’s forecasts</a:t>
            </a:r>
            <a:endParaRPr lang="en-US" dirty="0"/>
          </a:p>
        </p:txBody>
      </p:sp>
      <p:sp>
        <p:nvSpPr>
          <p:cNvPr id="22" name="Oval 21"/>
          <p:cNvSpPr/>
          <p:nvPr/>
        </p:nvSpPr>
        <p:spPr>
          <a:xfrm>
            <a:off x="6244490" y="3732846"/>
            <a:ext cx="914400" cy="9144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56446" y="4735452"/>
            <a:ext cx="3668887" cy="2031325"/>
          </a:xfrm>
          <a:prstGeom prst="rect">
            <a:avLst/>
          </a:prstGeom>
          <a:noFill/>
        </p:spPr>
        <p:txBody>
          <a:bodyPr wrap="square" rtlCol="0">
            <a:spAutoFit/>
          </a:bodyPr>
          <a:lstStyle/>
          <a:p>
            <a:r>
              <a:rPr lang="en-US" dirty="0" smtClean="0"/>
              <a:t>- Winds turning S to SSW near TMS (close to W by Tue)</a:t>
            </a:r>
          </a:p>
          <a:p>
            <a:r>
              <a:rPr lang="en-US" dirty="0" smtClean="0"/>
              <a:t>-  Similar (or slightly stronger) winds Sat than Fri with similar mid-high cloud conditions so </a:t>
            </a:r>
            <a:r>
              <a:rPr lang="en-US" u="sng" dirty="0" smtClean="0"/>
              <a:t>temperature at 8am takeoff probably similar to (or less than) today (i.e., 25-26C)</a:t>
            </a:r>
            <a:endParaRPr lang="en-US" u="sng" dirty="0"/>
          </a:p>
        </p:txBody>
      </p:sp>
    </p:spTree>
    <p:extLst>
      <p:ext uri="{BB962C8B-B14F-4D97-AF65-F5344CB8AC3E}">
        <p14:creationId xmlns:p14="http://schemas.microsoft.com/office/powerpoint/2010/main" val="381423288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5364480" cy="4145280"/>
          </a:xfrm>
          <a:prstGeom prst="rect">
            <a:avLst/>
          </a:prstGeom>
        </p:spPr>
      </p:pic>
      <p:pic>
        <p:nvPicPr>
          <p:cNvPr id="10" name="Picture 9"/>
          <p:cNvPicPr>
            <a:picLocks noChangeAspect="1"/>
          </p:cNvPicPr>
          <p:nvPr/>
        </p:nvPicPr>
        <p:blipFill>
          <a:blip r:embed="rId3"/>
          <a:stretch>
            <a:fillRect/>
          </a:stretch>
        </p:blipFill>
        <p:spPr>
          <a:xfrm>
            <a:off x="4841240" y="0"/>
            <a:ext cx="4302760" cy="4384040"/>
          </a:xfrm>
          <a:prstGeom prst="rect">
            <a:avLst/>
          </a:prstGeom>
        </p:spPr>
      </p:pic>
      <p:sp>
        <p:nvSpPr>
          <p:cNvPr id="4" name="TextBox 3"/>
          <p:cNvSpPr txBox="1"/>
          <p:nvPr/>
        </p:nvSpPr>
        <p:spPr>
          <a:xfrm>
            <a:off x="342900" y="4434870"/>
            <a:ext cx="8385695" cy="1569660"/>
          </a:xfrm>
          <a:prstGeom prst="rect">
            <a:avLst/>
          </a:prstGeom>
          <a:noFill/>
        </p:spPr>
        <p:txBody>
          <a:bodyPr wrap="square" rtlCol="0">
            <a:spAutoFit/>
          </a:bodyPr>
          <a:lstStyle/>
          <a:p>
            <a:r>
              <a:rPr lang="en-US" sz="2400" dirty="0" smtClean="0"/>
              <a:t>Big change in forecast is the intrusion of middle cloud to points south of TMS.  Have seen this before.  UKMO shows it too (kind of).  The high cloud in the EC has retreated from previous forecast (typical).</a:t>
            </a:r>
            <a:endParaRPr lang="en-US" sz="2400" dirty="0"/>
          </a:p>
        </p:txBody>
      </p:sp>
      <p:sp>
        <p:nvSpPr>
          <p:cNvPr id="5" name="TextBox 4"/>
          <p:cNvSpPr txBox="1"/>
          <p:nvPr/>
        </p:nvSpPr>
        <p:spPr>
          <a:xfrm>
            <a:off x="1739900" y="1866900"/>
            <a:ext cx="499055" cy="461665"/>
          </a:xfrm>
          <a:prstGeom prst="rect">
            <a:avLst/>
          </a:prstGeom>
          <a:noFill/>
        </p:spPr>
        <p:txBody>
          <a:bodyPr wrap="none" rtlCol="0">
            <a:spAutoFit/>
          </a:bodyPr>
          <a:lstStyle/>
          <a:p>
            <a:r>
              <a:rPr lang="en-US" sz="2400" dirty="0" smtClean="0"/>
              <a:t>EC</a:t>
            </a:r>
            <a:endParaRPr lang="en-US" sz="2400" dirty="0"/>
          </a:p>
        </p:txBody>
      </p:sp>
      <p:sp>
        <p:nvSpPr>
          <p:cNvPr id="6" name="TextBox 5"/>
          <p:cNvSpPr txBox="1"/>
          <p:nvPr/>
        </p:nvSpPr>
        <p:spPr>
          <a:xfrm>
            <a:off x="6193845" y="1866900"/>
            <a:ext cx="1008960" cy="461665"/>
          </a:xfrm>
          <a:prstGeom prst="rect">
            <a:avLst/>
          </a:prstGeom>
          <a:noFill/>
        </p:spPr>
        <p:txBody>
          <a:bodyPr wrap="none" rtlCol="0">
            <a:spAutoFit/>
          </a:bodyPr>
          <a:lstStyle/>
          <a:p>
            <a:r>
              <a:rPr lang="en-US" sz="2400" dirty="0" smtClean="0"/>
              <a:t>UKMO</a:t>
            </a:r>
            <a:endParaRPr lang="en-US" sz="2400" dirty="0"/>
          </a:p>
        </p:txBody>
      </p:sp>
    </p:spTree>
    <p:extLst>
      <p:ext uri="{BB962C8B-B14F-4D97-AF65-F5344CB8AC3E}">
        <p14:creationId xmlns:p14="http://schemas.microsoft.com/office/powerpoint/2010/main" val="122021996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04800" y="3627120"/>
            <a:ext cx="3836572" cy="1754327"/>
          </a:xfrm>
          <a:prstGeom prst="rect">
            <a:avLst/>
          </a:prstGeom>
          <a:noFill/>
        </p:spPr>
        <p:txBody>
          <a:bodyPr wrap="square" rtlCol="0">
            <a:spAutoFit/>
          </a:bodyPr>
          <a:lstStyle/>
          <a:p>
            <a:r>
              <a:rPr lang="en-US" dirty="0" smtClean="0"/>
              <a:t>Can see the moisture intrusion from the continent at 600mb consistent with middle cloud forecast.  700mb moisture plume near 10S is less strong than in yesterday’s forecast.  850mb continues dry.</a:t>
            </a:r>
            <a:endParaRPr lang="en-US" dirty="0"/>
          </a:p>
        </p:txBody>
      </p:sp>
      <p:cxnSp>
        <p:nvCxnSpPr>
          <p:cNvPr id="11" name="Straight Arrow Connector 10"/>
          <p:cNvCxnSpPr/>
          <p:nvPr/>
        </p:nvCxnSpPr>
        <p:spPr>
          <a:xfrm flipV="1">
            <a:off x="1003300" y="1003300"/>
            <a:ext cx="5804694" cy="37301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2"/>
          <a:stretch>
            <a:fillRect/>
          </a:stretch>
        </p:blipFill>
        <p:spPr>
          <a:xfrm>
            <a:off x="0" y="0"/>
            <a:ext cx="4693920" cy="3627120"/>
          </a:xfrm>
          <a:prstGeom prst="rect">
            <a:avLst/>
          </a:prstGeom>
        </p:spPr>
      </p:pic>
      <p:pic>
        <p:nvPicPr>
          <p:cNvPr id="15" name="Picture 14"/>
          <p:cNvPicPr>
            <a:picLocks noChangeAspect="1"/>
          </p:cNvPicPr>
          <p:nvPr/>
        </p:nvPicPr>
        <p:blipFill>
          <a:blip r:embed="rId3"/>
          <a:stretch>
            <a:fillRect/>
          </a:stretch>
        </p:blipFill>
        <p:spPr>
          <a:xfrm>
            <a:off x="4461034" y="0"/>
            <a:ext cx="4693920" cy="3627120"/>
          </a:xfrm>
          <a:prstGeom prst="rect">
            <a:avLst/>
          </a:prstGeom>
        </p:spPr>
      </p:pic>
      <p:pic>
        <p:nvPicPr>
          <p:cNvPr id="16" name="Picture 15"/>
          <p:cNvPicPr>
            <a:picLocks noChangeAspect="1"/>
          </p:cNvPicPr>
          <p:nvPr/>
        </p:nvPicPr>
        <p:blipFill>
          <a:blip r:embed="rId4"/>
          <a:stretch>
            <a:fillRect/>
          </a:stretch>
        </p:blipFill>
        <p:spPr>
          <a:xfrm>
            <a:off x="4450080" y="3230880"/>
            <a:ext cx="4693920" cy="3627120"/>
          </a:xfrm>
          <a:prstGeom prst="rect">
            <a:avLst/>
          </a:prstGeom>
        </p:spPr>
      </p:pic>
      <p:sp>
        <p:nvSpPr>
          <p:cNvPr id="5" name="TextBox 4"/>
          <p:cNvSpPr txBox="1"/>
          <p:nvPr/>
        </p:nvSpPr>
        <p:spPr>
          <a:xfrm>
            <a:off x="6602692" y="5381447"/>
            <a:ext cx="1129786" cy="461665"/>
          </a:xfrm>
          <a:prstGeom prst="rect">
            <a:avLst/>
          </a:prstGeom>
          <a:noFill/>
        </p:spPr>
        <p:txBody>
          <a:bodyPr wrap="none" rtlCol="0">
            <a:spAutoFit/>
          </a:bodyPr>
          <a:lstStyle/>
          <a:p>
            <a:r>
              <a:rPr lang="en-US" sz="2400" dirty="0" smtClean="0">
                <a:solidFill>
                  <a:srgbClr val="FF6600"/>
                </a:solidFill>
              </a:rPr>
              <a:t>850 </a:t>
            </a:r>
            <a:r>
              <a:rPr lang="en-US" sz="2400" dirty="0" err="1" smtClean="0">
                <a:solidFill>
                  <a:srgbClr val="FF6600"/>
                </a:solidFill>
              </a:rPr>
              <a:t>mb</a:t>
            </a:r>
            <a:endParaRPr lang="en-US" sz="2400" dirty="0">
              <a:solidFill>
                <a:srgbClr val="FF6600"/>
              </a:solidFill>
            </a:endParaRPr>
          </a:p>
        </p:txBody>
      </p:sp>
      <p:sp>
        <p:nvSpPr>
          <p:cNvPr id="7" name="TextBox 6"/>
          <p:cNvSpPr txBox="1"/>
          <p:nvPr/>
        </p:nvSpPr>
        <p:spPr>
          <a:xfrm>
            <a:off x="6602692" y="2425700"/>
            <a:ext cx="1129786" cy="461665"/>
          </a:xfrm>
          <a:prstGeom prst="rect">
            <a:avLst/>
          </a:prstGeom>
          <a:noFill/>
        </p:spPr>
        <p:txBody>
          <a:bodyPr wrap="none" rtlCol="0">
            <a:spAutoFit/>
          </a:bodyPr>
          <a:lstStyle/>
          <a:p>
            <a:r>
              <a:rPr lang="en-US" sz="2400" dirty="0">
                <a:solidFill>
                  <a:srgbClr val="FF6600"/>
                </a:solidFill>
              </a:rPr>
              <a:t>7</a:t>
            </a:r>
            <a:r>
              <a:rPr lang="en-US" sz="2400" dirty="0" smtClean="0">
                <a:solidFill>
                  <a:srgbClr val="FF6600"/>
                </a:solidFill>
              </a:rPr>
              <a:t>00 </a:t>
            </a:r>
            <a:r>
              <a:rPr lang="en-US" sz="2400" dirty="0" err="1" smtClean="0">
                <a:solidFill>
                  <a:srgbClr val="FF6600"/>
                </a:solidFill>
              </a:rPr>
              <a:t>mb</a:t>
            </a:r>
            <a:endParaRPr lang="en-US" sz="2400" dirty="0">
              <a:solidFill>
                <a:srgbClr val="FF6600"/>
              </a:solidFill>
            </a:endParaRPr>
          </a:p>
        </p:txBody>
      </p:sp>
      <p:sp>
        <p:nvSpPr>
          <p:cNvPr id="8" name="TextBox 7"/>
          <p:cNvSpPr txBox="1"/>
          <p:nvPr/>
        </p:nvSpPr>
        <p:spPr>
          <a:xfrm>
            <a:off x="2261908" y="2194867"/>
            <a:ext cx="1129786" cy="461665"/>
          </a:xfrm>
          <a:prstGeom prst="rect">
            <a:avLst/>
          </a:prstGeom>
          <a:noFill/>
        </p:spPr>
        <p:txBody>
          <a:bodyPr wrap="none" rtlCol="0">
            <a:spAutoFit/>
          </a:bodyPr>
          <a:lstStyle/>
          <a:p>
            <a:r>
              <a:rPr lang="en-US" sz="2400" dirty="0">
                <a:solidFill>
                  <a:srgbClr val="FF6600"/>
                </a:solidFill>
              </a:rPr>
              <a:t>6</a:t>
            </a:r>
            <a:r>
              <a:rPr lang="en-US" sz="2400" dirty="0" smtClean="0">
                <a:solidFill>
                  <a:srgbClr val="FF6600"/>
                </a:solidFill>
              </a:rPr>
              <a:t>00 </a:t>
            </a:r>
            <a:r>
              <a:rPr lang="en-US" sz="2400" dirty="0" err="1" smtClean="0">
                <a:solidFill>
                  <a:srgbClr val="FF6600"/>
                </a:solidFill>
              </a:rPr>
              <a:t>mb</a:t>
            </a:r>
            <a:endParaRPr lang="en-US" sz="2400" dirty="0">
              <a:solidFill>
                <a:srgbClr val="FF6600"/>
              </a:solidFill>
            </a:endParaRPr>
          </a:p>
        </p:txBody>
      </p:sp>
    </p:spTree>
    <p:extLst>
      <p:ext uri="{BB962C8B-B14F-4D97-AF65-F5344CB8AC3E}">
        <p14:creationId xmlns:p14="http://schemas.microsoft.com/office/powerpoint/2010/main" val="220327161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100" y="4343400"/>
            <a:ext cx="3585027" cy="1477328"/>
          </a:xfrm>
          <a:prstGeom prst="rect">
            <a:avLst/>
          </a:prstGeom>
          <a:noFill/>
        </p:spPr>
        <p:txBody>
          <a:bodyPr wrap="square" rtlCol="0">
            <a:spAutoFit/>
          </a:bodyPr>
          <a:lstStyle/>
          <a:p>
            <a:r>
              <a:rPr lang="en-US" dirty="0" smtClean="0"/>
              <a:t>Winds more westerly on Monday.  Guess on morning temperature is that the forecast middle cloud cover should keep things cooler than Sunday.  </a:t>
            </a:r>
            <a:endParaRPr lang="en-US" dirty="0"/>
          </a:p>
        </p:txBody>
      </p:sp>
      <p:pic>
        <p:nvPicPr>
          <p:cNvPr id="4" name="Picture 3"/>
          <p:cNvPicPr>
            <a:picLocks noChangeAspect="1"/>
          </p:cNvPicPr>
          <p:nvPr/>
        </p:nvPicPr>
        <p:blipFill>
          <a:blip r:embed="rId2"/>
          <a:stretch>
            <a:fillRect/>
          </a:stretch>
        </p:blipFill>
        <p:spPr>
          <a:xfrm>
            <a:off x="0" y="0"/>
            <a:ext cx="5364480" cy="4145280"/>
          </a:xfrm>
          <a:prstGeom prst="rect">
            <a:avLst/>
          </a:prstGeom>
        </p:spPr>
      </p:pic>
      <p:pic>
        <p:nvPicPr>
          <p:cNvPr id="5" name="Picture 4"/>
          <p:cNvPicPr>
            <a:picLocks noChangeAspect="1"/>
          </p:cNvPicPr>
          <p:nvPr/>
        </p:nvPicPr>
        <p:blipFill>
          <a:blip r:embed="rId3"/>
          <a:stretch>
            <a:fillRect/>
          </a:stretch>
        </p:blipFill>
        <p:spPr>
          <a:xfrm>
            <a:off x="3750127" y="2712720"/>
            <a:ext cx="5364480" cy="4145280"/>
          </a:xfrm>
          <a:prstGeom prst="rect">
            <a:avLst/>
          </a:prstGeom>
        </p:spPr>
      </p:pic>
      <p:sp>
        <p:nvSpPr>
          <p:cNvPr id="6" name="TextBox 5"/>
          <p:cNvSpPr txBox="1"/>
          <p:nvPr/>
        </p:nvSpPr>
        <p:spPr>
          <a:xfrm>
            <a:off x="2392060" y="2481887"/>
            <a:ext cx="1249060" cy="461665"/>
          </a:xfrm>
          <a:prstGeom prst="rect">
            <a:avLst/>
          </a:prstGeom>
          <a:noFill/>
        </p:spPr>
        <p:txBody>
          <a:bodyPr wrap="none" rtlCol="0">
            <a:spAutoFit/>
          </a:bodyPr>
          <a:lstStyle/>
          <a:p>
            <a:r>
              <a:rPr lang="en-US" sz="2400" dirty="0" smtClean="0">
                <a:solidFill>
                  <a:srgbClr val="FF6600"/>
                </a:solidFill>
              </a:rPr>
              <a:t>SUNDAY</a:t>
            </a:r>
            <a:endParaRPr lang="en-US" sz="2400" dirty="0">
              <a:solidFill>
                <a:srgbClr val="FF6600"/>
              </a:solidFill>
            </a:endParaRPr>
          </a:p>
        </p:txBody>
      </p:sp>
      <p:sp>
        <p:nvSpPr>
          <p:cNvPr id="7" name="TextBox 6"/>
          <p:cNvSpPr txBox="1"/>
          <p:nvPr/>
        </p:nvSpPr>
        <p:spPr>
          <a:xfrm>
            <a:off x="5448610" y="5039666"/>
            <a:ext cx="1377300" cy="461665"/>
          </a:xfrm>
          <a:prstGeom prst="rect">
            <a:avLst/>
          </a:prstGeom>
          <a:noFill/>
        </p:spPr>
        <p:txBody>
          <a:bodyPr wrap="none" rtlCol="0">
            <a:spAutoFit/>
          </a:bodyPr>
          <a:lstStyle/>
          <a:p>
            <a:r>
              <a:rPr lang="en-US" sz="2400" dirty="0" smtClean="0">
                <a:solidFill>
                  <a:srgbClr val="FF6600"/>
                </a:solidFill>
              </a:rPr>
              <a:t>MONDAY</a:t>
            </a:r>
            <a:endParaRPr lang="en-US" sz="2400" dirty="0">
              <a:solidFill>
                <a:srgbClr val="FF6600"/>
              </a:solidFill>
            </a:endParaRPr>
          </a:p>
        </p:txBody>
      </p:sp>
    </p:spTree>
    <p:extLst>
      <p:ext uri="{BB962C8B-B14F-4D97-AF65-F5344CB8AC3E}">
        <p14:creationId xmlns:p14="http://schemas.microsoft.com/office/powerpoint/2010/main" val="191777997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52401"/>
            <a:ext cx="7772400" cy="927100"/>
          </a:xfrm>
        </p:spPr>
        <p:txBody>
          <a:bodyPr/>
          <a:lstStyle/>
          <a:p>
            <a:r>
              <a:rPr lang="en-US" dirty="0" smtClean="0"/>
              <a:t>Summary for Monday</a:t>
            </a:r>
            <a:endParaRPr lang="en-US" dirty="0"/>
          </a:p>
        </p:txBody>
      </p:sp>
      <p:sp>
        <p:nvSpPr>
          <p:cNvPr id="5" name="Subtitle 4"/>
          <p:cNvSpPr>
            <a:spLocks noGrp="1"/>
          </p:cNvSpPr>
          <p:nvPr>
            <p:ph type="subTitle" idx="1"/>
          </p:nvPr>
        </p:nvSpPr>
        <p:spPr>
          <a:xfrm>
            <a:off x="533400" y="1079501"/>
            <a:ext cx="8229600" cy="5308599"/>
          </a:xfrm>
        </p:spPr>
        <p:txBody>
          <a:bodyPr>
            <a:normAutofit lnSpcReduction="10000"/>
          </a:bodyPr>
          <a:lstStyle/>
          <a:p>
            <a:pPr algn="l">
              <a:buFont typeface="Arial"/>
              <a:buChar char="•"/>
            </a:pPr>
            <a:r>
              <a:rPr lang="en-US" dirty="0" smtClean="0"/>
              <a:t>Low clouds, and higher BL heights, move northward in the forecast.  Actual “gap” may disappear.</a:t>
            </a:r>
          </a:p>
          <a:p>
            <a:pPr algn="l">
              <a:buFont typeface="Arial"/>
              <a:buChar char="•"/>
            </a:pPr>
            <a:r>
              <a:rPr lang="en-US" dirty="0" smtClean="0"/>
              <a:t>High and middle clouds start to intrude into our region, especially near TMS.</a:t>
            </a:r>
          </a:p>
          <a:p>
            <a:pPr algn="l">
              <a:buFont typeface="Arial"/>
              <a:buChar char="•"/>
            </a:pPr>
            <a:r>
              <a:rPr lang="en-US" dirty="0" smtClean="0"/>
              <a:t>700mb moisture minimal (less than previous forecasts) and more moisture than previous forecasts at 600mb (near TMS).  850mb continues dry.</a:t>
            </a:r>
          </a:p>
          <a:p>
            <a:pPr algn="l">
              <a:buFont typeface="Arial"/>
              <a:buChar char="•"/>
            </a:pPr>
            <a:r>
              <a:rPr lang="en-US" dirty="0" smtClean="0"/>
              <a:t>Takeoff temperatures less of a concern than Sunday because of increased mid cloud cover.</a:t>
            </a:r>
          </a:p>
        </p:txBody>
      </p:sp>
    </p:spTree>
    <p:extLst>
      <p:ext uri="{BB962C8B-B14F-4D97-AF65-F5344CB8AC3E}">
        <p14:creationId xmlns:p14="http://schemas.microsoft.com/office/powerpoint/2010/main" val="133598918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8900" y="568318"/>
            <a:ext cx="8208433" cy="6289682"/>
          </a:xfrm>
          <a:prstGeom prst="rect">
            <a:avLst/>
          </a:prstGeom>
        </p:spPr>
      </p:pic>
      <p:sp>
        <p:nvSpPr>
          <p:cNvPr id="5" name="TextBox 4"/>
          <p:cNvSpPr txBox="1"/>
          <p:nvPr/>
        </p:nvSpPr>
        <p:spPr>
          <a:xfrm>
            <a:off x="71961" y="32396"/>
            <a:ext cx="8662817" cy="461665"/>
          </a:xfrm>
          <a:prstGeom prst="rect">
            <a:avLst/>
          </a:prstGeom>
          <a:noFill/>
        </p:spPr>
        <p:txBody>
          <a:bodyPr wrap="square" rtlCol="0">
            <a:spAutoFit/>
          </a:bodyPr>
          <a:lstStyle/>
          <a:p>
            <a:r>
              <a:rPr lang="en-US" sz="2400" dirty="0" err="1" smtClean="0">
                <a:solidFill>
                  <a:srgbClr val="FF6600"/>
                </a:solidFill>
              </a:rPr>
              <a:t>Precip</a:t>
            </a:r>
            <a:r>
              <a:rPr lang="en-US" sz="2400" dirty="0" smtClean="0">
                <a:solidFill>
                  <a:srgbClr val="FF6600"/>
                </a:solidFill>
              </a:rPr>
              <a:t>, surface winds, 500-1000mb thickness for 8/15 Tue @ 12PM </a:t>
            </a:r>
            <a:endParaRPr lang="en-US" sz="2400" dirty="0">
              <a:solidFill>
                <a:srgbClr val="FF6600"/>
              </a:solidFill>
            </a:endParaRPr>
          </a:p>
        </p:txBody>
      </p:sp>
      <p:sp>
        <p:nvSpPr>
          <p:cNvPr id="6" name="TextBox 5"/>
          <p:cNvSpPr txBox="1"/>
          <p:nvPr/>
        </p:nvSpPr>
        <p:spPr>
          <a:xfrm>
            <a:off x="2342767" y="5383383"/>
            <a:ext cx="621534" cy="923330"/>
          </a:xfrm>
          <a:prstGeom prst="rect">
            <a:avLst/>
          </a:prstGeom>
          <a:noFill/>
        </p:spPr>
        <p:txBody>
          <a:bodyPr wrap="none" rtlCol="0">
            <a:spAutoFit/>
          </a:bodyPr>
          <a:lstStyle/>
          <a:p>
            <a:r>
              <a:rPr lang="en-US" sz="5400" b="1" dirty="0" smtClean="0">
                <a:solidFill>
                  <a:srgbClr val="FF0000"/>
                </a:solidFill>
              </a:rPr>
              <a:t>H</a:t>
            </a:r>
            <a:endParaRPr lang="en-US" sz="5400" b="1" dirty="0">
              <a:solidFill>
                <a:srgbClr val="FF0000"/>
              </a:solidFill>
            </a:endParaRPr>
          </a:p>
        </p:txBody>
      </p:sp>
      <p:sp>
        <p:nvSpPr>
          <p:cNvPr id="8" name="5-Point Star 7"/>
          <p:cNvSpPr/>
          <p:nvPr/>
        </p:nvSpPr>
        <p:spPr>
          <a:xfrm>
            <a:off x="4187855" y="1672160"/>
            <a:ext cx="354835" cy="332086"/>
          </a:xfrm>
          <a:prstGeom prst="star5">
            <a:avLst/>
          </a:prstGeom>
          <a:solidFill>
            <a:srgbClr val="FF0000"/>
          </a:solidFill>
          <a:ln>
            <a:solidFill>
              <a:srgbClr val="FF1E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187854" y="2194734"/>
            <a:ext cx="1301367" cy="179870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606006" y="1273490"/>
            <a:ext cx="2537994" cy="4708981"/>
          </a:xfrm>
          <a:prstGeom prst="rect">
            <a:avLst/>
          </a:prstGeom>
          <a:solidFill>
            <a:schemeClr val="bg1"/>
          </a:solidFill>
          <a:ln>
            <a:solidFill>
              <a:srgbClr val="FFFF00"/>
            </a:solidFill>
          </a:ln>
        </p:spPr>
        <p:txBody>
          <a:bodyPr wrap="square" rtlCol="0">
            <a:spAutoFit/>
          </a:bodyPr>
          <a:lstStyle/>
          <a:p>
            <a:r>
              <a:rPr lang="en-US" sz="2000" dirty="0" smtClean="0"/>
              <a:t>Weak WSW winds at TMS</a:t>
            </a:r>
          </a:p>
          <a:p>
            <a:endParaRPr lang="en-US" sz="2000" dirty="0"/>
          </a:p>
          <a:p>
            <a:r>
              <a:rPr lang="en-US" sz="2000" dirty="0" smtClean="0"/>
              <a:t>Can’t say much about takeoff temperature with any certainty this far out, but WSW wind from the ocean combined with mid and high clouds suggest takeoff temperatures won’t be any higher than what we’ve been experiencing</a:t>
            </a:r>
          </a:p>
        </p:txBody>
      </p:sp>
      <p:sp>
        <p:nvSpPr>
          <p:cNvPr id="11" name="TextBox 10"/>
          <p:cNvSpPr txBox="1"/>
          <p:nvPr/>
        </p:nvSpPr>
        <p:spPr>
          <a:xfrm>
            <a:off x="970522" y="4281763"/>
            <a:ext cx="479618" cy="923330"/>
          </a:xfrm>
          <a:prstGeom prst="rect">
            <a:avLst/>
          </a:prstGeom>
          <a:noFill/>
        </p:spPr>
        <p:txBody>
          <a:bodyPr wrap="none" rtlCol="0">
            <a:spAutoFit/>
          </a:bodyPr>
          <a:lstStyle/>
          <a:p>
            <a:r>
              <a:rPr lang="en-US" sz="5400" b="1" dirty="0" smtClean="0">
                <a:solidFill>
                  <a:srgbClr val="FF0000"/>
                </a:solidFill>
              </a:rPr>
              <a:t>L</a:t>
            </a:r>
            <a:endParaRPr lang="en-US" sz="5400" b="1" dirty="0">
              <a:solidFill>
                <a:srgbClr val="FF0000"/>
              </a:solidFill>
            </a:endParaRPr>
          </a:p>
        </p:txBody>
      </p:sp>
    </p:spTree>
    <p:extLst>
      <p:ext uri="{BB962C8B-B14F-4D97-AF65-F5344CB8AC3E}">
        <p14:creationId xmlns:p14="http://schemas.microsoft.com/office/powerpoint/2010/main" val="77226697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16653"/>
            <a:ext cx="9144000" cy="6264840"/>
          </a:xfrm>
          <a:prstGeom prst="rect">
            <a:avLst/>
          </a:prstGeom>
        </p:spPr>
      </p:pic>
      <p:sp>
        <p:nvSpPr>
          <p:cNvPr id="4" name="TextBox 3"/>
          <p:cNvSpPr txBox="1"/>
          <p:nvPr/>
        </p:nvSpPr>
        <p:spPr>
          <a:xfrm>
            <a:off x="255404" y="2514"/>
            <a:ext cx="5982472" cy="461665"/>
          </a:xfrm>
          <a:prstGeom prst="rect">
            <a:avLst/>
          </a:prstGeom>
          <a:noFill/>
        </p:spPr>
        <p:txBody>
          <a:bodyPr wrap="square" rtlCol="0">
            <a:spAutoFit/>
          </a:bodyPr>
          <a:lstStyle/>
          <a:p>
            <a:r>
              <a:rPr lang="en-US" sz="2400" dirty="0" smtClean="0">
                <a:solidFill>
                  <a:srgbClr val="FF6600"/>
                </a:solidFill>
              </a:rPr>
              <a:t>Low cloud forecast on 8/15 Tue @ 12PM</a:t>
            </a:r>
            <a:endParaRPr lang="en-US" sz="2400" dirty="0">
              <a:solidFill>
                <a:srgbClr val="FF6600"/>
              </a:solidFill>
            </a:endParaRPr>
          </a:p>
        </p:txBody>
      </p:sp>
      <p:cxnSp>
        <p:nvCxnSpPr>
          <p:cNvPr id="6" name="Straight Arrow Connector 5"/>
          <p:cNvCxnSpPr/>
          <p:nvPr/>
        </p:nvCxnSpPr>
        <p:spPr>
          <a:xfrm>
            <a:off x="5789991" y="2130778"/>
            <a:ext cx="0" cy="2130781"/>
          </a:xfrm>
          <a:prstGeom prst="straightConnector1">
            <a:avLst/>
          </a:prstGeom>
          <a:ln w="38100" cmpd="sng">
            <a:solidFill>
              <a:srgbClr val="FFFF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3" name="5-Point Star 12"/>
          <p:cNvSpPr/>
          <p:nvPr/>
        </p:nvSpPr>
        <p:spPr>
          <a:xfrm>
            <a:off x="6009276" y="1724853"/>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319718" y="407735"/>
            <a:ext cx="2779418" cy="1015663"/>
          </a:xfrm>
          <a:prstGeom prst="rect">
            <a:avLst/>
          </a:prstGeom>
          <a:solidFill>
            <a:schemeClr val="bg1"/>
          </a:solidFill>
          <a:ln>
            <a:solidFill>
              <a:srgbClr val="FFFF00"/>
            </a:solidFill>
          </a:ln>
        </p:spPr>
        <p:txBody>
          <a:bodyPr wrap="square" rtlCol="0">
            <a:spAutoFit/>
          </a:bodyPr>
          <a:lstStyle/>
          <a:p>
            <a:r>
              <a:rPr lang="en-US" sz="2000" dirty="0" smtClean="0"/>
              <a:t>Another rather large “gap” south of TMS (down to 8S)</a:t>
            </a:r>
          </a:p>
        </p:txBody>
      </p:sp>
      <p:cxnSp>
        <p:nvCxnSpPr>
          <p:cNvPr id="12" name="Straight Arrow Connector 11"/>
          <p:cNvCxnSpPr/>
          <p:nvPr/>
        </p:nvCxnSpPr>
        <p:spPr>
          <a:xfrm flipH="1">
            <a:off x="6009276" y="1365679"/>
            <a:ext cx="1389708" cy="1175548"/>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204772" y="5143745"/>
            <a:ext cx="2779418" cy="1015663"/>
          </a:xfrm>
          <a:prstGeom prst="rect">
            <a:avLst/>
          </a:prstGeom>
          <a:solidFill>
            <a:schemeClr val="bg1"/>
          </a:solidFill>
          <a:ln>
            <a:solidFill>
              <a:srgbClr val="FFFF00"/>
            </a:solidFill>
          </a:ln>
        </p:spPr>
        <p:txBody>
          <a:bodyPr wrap="square" rtlCol="0">
            <a:spAutoFit/>
          </a:bodyPr>
          <a:lstStyle/>
          <a:p>
            <a:r>
              <a:rPr lang="en-US" sz="2000" dirty="0" smtClean="0"/>
              <a:t>Most of the low clouds will be south of 8S along the flight track </a:t>
            </a:r>
          </a:p>
        </p:txBody>
      </p:sp>
    </p:spTree>
    <p:extLst>
      <p:ext uri="{BB962C8B-B14F-4D97-AF65-F5344CB8AC3E}">
        <p14:creationId xmlns:p14="http://schemas.microsoft.com/office/powerpoint/2010/main" val="25965138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826446" y="829957"/>
            <a:ext cx="6966656" cy="4076610"/>
          </a:xfrm>
          <a:prstGeom prst="rect">
            <a:avLst/>
          </a:prstGeom>
        </p:spPr>
      </p:pic>
      <p:pic>
        <p:nvPicPr>
          <p:cNvPr id="5" name="Picture 4"/>
          <p:cNvPicPr>
            <a:picLocks noChangeAspect="1"/>
          </p:cNvPicPr>
          <p:nvPr/>
        </p:nvPicPr>
        <p:blipFill>
          <a:blip r:embed="rId4"/>
          <a:stretch>
            <a:fillRect/>
          </a:stretch>
        </p:blipFill>
        <p:spPr>
          <a:xfrm>
            <a:off x="-349837" y="865513"/>
            <a:ext cx="5500396" cy="4358049"/>
          </a:xfrm>
          <a:prstGeom prst="rect">
            <a:avLst/>
          </a:prstGeom>
        </p:spPr>
      </p:pic>
      <p:sp>
        <p:nvSpPr>
          <p:cNvPr id="2" name="Slide Number Placeholder 1"/>
          <p:cNvSpPr>
            <a:spLocks noGrp="1"/>
          </p:cNvSpPr>
          <p:nvPr>
            <p:ph type="sldNum" sz="quarter" idx="12"/>
          </p:nvPr>
        </p:nvSpPr>
        <p:spPr/>
        <p:txBody>
          <a:bodyPr/>
          <a:lstStyle/>
          <a:p>
            <a:fld id="{B6F15528-21DE-4FAA-801E-634DDDAF4B2B}" type="slidenum">
              <a:rPr lang="en-US" smtClean="0"/>
              <a:pPr/>
              <a:t>36</a:t>
            </a:fld>
            <a:endParaRPr lang="en-US"/>
          </a:p>
        </p:txBody>
      </p:sp>
      <p:sp>
        <p:nvSpPr>
          <p:cNvPr id="10" name="TextBox 9"/>
          <p:cNvSpPr txBox="1"/>
          <p:nvPr/>
        </p:nvSpPr>
        <p:spPr>
          <a:xfrm>
            <a:off x="170738" y="5280423"/>
            <a:ext cx="8812396" cy="1631216"/>
          </a:xfrm>
          <a:prstGeom prst="rect">
            <a:avLst/>
          </a:prstGeom>
          <a:noFill/>
        </p:spPr>
        <p:txBody>
          <a:bodyPr wrap="square" rtlCol="0">
            <a:spAutoFit/>
          </a:bodyPr>
          <a:lstStyle/>
          <a:p>
            <a:pPr marL="285750" indent="-285750">
              <a:buFontTx/>
              <a:buChar char="-"/>
            </a:pPr>
            <a:r>
              <a:rPr lang="en-US" sz="2000" dirty="0" smtClean="0"/>
              <a:t>Most abundant low clouds south of 8S</a:t>
            </a:r>
            <a:endParaRPr lang="is-IS" sz="2000" dirty="0" smtClean="0"/>
          </a:p>
          <a:p>
            <a:pPr marL="285750" indent="-285750">
              <a:buFontTx/>
              <a:buChar char="-"/>
            </a:pPr>
            <a:r>
              <a:rPr lang="en-US" sz="2000" dirty="0" smtClean="0"/>
              <a:t>Both models are forecasting abundant middle and high clouds over TMS (but these are 120-hr forecasts</a:t>
            </a:r>
            <a:r>
              <a:rPr lang="is-IS" sz="2000" dirty="0" smtClean="0"/>
              <a:t>…)</a:t>
            </a:r>
          </a:p>
          <a:p>
            <a:pPr marL="742950" lvl="1" indent="-285750">
              <a:buFontTx/>
              <a:buChar char="-"/>
            </a:pPr>
            <a:r>
              <a:rPr lang="is-IS" sz="2000" dirty="0" smtClean="0"/>
              <a:t>wouldn’t put much weight on the high clouds near the routine flight track ~8-10S at this time</a:t>
            </a:r>
            <a:endParaRPr lang="en-US" sz="2000" dirty="0" smtClean="0"/>
          </a:p>
        </p:txBody>
      </p:sp>
      <p:sp>
        <p:nvSpPr>
          <p:cNvPr id="7" name="TextBox 6"/>
          <p:cNvSpPr txBox="1"/>
          <p:nvPr/>
        </p:nvSpPr>
        <p:spPr>
          <a:xfrm>
            <a:off x="3723725" y="466839"/>
            <a:ext cx="1744814" cy="369332"/>
          </a:xfrm>
          <a:prstGeom prst="rect">
            <a:avLst/>
          </a:prstGeom>
          <a:noFill/>
        </p:spPr>
        <p:txBody>
          <a:bodyPr wrap="none" rtlCol="0">
            <a:spAutoFit/>
          </a:bodyPr>
          <a:lstStyle/>
          <a:p>
            <a:r>
              <a:rPr lang="en-US" dirty="0" smtClean="0">
                <a:solidFill>
                  <a:schemeClr val="tx2"/>
                </a:solidFill>
              </a:rPr>
              <a:t>ECMWF (120-hr)</a:t>
            </a:r>
          </a:p>
        </p:txBody>
      </p:sp>
      <p:sp>
        <p:nvSpPr>
          <p:cNvPr id="11" name="TextBox 10"/>
          <p:cNvSpPr txBox="1"/>
          <p:nvPr/>
        </p:nvSpPr>
        <p:spPr>
          <a:xfrm>
            <a:off x="7449336" y="471024"/>
            <a:ext cx="1618464" cy="369332"/>
          </a:xfrm>
          <a:prstGeom prst="rect">
            <a:avLst/>
          </a:prstGeom>
          <a:noFill/>
        </p:spPr>
        <p:txBody>
          <a:bodyPr wrap="none" rtlCol="0">
            <a:spAutoFit/>
          </a:bodyPr>
          <a:lstStyle/>
          <a:p>
            <a:r>
              <a:rPr lang="en-US" dirty="0" smtClean="0">
                <a:solidFill>
                  <a:schemeClr val="tx2"/>
                </a:solidFill>
              </a:rPr>
              <a:t>UKMO (120-hr)</a:t>
            </a:r>
          </a:p>
        </p:txBody>
      </p:sp>
      <p:cxnSp>
        <p:nvCxnSpPr>
          <p:cNvPr id="12" name="Straight Connector 11"/>
          <p:cNvCxnSpPr/>
          <p:nvPr/>
        </p:nvCxnSpPr>
        <p:spPr>
          <a:xfrm flipV="1">
            <a:off x="3428171" y="1660960"/>
            <a:ext cx="0" cy="1838596"/>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p:nvSpPr>
        <p:spPr>
          <a:xfrm rot="5400000">
            <a:off x="3019162" y="719054"/>
            <a:ext cx="1384120" cy="1665112"/>
          </a:xfrm>
          <a:prstGeom prst="ellipse">
            <a:avLst/>
          </a:prstGeom>
          <a:noFill/>
          <a:ln w="28575" cmpd="sng">
            <a:solidFill>
              <a:srgbClr val="FF1E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6" name="TextBox 15"/>
          <p:cNvSpPr txBox="1"/>
          <p:nvPr/>
        </p:nvSpPr>
        <p:spPr>
          <a:xfrm>
            <a:off x="1324836" y="1077607"/>
            <a:ext cx="1384497" cy="646331"/>
          </a:xfrm>
          <a:prstGeom prst="rect">
            <a:avLst/>
          </a:prstGeom>
          <a:noFill/>
          <a:ln>
            <a:noFill/>
          </a:ln>
        </p:spPr>
        <p:txBody>
          <a:bodyPr wrap="square" rtlCol="0">
            <a:spAutoFit/>
          </a:bodyPr>
          <a:lstStyle/>
          <a:p>
            <a:r>
              <a:rPr lang="en-US" dirty="0" smtClean="0">
                <a:solidFill>
                  <a:srgbClr val="FFFF00"/>
                </a:solidFill>
              </a:rPr>
              <a:t>Mid + high clouds</a:t>
            </a:r>
            <a:endParaRPr lang="en-US" dirty="0">
              <a:solidFill>
                <a:srgbClr val="FFFF00"/>
              </a:solidFill>
            </a:endParaRPr>
          </a:p>
        </p:txBody>
      </p:sp>
      <p:sp>
        <p:nvSpPr>
          <p:cNvPr id="17" name="Oval 16"/>
          <p:cNvSpPr/>
          <p:nvPr/>
        </p:nvSpPr>
        <p:spPr>
          <a:xfrm rot="5400000">
            <a:off x="7483408" y="55668"/>
            <a:ext cx="886300" cy="2434884"/>
          </a:xfrm>
          <a:prstGeom prst="ellipse">
            <a:avLst/>
          </a:prstGeom>
          <a:noFill/>
          <a:ln w="28575" cmpd="sng">
            <a:solidFill>
              <a:srgbClr val="636E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CFFCC"/>
              </a:solidFill>
            </a:endParaRPr>
          </a:p>
        </p:txBody>
      </p:sp>
      <p:sp>
        <p:nvSpPr>
          <p:cNvPr id="21" name="TextBox 20"/>
          <p:cNvSpPr txBox="1"/>
          <p:nvPr/>
        </p:nvSpPr>
        <p:spPr>
          <a:xfrm>
            <a:off x="255404" y="32396"/>
            <a:ext cx="7543890" cy="461665"/>
          </a:xfrm>
          <a:prstGeom prst="rect">
            <a:avLst/>
          </a:prstGeom>
          <a:noFill/>
        </p:spPr>
        <p:txBody>
          <a:bodyPr wrap="square" rtlCol="0">
            <a:spAutoFit/>
          </a:bodyPr>
          <a:lstStyle/>
          <a:p>
            <a:r>
              <a:rPr lang="en-US" sz="2400" dirty="0" smtClean="0">
                <a:solidFill>
                  <a:srgbClr val="FF6600"/>
                </a:solidFill>
              </a:rPr>
              <a:t>Low, middle, high cloud forecast for 8/15 Tue @ 12PM</a:t>
            </a:r>
            <a:endParaRPr lang="en-US" sz="2400" dirty="0">
              <a:solidFill>
                <a:srgbClr val="FF6600"/>
              </a:solidFill>
            </a:endParaRPr>
          </a:p>
        </p:txBody>
      </p:sp>
      <p:cxnSp>
        <p:nvCxnSpPr>
          <p:cNvPr id="24" name="Straight Connector 23"/>
          <p:cNvCxnSpPr/>
          <p:nvPr/>
        </p:nvCxnSpPr>
        <p:spPr>
          <a:xfrm flipV="1">
            <a:off x="7665656" y="1591234"/>
            <a:ext cx="0" cy="1908322"/>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387136" y="1014629"/>
            <a:ext cx="1321980" cy="646331"/>
          </a:xfrm>
          <a:prstGeom prst="rect">
            <a:avLst/>
          </a:prstGeom>
          <a:noFill/>
        </p:spPr>
        <p:txBody>
          <a:bodyPr wrap="square" rtlCol="0">
            <a:spAutoFit/>
          </a:bodyPr>
          <a:lstStyle/>
          <a:p>
            <a:r>
              <a:rPr lang="en-US" dirty="0" smtClean="0">
                <a:solidFill>
                  <a:srgbClr val="636EBD"/>
                </a:solidFill>
              </a:rPr>
              <a:t>Mid + high clouds</a:t>
            </a:r>
            <a:endParaRPr lang="en-US" dirty="0">
              <a:solidFill>
                <a:srgbClr val="636EBD"/>
              </a:solidFill>
            </a:endParaRPr>
          </a:p>
        </p:txBody>
      </p:sp>
      <p:sp>
        <p:nvSpPr>
          <p:cNvPr id="18" name="5-Point Star 17"/>
          <p:cNvSpPr/>
          <p:nvPr/>
        </p:nvSpPr>
        <p:spPr>
          <a:xfrm>
            <a:off x="3565680" y="1376744"/>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5-Point Star 19"/>
          <p:cNvSpPr/>
          <p:nvPr/>
        </p:nvSpPr>
        <p:spPr>
          <a:xfrm>
            <a:off x="7783125" y="1400773"/>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775853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318057" y="3330222"/>
            <a:ext cx="5249272" cy="3598332"/>
          </a:xfrm>
          <a:prstGeom prst="rect">
            <a:avLst/>
          </a:prstGeom>
        </p:spPr>
      </p:pic>
      <p:pic>
        <p:nvPicPr>
          <p:cNvPr id="5" name="Picture 4"/>
          <p:cNvPicPr>
            <a:picLocks noChangeAspect="1"/>
          </p:cNvPicPr>
          <p:nvPr/>
        </p:nvPicPr>
        <p:blipFill>
          <a:blip r:embed="rId3"/>
          <a:stretch>
            <a:fillRect/>
          </a:stretch>
        </p:blipFill>
        <p:spPr>
          <a:xfrm>
            <a:off x="-28222" y="290691"/>
            <a:ext cx="5207000" cy="3557108"/>
          </a:xfrm>
          <a:prstGeom prst="rect">
            <a:avLst/>
          </a:prstGeom>
        </p:spPr>
      </p:pic>
      <p:pic>
        <p:nvPicPr>
          <p:cNvPr id="6" name="Picture 5"/>
          <p:cNvPicPr>
            <a:picLocks noChangeAspect="1"/>
          </p:cNvPicPr>
          <p:nvPr/>
        </p:nvPicPr>
        <p:blipFill>
          <a:blip r:embed="rId4"/>
          <a:stretch>
            <a:fillRect/>
          </a:stretch>
        </p:blipFill>
        <p:spPr>
          <a:xfrm>
            <a:off x="4358763" y="292100"/>
            <a:ext cx="5194456" cy="3555699"/>
          </a:xfrm>
          <a:prstGeom prst="rect">
            <a:avLst/>
          </a:prstGeom>
        </p:spPr>
      </p:pic>
      <p:sp>
        <p:nvSpPr>
          <p:cNvPr id="11" name="TextBox 10"/>
          <p:cNvSpPr txBox="1"/>
          <p:nvPr/>
        </p:nvSpPr>
        <p:spPr>
          <a:xfrm>
            <a:off x="31046" y="3788835"/>
            <a:ext cx="4221479" cy="3046988"/>
          </a:xfrm>
          <a:prstGeom prst="rect">
            <a:avLst/>
          </a:prstGeom>
          <a:noFill/>
        </p:spPr>
        <p:txBody>
          <a:bodyPr wrap="square" rtlCol="0">
            <a:spAutoFit/>
          </a:bodyPr>
          <a:lstStyle/>
          <a:p>
            <a:pPr marL="342900" indent="-342900">
              <a:buFont typeface="Arial"/>
              <a:buChar char="•"/>
            </a:pPr>
            <a:r>
              <a:rPr lang="en-US" sz="2400" dirty="0" smtClean="0"/>
              <a:t>Increased moisture at 600 and 700mb levels (influenced by moist convection), thus mid and high clouds</a:t>
            </a:r>
            <a:endParaRPr lang="en-US" sz="2400" dirty="0"/>
          </a:p>
          <a:p>
            <a:pPr marL="342900" indent="-342900">
              <a:buFont typeface="Arial"/>
              <a:buChar char="•"/>
            </a:pPr>
            <a:r>
              <a:rPr lang="en-US" sz="2400" dirty="0" smtClean="0"/>
              <a:t>Perturbed flow east of flight track at 700mb so transport from dry convection is ambiguous in this plot</a:t>
            </a:r>
            <a:endParaRPr lang="en-US" sz="2400" dirty="0"/>
          </a:p>
        </p:txBody>
      </p:sp>
      <p:sp>
        <p:nvSpPr>
          <p:cNvPr id="12" name="TextBox 11"/>
          <p:cNvSpPr txBox="1"/>
          <p:nvPr/>
        </p:nvSpPr>
        <p:spPr>
          <a:xfrm>
            <a:off x="228600" y="2853265"/>
            <a:ext cx="1394178" cy="523220"/>
          </a:xfrm>
          <a:prstGeom prst="rect">
            <a:avLst/>
          </a:prstGeom>
          <a:solidFill>
            <a:srgbClr val="FFFFFF"/>
          </a:solidFill>
        </p:spPr>
        <p:txBody>
          <a:bodyPr wrap="square" rtlCol="0">
            <a:spAutoFit/>
          </a:bodyPr>
          <a:lstStyle/>
          <a:p>
            <a:r>
              <a:rPr lang="en-US" sz="2800" dirty="0" smtClean="0">
                <a:solidFill>
                  <a:srgbClr val="FF6600"/>
                </a:solidFill>
              </a:rPr>
              <a:t>600 </a:t>
            </a:r>
            <a:r>
              <a:rPr lang="en-US" sz="2800" dirty="0" err="1" smtClean="0">
                <a:solidFill>
                  <a:srgbClr val="FF6600"/>
                </a:solidFill>
              </a:rPr>
              <a:t>mb</a:t>
            </a:r>
            <a:endParaRPr lang="en-US" sz="2800" dirty="0">
              <a:solidFill>
                <a:srgbClr val="FF6600"/>
              </a:solidFill>
            </a:endParaRPr>
          </a:p>
        </p:txBody>
      </p:sp>
      <p:sp>
        <p:nvSpPr>
          <p:cNvPr id="15" name="TextBox 14"/>
          <p:cNvSpPr txBox="1"/>
          <p:nvPr/>
        </p:nvSpPr>
        <p:spPr>
          <a:xfrm>
            <a:off x="4841522" y="2867377"/>
            <a:ext cx="1394178" cy="523220"/>
          </a:xfrm>
          <a:prstGeom prst="rect">
            <a:avLst/>
          </a:prstGeom>
          <a:solidFill>
            <a:srgbClr val="FFFFFF"/>
          </a:solidFill>
        </p:spPr>
        <p:txBody>
          <a:bodyPr wrap="square" rtlCol="0">
            <a:spAutoFit/>
          </a:bodyPr>
          <a:lstStyle/>
          <a:p>
            <a:r>
              <a:rPr lang="en-US" sz="2800" dirty="0">
                <a:solidFill>
                  <a:srgbClr val="FF6600"/>
                </a:solidFill>
              </a:rPr>
              <a:t>7</a:t>
            </a:r>
            <a:r>
              <a:rPr lang="en-US" sz="2800" dirty="0" smtClean="0">
                <a:solidFill>
                  <a:srgbClr val="FF6600"/>
                </a:solidFill>
              </a:rPr>
              <a:t>00 </a:t>
            </a:r>
            <a:r>
              <a:rPr lang="en-US" sz="2800" dirty="0" err="1" smtClean="0">
                <a:solidFill>
                  <a:srgbClr val="FF6600"/>
                </a:solidFill>
              </a:rPr>
              <a:t>mb</a:t>
            </a:r>
            <a:endParaRPr lang="en-US" sz="2800" dirty="0">
              <a:solidFill>
                <a:srgbClr val="FF6600"/>
              </a:solidFill>
            </a:endParaRPr>
          </a:p>
        </p:txBody>
      </p:sp>
      <p:sp>
        <p:nvSpPr>
          <p:cNvPr id="16" name="TextBox 15"/>
          <p:cNvSpPr txBox="1"/>
          <p:nvPr/>
        </p:nvSpPr>
        <p:spPr>
          <a:xfrm>
            <a:off x="4841522" y="6166557"/>
            <a:ext cx="1394178" cy="523220"/>
          </a:xfrm>
          <a:prstGeom prst="rect">
            <a:avLst/>
          </a:prstGeom>
          <a:solidFill>
            <a:srgbClr val="FFFFFF"/>
          </a:solidFill>
        </p:spPr>
        <p:txBody>
          <a:bodyPr wrap="square" rtlCol="0">
            <a:spAutoFit/>
          </a:bodyPr>
          <a:lstStyle/>
          <a:p>
            <a:r>
              <a:rPr lang="en-US" sz="2800" dirty="0" smtClean="0">
                <a:solidFill>
                  <a:srgbClr val="FF6600"/>
                </a:solidFill>
              </a:rPr>
              <a:t>850 </a:t>
            </a:r>
            <a:r>
              <a:rPr lang="en-US" sz="2800" dirty="0" err="1" smtClean="0">
                <a:solidFill>
                  <a:srgbClr val="FF6600"/>
                </a:solidFill>
              </a:rPr>
              <a:t>mb</a:t>
            </a:r>
            <a:endParaRPr lang="en-US" sz="2800" dirty="0">
              <a:solidFill>
                <a:srgbClr val="FF6600"/>
              </a:solidFill>
            </a:endParaRPr>
          </a:p>
        </p:txBody>
      </p:sp>
      <p:cxnSp>
        <p:nvCxnSpPr>
          <p:cNvPr id="17" name="Straight Connector 16"/>
          <p:cNvCxnSpPr/>
          <p:nvPr/>
        </p:nvCxnSpPr>
        <p:spPr>
          <a:xfrm flipV="1">
            <a:off x="3258838" y="1115605"/>
            <a:ext cx="0" cy="1269171"/>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7658682" y="1115605"/>
            <a:ext cx="0" cy="1269171"/>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7644571" y="4174897"/>
            <a:ext cx="0" cy="1269171"/>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58045" y="9054"/>
            <a:ext cx="7955015" cy="461665"/>
          </a:xfrm>
          <a:prstGeom prst="rect">
            <a:avLst/>
          </a:prstGeom>
          <a:solidFill>
            <a:srgbClr val="FFFFFF"/>
          </a:solidFill>
        </p:spPr>
        <p:txBody>
          <a:bodyPr wrap="square" rtlCol="0">
            <a:spAutoFit/>
          </a:bodyPr>
          <a:lstStyle/>
          <a:p>
            <a:r>
              <a:rPr lang="en-US" sz="2400" dirty="0" smtClean="0">
                <a:solidFill>
                  <a:srgbClr val="FF6600"/>
                </a:solidFill>
              </a:rPr>
              <a:t> RH (color), winds, vert. velocity (pink) at 8/15 Tue @ 12PM</a:t>
            </a:r>
            <a:endParaRPr lang="en-US" sz="2400" dirty="0">
              <a:solidFill>
                <a:srgbClr val="FF6600"/>
              </a:solidFill>
            </a:endParaRPr>
          </a:p>
        </p:txBody>
      </p:sp>
      <p:cxnSp>
        <p:nvCxnSpPr>
          <p:cNvPr id="21" name="Straight Arrow Connector 20"/>
          <p:cNvCxnSpPr/>
          <p:nvPr/>
        </p:nvCxnSpPr>
        <p:spPr>
          <a:xfrm flipV="1">
            <a:off x="3626556" y="2271889"/>
            <a:ext cx="4642555" cy="3172179"/>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018482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3055" y="644179"/>
            <a:ext cx="7522933" cy="5293336"/>
          </a:xfrm>
          <a:prstGeom prst="rect">
            <a:avLst/>
          </a:prstGeom>
        </p:spPr>
      </p:pic>
      <p:pic>
        <p:nvPicPr>
          <p:cNvPr id="8" name="Picture 7"/>
          <p:cNvPicPr>
            <a:picLocks noChangeAspect="1"/>
          </p:cNvPicPr>
          <p:nvPr/>
        </p:nvPicPr>
        <p:blipFill>
          <a:blip r:embed="rId3"/>
          <a:stretch>
            <a:fillRect/>
          </a:stretch>
        </p:blipFill>
        <p:spPr>
          <a:xfrm>
            <a:off x="1707444" y="5902803"/>
            <a:ext cx="6378226" cy="963132"/>
          </a:xfrm>
          <a:prstGeom prst="rect">
            <a:avLst/>
          </a:prstGeom>
        </p:spPr>
      </p:pic>
      <p:pic>
        <p:nvPicPr>
          <p:cNvPr id="7" name="Picture 6"/>
          <p:cNvPicPr>
            <a:picLocks noChangeAspect="1"/>
          </p:cNvPicPr>
          <p:nvPr/>
        </p:nvPicPr>
        <p:blipFill>
          <a:blip r:embed="rId4"/>
          <a:stretch>
            <a:fillRect/>
          </a:stretch>
        </p:blipFill>
        <p:spPr>
          <a:xfrm>
            <a:off x="405544" y="644179"/>
            <a:ext cx="878396" cy="5084932"/>
          </a:xfrm>
          <a:prstGeom prst="rect">
            <a:avLst/>
          </a:prstGeom>
        </p:spPr>
      </p:pic>
      <p:sp>
        <p:nvSpPr>
          <p:cNvPr id="9" name="TextBox 8"/>
          <p:cNvSpPr txBox="1"/>
          <p:nvPr/>
        </p:nvSpPr>
        <p:spPr>
          <a:xfrm>
            <a:off x="155222" y="140181"/>
            <a:ext cx="9295191" cy="461665"/>
          </a:xfrm>
          <a:prstGeom prst="rect">
            <a:avLst/>
          </a:prstGeom>
          <a:noFill/>
        </p:spPr>
        <p:txBody>
          <a:bodyPr wrap="square" rtlCol="0">
            <a:spAutoFit/>
          </a:bodyPr>
          <a:lstStyle/>
          <a:p>
            <a:r>
              <a:rPr lang="en-US" sz="2400" dirty="0" smtClean="0">
                <a:solidFill>
                  <a:srgbClr val="FF6600"/>
                </a:solidFill>
              </a:rPr>
              <a:t>RH (color), wind, BL and cloud base heights along 5E, 8/15 Tue @ 12PM</a:t>
            </a:r>
            <a:endParaRPr lang="en-US" sz="2400" dirty="0">
              <a:solidFill>
                <a:srgbClr val="FF6600"/>
              </a:solidFill>
            </a:endParaRPr>
          </a:p>
        </p:txBody>
      </p:sp>
      <p:sp>
        <p:nvSpPr>
          <p:cNvPr id="13" name="TextBox 12"/>
          <p:cNvSpPr txBox="1"/>
          <p:nvPr/>
        </p:nvSpPr>
        <p:spPr>
          <a:xfrm>
            <a:off x="1213055" y="644179"/>
            <a:ext cx="1172116" cy="369332"/>
          </a:xfrm>
          <a:prstGeom prst="rect">
            <a:avLst/>
          </a:prstGeom>
          <a:noFill/>
        </p:spPr>
        <p:txBody>
          <a:bodyPr wrap="none" rtlCol="0">
            <a:spAutoFit/>
          </a:bodyPr>
          <a:lstStyle/>
          <a:p>
            <a:r>
              <a:rPr lang="en-US" dirty="0" smtClean="0">
                <a:solidFill>
                  <a:srgbClr val="FFFF00"/>
                </a:solidFill>
              </a:rPr>
              <a:t>2</a:t>
            </a:r>
            <a:r>
              <a:rPr lang="en-US" dirty="0">
                <a:solidFill>
                  <a:srgbClr val="FFFF00"/>
                </a:solidFill>
              </a:rPr>
              <a:t>0</a:t>
            </a:r>
            <a:r>
              <a:rPr lang="en-US" dirty="0" smtClean="0">
                <a:solidFill>
                  <a:srgbClr val="FFFF00"/>
                </a:solidFill>
              </a:rPr>
              <a:t>-30 </a:t>
            </a:r>
            <a:r>
              <a:rPr lang="en-US" dirty="0" err="1" smtClean="0">
                <a:solidFill>
                  <a:srgbClr val="FFFF00"/>
                </a:solidFill>
              </a:rPr>
              <a:t>knts</a:t>
            </a:r>
            <a:endParaRPr lang="en-US" dirty="0">
              <a:solidFill>
                <a:srgbClr val="FFFF00"/>
              </a:solidFill>
            </a:endParaRPr>
          </a:p>
        </p:txBody>
      </p:sp>
      <p:sp>
        <p:nvSpPr>
          <p:cNvPr id="14" name="TextBox 13"/>
          <p:cNvSpPr txBox="1"/>
          <p:nvPr/>
        </p:nvSpPr>
        <p:spPr>
          <a:xfrm>
            <a:off x="1272027" y="1436129"/>
            <a:ext cx="1056700" cy="369332"/>
          </a:xfrm>
          <a:prstGeom prst="rect">
            <a:avLst/>
          </a:prstGeom>
          <a:noFill/>
        </p:spPr>
        <p:txBody>
          <a:bodyPr wrap="none" rtlCol="0">
            <a:spAutoFit/>
          </a:bodyPr>
          <a:lstStyle/>
          <a:p>
            <a:r>
              <a:rPr lang="en-US" dirty="0">
                <a:solidFill>
                  <a:srgbClr val="FFFF00"/>
                </a:solidFill>
              </a:rPr>
              <a:t>5</a:t>
            </a:r>
            <a:r>
              <a:rPr lang="en-US" dirty="0" smtClean="0">
                <a:solidFill>
                  <a:srgbClr val="FFFF00"/>
                </a:solidFill>
              </a:rPr>
              <a:t>-15 </a:t>
            </a:r>
            <a:r>
              <a:rPr lang="en-US" dirty="0" err="1" smtClean="0">
                <a:solidFill>
                  <a:srgbClr val="FFFF00"/>
                </a:solidFill>
              </a:rPr>
              <a:t>knts</a:t>
            </a:r>
            <a:endParaRPr lang="en-US" dirty="0">
              <a:solidFill>
                <a:srgbClr val="FFFF00"/>
              </a:solidFill>
            </a:endParaRPr>
          </a:p>
        </p:txBody>
      </p:sp>
      <p:sp>
        <p:nvSpPr>
          <p:cNvPr id="15" name="TextBox 14"/>
          <p:cNvSpPr txBox="1"/>
          <p:nvPr/>
        </p:nvSpPr>
        <p:spPr>
          <a:xfrm>
            <a:off x="1272027" y="2575642"/>
            <a:ext cx="1056700" cy="369332"/>
          </a:xfrm>
          <a:prstGeom prst="rect">
            <a:avLst/>
          </a:prstGeom>
          <a:noFill/>
        </p:spPr>
        <p:txBody>
          <a:bodyPr wrap="none" rtlCol="0">
            <a:spAutoFit/>
          </a:bodyPr>
          <a:lstStyle/>
          <a:p>
            <a:r>
              <a:rPr lang="en-US" dirty="0">
                <a:solidFill>
                  <a:srgbClr val="FFFF00"/>
                </a:solidFill>
              </a:rPr>
              <a:t>5</a:t>
            </a:r>
            <a:r>
              <a:rPr lang="en-US" dirty="0" smtClean="0">
                <a:solidFill>
                  <a:srgbClr val="FFFF00"/>
                </a:solidFill>
              </a:rPr>
              <a:t>-20 </a:t>
            </a:r>
            <a:r>
              <a:rPr lang="en-US" dirty="0" err="1" smtClean="0">
                <a:solidFill>
                  <a:srgbClr val="FFFF00"/>
                </a:solidFill>
              </a:rPr>
              <a:t>knts</a:t>
            </a:r>
            <a:endParaRPr lang="en-US" dirty="0">
              <a:solidFill>
                <a:srgbClr val="FFFF00"/>
              </a:solidFill>
            </a:endParaRPr>
          </a:p>
        </p:txBody>
      </p:sp>
      <p:sp>
        <p:nvSpPr>
          <p:cNvPr id="23" name="TextBox 22"/>
          <p:cNvSpPr txBox="1"/>
          <p:nvPr/>
        </p:nvSpPr>
        <p:spPr>
          <a:xfrm>
            <a:off x="1961839" y="1068468"/>
            <a:ext cx="3837831" cy="400110"/>
          </a:xfrm>
          <a:prstGeom prst="rect">
            <a:avLst/>
          </a:prstGeom>
          <a:solidFill>
            <a:schemeClr val="bg1"/>
          </a:solidFill>
          <a:ln>
            <a:solidFill>
              <a:srgbClr val="FFFF00"/>
            </a:solidFill>
          </a:ln>
        </p:spPr>
        <p:txBody>
          <a:bodyPr wrap="square" rtlCol="0">
            <a:spAutoFit/>
          </a:bodyPr>
          <a:lstStyle/>
          <a:p>
            <a:r>
              <a:rPr lang="en-US" sz="2000" dirty="0" smtClean="0"/>
              <a:t>Moist air 10-15 </a:t>
            </a:r>
            <a:r>
              <a:rPr lang="en-US" sz="2000" dirty="0" err="1" smtClean="0"/>
              <a:t>kft</a:t>
            </a:r>
            <a:r>
              <a:rPr lang="en-US" sz="2000" dirty="0" smtClean="0"/>
              <a:t> from TMS to 8S</a:t>
            </a:r>
          </a:p>
        </p:txBody>
      </p:sp>
      <p:cxnSp>
        <p:nvCxnSpPr>
          <p:cNvPr id="24" name="Straight Arrow Connector 23"/>
          <p:cNvCxnSpPr/>
          <p:nvPr/>
        </p:nvCxnSpPr>
        <p:spPr>
          <a:xfrm>
            <a:off x="2769814" y="1468578"/>
            <a:ext cx="1534079" cy="1107064"/>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69922" y="5916914"/>
            <a:ext cx="4133971" cy="707886"/>
          </a:xfrm>
          <a:prstGeom prst="rect">
            <a:avLst/>
          </a:prstGeom>
          <a:solidFill>
            <a:schemeClr val="bg1"/>
          </a:solidFill>
          <a:ln>
            <a:solidFill>
              <a:srgbClr val="FFFF00"/>
            </a:solidFill>
          </a:ln>
        </p:spPr>
        <p:txBody>
          <a:bodyPr wrap="square" rtlCol="0">
            <a:spAutoFit/>
          </a:bodyPr>
          <a:lstStyle/>
          <a:p>
            <a:r>
              <a:rPr lang="en-US" sz="2000" dirty="0" smtClean="0"/>
              <a:t>Cloud top heights ~2-3000 </a:t>
            </a:r>
            <a:r>
              <a:rPr lang="en-US" sz="2000" dirty="0" err="1" smtClean="0"/>
              <a:t>ft</a:t>
            </a:r>
            <a:r>
              <a:rPr lang="en-US" sz="2000" dirty="0" smtClean="0"/>
              <a:t> at 5S decreasing with latitude</a:t>
            </a:r>
          </a:p>
        </p:txBody>
      </p:sp>
      <p:cxnSp>
        <p:nvCxnSpPr>
          <p:cNvPr id="26" name="Straight Arrow Connector 25"/>
          <p:cNvCxnSpPr/>
          <p:nvPr/>
        </p:nvCxnSpPr>
        <p:spPr>
          <a:xfrm flipV="1">
            <a:off x="3720297" y="5263444"/>
            <a:ext cx="1458481" cy="771235"/>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987958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83467" y="1169805"/>
            <a:ext cx="8918200" cy="5532973"/>
          </a:xfrm>
        </p:spPr>
        <p:txBody>
          <a:bodyPr>
            <a:normAutofit/>
          </a:bodyPr>
          <a:lstStyle/>
          <a:p>
            <a:r>
              <a:rPr lang="en-US" dirty="0" smtClean="0"/>
              <a:t>Takeoff temperatures will probably not be an issue</a:t>
            </a:r>
          </a:p>
          <a:p>
            <a:pPr lvl="1"/>
            <a:r>
              <a:rPr lang="en-US" dirty="0" smtClean="0"/>
              <a:t>SW winds becoming WSW, weakening</a:t>
            </a:r>
          </a:p>
          <a:p>
            <a:r>
              <a:rPr lang="en-US" dirty="0" smtClean="0"/>
              <a:t>Low </a:t>
            </a:r>
            <a:r>
              <a:rPr lang="en-US" dirty="0"/>
              <a:t>clouds </a:t>
            </a:r>
            <a:r>
              <a:rPr lang="en-US" dirty="0" smtClean="0"/>
              <a:t>south of 8S along the routine flight track</a:t>
            </a:r>
          </a:p>
          <a:p>
            <a:r>
              <a:rPr lang="en-US" dirty="0" smtClean="0"/>
              <a:t>Abundant middle and high clouds over TMS but highly uncertain (120-hr) forecasts</a:t>
            </a:r>
          </a:p>
          <a:p>
            <a:r>
              <a:rPr lang="en-US" dirty="0" smtClean="0"/>
              <a:t>Mid </a:t>
            </a:r>
            <a:r>
              <a:rPr lang="en-US" dirty="0"/>
              <a:t>levels </a:t>
            </a:r>
            <a:r>
              <a:rPr lang="en-US" dirty="0" smtClean="0"/>
              <a:t>(600-700mb) are becoming more moist</a:t>
            </a:r>
          </a:p>
          <a:p>
            <a:pPr lvl="1"/>
            <a:r>
              <a:rPr lang="en-US" dirty="0" smtClean="0"/>
              <a:t>We’d likely be sampling air influenced by moist convection down to ~8S</a:t>
            </a:r>
          </a:p>
        </p:txBody>
      </p:sp>
      <p:sp>
        <p:nvSpPr>
          <p:cNvPr id="2" name="Title 1"/>
          <p:cNvSpPr>
            <a:spLocks noGrp="1"/>
          </p:cNvSpPr>
          <p:nvPr>
            <p:ph type="title"/>
          </p:nvPr>
        </p:nvSpPr>
        <p:spPr>
          <a:xfrm>
            <a:off x="457200" y="274638"/>
            <a:ext cx="8229600" cy="895167"/>
          </a:xfrm>
        </p:spPr>
        <p:txBody>
          <a:bodyPr/>
          <a:lstStyle/>
          <a:p>
            <a:r>
              <a:rPr lang="en-US" dirty="0" smtClean="0"/>
              <a:t>Tuesday 8/15</a:t>
            </a:r>
            <a:endParaRPr lang="en-US" dirty="0"/>
          </a:p>
        </p:txBody>
      </p:sp>
    </p:spTree>
    <p:extLst>
      <p:ext uri="{BB962C8B-B14F-4D97-AF65-F5344CB8AC3E}">
        <p14:creationId xmlns:p14="http://schemas.microsoft.com/office/powerpoint/2010/main" val="225901667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142" y="437641"/>
            <a:ext cx="8538633" cy="6434470"/>
          </a:xfrm>
          <a:prstGeom prst="rect">
            <a:avLst/>
          </a:prstGeom>
        </p:spPr>
      </p:pic>
      <p:sp>
        <p:nvSpPr>
          <p:cNvPr id="5" name="5-Point Star 4"/>
          <p:cNvSpPr/>
          <p:nvPr/>
        </p:nvSpPr>
        <p:spPr>
          <a:xfrm>
            <a:off x="5894918" y="983927"/>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67090" y="17597"/>
            <a:ext cx="8805643" cy="461665"/>
          </a:xfrm>
          <a:prstGeom prst="rect">
            <a:avLst/>
          </a:prstGeom>
          <a:noFill/>
        </p:spPr>
        <p:txBody>
          <a:bodyPr wrap="square" rtlCol="0">
            <a:spAutoFit/>
          </a:bodyPr>
          <a:lstStyle/>
          <a:p>
            <a:r>
              <a:rPr lang="en-US" sz="2400" dirty="0" smtClean="0">
                <a:solidFill>
                  <a:srgbClr val="FF6600"/>
                </a:solidFill>
              </a:rPr>
              <a:t>Low cloud top heights at 8/11 Fri @ </a:t>
            </a:r>
            <a:r>
              <a:rPr lang="en-US" sz="2400" dirty="0">
                <a:solidFill>
                  <a:srgbClr val="FF6600"/>
                </a:solidFill>
              </a:rPr>
              <a:t>3</a:t>
            </a:r>
            <a:r>
              <a:rPr lang="en-US" sz="2400" dirty="0" smtClean="0">
                <a:solidFill>
                  <a:srgbClr val="FF6600"/>
                </a:solidFill>
              </a:rPr>
              <a:t>AM</a:t>
            </a:r>
            <a:endParaRPr lang="en-US" sz="2400" dirty="0">
              <a:solidFill>
                <a:srgbClr val="FF6600"/>
              </a:solidFill>
            </a:endParaRPr>
          </a:p>
        </p:txBody>
      </p:sp>
      <p:sp>
        <p:nvSpPr>
          <p:cNvPr id="4" name="TextBox 3"/>
          <p:cNvSpPr txBox="1"/>
          <p:nvPr/>
        </p:nvSpPr>
        <p:spPr>
          <a:xfrm>
            <a:off x="1148182" y="365669"/>
            <a:ext cx="624014" cy="369332"/>
          </a:xfrm>
          <a:prstGeom prst="rect">
            <a:avLst/>
          </a:prstGeom>
          <a:noFill/>
        </p:spPr>
        <p:txBody>
          <a:bodyPr wrap="none" rtlCol="0">
            <a:spAutoFit/>
          </a:bodyPr>
          <a:lstStyle/>
          <a:p>
            <a:r>
              <a:rPr lang="en-US" dirty="0" smtClean="0">
                <a:solidFill>
                  <a:srgbClr val="FF0000"/>
                </a:solidFill>
              </a:rPr>
              <a:t>15W</a:t>
            </a:r>
            <a:endParaRPr lang="en-US" dirty="0">
              <a:solidFill>
                <a:srgbClr val="FF0000"/>
              </a:solidFill>
            </a:endParaRPr>
          </a:p>
        </p:txBody>
      </p:sp>
      <p:sp>
        <p:nvSpPr>
          <p:cNvPr id="14" name="TextBox 13"/>
          <p:cNvSpPr txBox="1"/>
          <p:nvPr/>
        </p:nvSpPr>
        <p:spPr>
          <a:xfrm>
            <a:off x="2217806" y="358804"/>
            <a:ext cx="624014" cy="369332"/>
          </a:xfrm>
          <a:prstGeom prst="rect">
            <a:avLst/>
          </a:prstGeom>
          <a:noFill/>
        </p:spPr>
        <p:txBody>
          <a:bodyPr wrap="none" rtlCol="0">
            <a:spAutoFit/>
          </a:bodyPr>
          <a:lstStyle/>
          <a:p>
            <a:r>
              <a:rPr lang="en-US" dirty="0">
                <a:solidFill>
                  <a:srgbClr val="FF0000"/>
                </a:solidFill>
              </a:rPr>
              <a:t>1</a:t>
            </a:r>
            <a:r>
              <a:rPr lang="en-US" dirty="0" smtClean="0">
                <a:solidFill>
                  <a:srgbClr val="FF0000"/>
                </a:solidFill>
              </a:rPr>
              <a:t>0W</a:t>
            </a:r>
            <a:endParaRPr lang="en-US" dirty="0">
              <a:solidFill>
                <a:srgbClr val="FF0000"/>
              </a:solidFill>
            </a:endParaRPr>
          </a:p>
        </p:txBody>
      </p:sp>
      <p:sp>
        <p:nvSpPr>
          <p:cNvPr id="20" name="TextBox 19"/>
          <p:cNvSpPr txBox="1"/>
          <p:nvPr/>
        </p:nvSpPr>
        <p:spPr>
          <a:xfrm>
            <a:off x="4444532" y="345074"/>
            <a:ext cx="301660" cy="369332"/>
          </a:xfrm>
          <a:prstGeom prst="rect">
            <a:avLst/>
          </a:prstGeom>
          <a:noFill/>
        </p:spPr>
        <p:txBody>
          <a:bodyPr wrap="none" rtlCol="0">
            <a:spAutoFit/>
          </a:bodyPr>
          <a:lstStyle/>
          <a:p>
            <a:r>
              <a:rPr lang="en-US" dirty="0" smtClean="0">
                <a:solidFill>
                  <a:srgbClr val="FF0000"/>
                </a:solidFill>
              </a:rPr>
              <a:t>0</a:t>
            </a:r>
            <a:endParaRPr lang="en-US" dirty="0">
              <a:solidFill>
                <a:srgbClr val="FF0000"/>
              </a:solidFill>
            </a:endParaRPr>
          </a:p>
        </p:txBody>
      </p:sp>
      <p:sp>
        <p:nvSpPr>
          <p:cNvPr id="17" name="TextBox 16"/>
          <p:cNvSpPr txBox="1"/>
          <p:nvPr/>
        </p:nvSpPr>
        <p:spPr>
          <a:xfrm>
            <a:off x="3329761" y="340650"/>
            <a:ext cx="507020" cy="369332"/>
          </a:xfrm>
          <a:prstGeom prst="rect">
            <a:avLst/>
          </a:prstGeom>
          <a:noFill/>
        </p:spPr>
        <p:txBody>
          <a:bodyPr wrap="none" rtlCol="0">
            <a:spAutoFit/>
          </a:bodyPr>
          <a:lstStyle/>
          <a:p>
            <a:r>
              <a:rPr lang="en-US" dirty="0">
                <a:solidFill>
                  <a:srgbClr val="FF0000"/>
                </a:solidFill>
              </a:rPr>
              <a:t>5</a:t>
            </a:r>
            <a:r>
              <a:rPr lang="en-US" dirty="0" smtClean="0">
                <a:solidFill>
                  <a:srgbClr val="FF0000"/>
                </a:solidFill>
              </a:rPr>
              <a:t>W</a:t>
            </a:r>
            <a:endParaRPr lang="en-US" dirty="0">
              <a:solidFill>
                <a:srgbClr val="FF0000"/>
              </a:solidFill>
            </a:endParaRPr>
          </a:p>
        </p:txBody>
      </p:sp>
      <p:sp>
        <p:nvSpPr>
          <p:cNvPr id="27" name="TextBox 26"/>
          <p:cNvSpPr txBox="1"/>
          <p:nvPr/>
        </p:nvSpPr>
        <p:spPr>
          <a:xfrm>
            <a:off x="5485932" y="378292"/>
            <a:ext cx="414371" cy="369332"/>
          </a:xfrm>
          <a:prstGeom prst="rect">
            <a:avLst/>
          </a:prstGeom>
          <a:noFill/>
        </p:spPr>
        <p:txBody>
          <a:bodyPr wrap="none" rtlCol="0">
            <a:spAutoFit/>
          </a:bodyPr>
          <a:lstStyle/>
          <a:p>
            <a:r>
              <a:rPr lang="en-US" dirty="0" smtClean="0">
                <a:solidFill>
                  <a:srgbClr val="FF0000"/>
                </a:solidFill>
              </a:rPr>
              <a:t>5E</a:t>
            </a:r>
            <a:endParaRPr lang="en-US" dirty="0">
              <a:solidFill>
                <a:srgbClr val="FF0000"/>
              </a:solidFill>
            </a:endParaRPr>
          </a:p>
        </p:txBody>
      </p:sp>
      <p:cxnSp>
        <p:nvCxnSpPr>
          <p:cNvPr id="21" name="Straight Connector 20"/>
          <p:cNvCxnSpPr/>
          <p:nvPr/>
        </p:nvCxnSpPr>
        <p:spPr>
          <a:xfrm flipV="1">
            <a:off x="5628132" y="1212527"/>
            <a:ext cx="0" cy="2456362"/>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310249" y="1964877"/>
            <a:ext cx="407721" cy="369332"/>
          </a:xfrm>
          <a:prstGeom prst="rect">
            <a:avLst/>
          </a:prstGeom>
          <a:noFill/>
        </p:spPr>
        <p:txBody>
          <a:bodyPr wrap="none" rtlCol="0">
            <a:spAutoFit/>
          </a:bodyPr>
          <a:lstStyle/>
          <a:p>
            <a:r>
              <a:rPr lang="en-US" dirty="0" smtClean="0">
                <a:solidFill>
                  <a:srgbClr val="FFFF00"/>
                </a:solidFill>
              </a:rPr>
              <a:t>5</a:t>
            </a:r>
            <a:r>
              <a:rPr lang="en-US" dirty="0">
                <a:solidFill>
                  <a:srgbClr val="FFFF00"/>
                </a:solidFill>
              </a:rPr>
              <a:t>S</a:t>
            </a:r>
          </a:p>
        </p:txBody>
      </p:sp>
      <p:sp>
        <p:nvSpPr>
          <p:cNvPr id="25" name="TextBox 24"/>
          <p:cNvSpPr txBox="1"/>
          <p:nvPr/>
        </p:nvSpPr>
        <p:spPr>
          <a:xfrm>
            <a:off x="4310249" y="3001775"/>
            <a:ext cx="524715" cy="369332"/>
          </a:xfrm>
          <a:prstGeom prst="rect">
            <a:avLst/>
          </a:prstGeom>
          <a:noFill/>
        </p:spPr>
        <p:txBody>
          <a:bodyPr wrap="none" rtlCol="0">
            <a:spAutoFit/>
          </a:bodyPr>
          <a:lstStyle/>
          <a:p>
            <a:r>
              <a:rPr lang="en-US" dirty="0" smtClean="0">
                <a:solidFill>
                  <a:srgbClr val="FFFF00"/>
                </a:solidFill>
              </a:rPr>
              <a:t>10S</a:t>
            </a:r>
            <a:endParaRPr lang="en-US" dirty="0">
              <a:solidFill>
                <a:srgbClr val="FFFF00"/>
              </a:solidFill>
            </a:endParaRPr>
          </a:p>
        </p:txBody>
      </p:sp>
      <p:sp>
        <p:nvSpPr>
          <p:cNvPr id="26" name="TextBox 25"/>
          <p:cNvSpPr txBox="1"/>
          <p:nvPr/>
        </p:nvSpPr>
        <p:spPr>
          <a:xfrm>
            <a:off x="4310249" y="4082383"/>
            <a:ext cx="524715" cy="369332"/>
          </a:xfrm>
          <a:prstGeom prst="rect">
            <a:avLst/>
          </a:prstGeom>
          <a:noFill/>
        </p:spPr>
        <p:txBody>
          <a:bodyPr wrap="none" rtlCol="0">
            <a:spAutoFit/>
          </a:bodyPr>
          <a:lstStyle/>
          <a:p>
            <a:r>
              <a:rPr lang="en-US" dirty="0" smtClean="0">
                <a:solidFill>
                  <a:srgbClr val="FFFF00"/>
                </a:solidFill>
              </a:rPr>
              <a:t>15S</a:t>
            </a:r>
            <a:endParaRPr lang="en-US" dirty="0">
              <a:solidFill>
                <a:srgbClr val="FFFF00"/>
              </a:solidFill>
            </a:endParaRPr>
          </a:p>
        </p:txBody>
      </p:sp>
      <p:cxnSp>
        <p:nvCxnSpPr>
          <p:cNvPr id="28" name="Straight Arrow Connector 27"/>
          <p:cNvCxnSpPr/>
          <p:nvPr/>
        </p:nvCxnSpPr>
        <p:spPr>
          <a:xfrm flipV="1">
            <a:off x="4074392" y="1212527"/>
            <a:ext cx="1287830" cy="56952"/>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006718" y="1020609"/>
            <a:ext cx="3020482" cy="707886"/>
          </a:xfrm>
          <a:prstGeom prst="rect">
            <a:avLst/>
          </a:prstGeom>
          <a:solidFill>
            <a:schemeClr val="bg1"/>
          </a:solidFill>
          <a:ln>
            <a:solidFill>
              <a:srgbClr val="FFFF00"/>
            </a:solidFill>
          </a:ln>
        </p:spPr>
        <p:txBody>
          <a:bodyPr wrap="square" rtlCol="0">
            <a:spAutoFit/>
          </a:bodyPr>
          <a:lstStyle/>
          <a:p>
            <a:r>
              <a:rPr lang="en-US" sz="2000" dirty="0" smtClean="0"/>
              <a:t>mid clouds (tops </a:t>
            </a:r>
            <a:r>
              <a:rPr lang="en-US" sz="2000" dirty="0"/>
              <a:t>5</a:t>
            </a:r>
            <a:r>
              <a:rPr lang="en-US" sz="2000" dirty="0" smtClean="0"/>
              <a:t>-6 km) over TMS this morning</a:t>
            </a:r>
          </a:p>
        </p:txBody>
      </p:sp>
      <p:sp>
        <p:nvSpPr>
          <p:cNvPr id="31" name="TextBox 30"/>
          <p:cNvSpPr txBox="1"/>
          <p:nvPr/>
        </p:nvSpPr>
        <p:spPr>
          <a:xfrm>
            <a:off x="552340" y="3776436"/>
            <a:ext cx="2185216" cy="707886"/>
          </a:xfrm>
          <a:prstGeom prst="rect">
            <a:avLst/>
          </a:prstGeom>
          <a:solidFill>
            <a:schemeClr val="bg1"/>
          </a:solidFill>
          <a:ln>
            <a:solidFill>
              <a:srgbClr val="FFFF00"/>
            </a:solidFill>
          </a:ln>
        </p:spPr>
        <p:txBody>
          <a:bodyPr wrap="square" rtlCol="0">
            <a:spAutoFit/>
          </a:bodyPr>
          <a:lstStyle/>
          <a:p>
            <a:r>
              <a:rPr lang="en-US" sz="2000" dirty="0" smtClean="0"/>
              <a:t>Clear-sky region SW of TMS</a:t>
            </a:r>
          </a:p>
        </p:txBody>
      </p:sp>
      <p:sp>
        <p:nvSpPr>
          <p:cNvPr id="32" name="TextBox 31"/>
          <p:cNvSpPr txBox="1"/>
          <p:nvPr/>
        </p:nvSpPr>
        <p:spPr>
          <a:xfrm>
            <a:off x="7170448" y="3388107"/>
            <a:ext cx="1691327" cy="400110"/>
          </a:xfrm>
          <a:prstGeom prst="rect">
            <a:avLst/>
          </a:prstGeom>
          <a:solidFill>
            <a:schemeClr val="bg1"/>
          </a:solidFill>
          <a:ln>
            <a:solidFill>
              <a:srgbClr val="FFFF00"/>
            </a:solidFill>
          </a:ln>
        </p:spPr>
        <p:txBody>
          <a:bodyPr wrap="square" rtlCol="0">
            <a:spAutoFit/>
          </a:bodyPr>
          <a:lstStyle/>
          <a:p>
            <a:r>
              <a:rPr lang="en-US" sz="2000" dirty="0" smtClean="0"/>
              <a:t>High clouds</a:t>
            </a:r>
          </a:p>
        </p:txBody>
      </p:sp>
      <p:cxnSp>
        <p:nvCxnSpPr>
          <p:cNvPr id="33" name="Straight Arrow Connector 32"/>
          <p:cNvCxnSpPr/>
          <p:nvPr/>
        </p:nvCxnSpPr>
        <p:spPr>
          <a:xfrm flipH="1" flipV="1">
            <a:off x="7170448" y="1411111"/>
            <a:ext cx="1155109" cy="1959997"/>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flipV="1">
            <a:off x="8325558" y="1212527"/>
            <a:ext cx="152400" cy="2158580"/>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2448792" y="2130778"/>
            <a:ext cx="1625600" cy="1595063"/>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0180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831217" cy="3640667"/>
          </a:xfrm>
          <a:prstGeom prst="rect">
            <a:avLst/>
          </a:prstGeom>
        </p:spPr>
      </p:pic>
      <p:sp>
        <p:nvSpPr>
          <p:cNvPr id="6" name="TextBox 5"/>
          <p:cNvSpPr txBox="1"/>
          <p:nvPr/>
        </p:nvSpPr>
        <p:spPr>
          <a:xfrm>
            <a:off x="58955" y="4061559"/>
            <a:ext cx="3937000" cy="2862323"/>
          </a:xfrm>
          <a:prstGeom prst="rect">
            <a:avLst/>
          </a:prstGeom>
          <a:noFill/>
        </p:spPr>
        <p:txBody>
          <a:bodyPr wrap="square" rtlCol="0">
            <a:spAutoFit/>
          </a:bodyPr>
          <a:lstStyle/>
          <a:p>
            <a:pPr marL="285750" indent="-285750">
              <a:buFontTx/>
              <a:buChar char="-"/>
            </a:pPr>
            <a:r>
              <a:rPr lang="en-US" dirty="0" smtClean="0"/>
              <a:t>SW “gap” somewhat there in ECMWF, but SE “gap” is not evident in observations; UKMO has no gap in low clouds</a:t>
            </a:r>
          </a:p>
          <a:p>
            <a:pPr marL="285750" indent="-285750">
              <a:buFontTx/>
              <a:buChar char="-"/>
            </a:pPr>
            <a:r>
              <a:rPr lang="en-US" dirty="0" smtClean="0"/>
              <a:t>Clear-sky region off Namibia coast not too bad in both models (UKMO a bit much)</a:t>
            </a:r>
          </a:p>
          <a:p>
            <a:pPr marL="285750" indent="-285750">
              <a:buFontTx/>
              <a:buChar char="-"/>
            </a:pPr>
            <a:r>
              <a:rPr lang="en-US" dirty="0" smtClean="0"/>
              <a:t>mid and high clouds are overestimated</a:t>
            </a:r>
          </a:p>
          <a:p>
            <a:pPr marL="285750" indent="-285750">
              <a:buFontTx/>
              <a:buChar char="-"/>
            </a:pPr>
            <a:endParaRPr lang="en-US" dirty="0" smtClean="0"/>
          </a:p>
        </p:txBody>
      </p:sp>
      <p:pic>
        <p:nvPicPr>
          <p:cNvPr id="8" name="Picture 7"/>
          <p:cNvPicPr>
            <a:picLocks noChangeAspect="1"/>
          </p:cNvPicPr>
          <p:nvPr/>
        </p:nvPicPr>
        <p:blipFill>
          <a:blip r:embed="rId3"/>
          <a:stretch>
            <a:fillRect/>
          </a:stretch>
        </p:blipFill>
        <p:spPr>
          <a:xfrm>
            <a:off x="4284687" y="279400"/>
            <a:ext cx="4873424" cy="3348698"/>
          </a:xfrm>
          <a:prstGeom prst="rect">
            <a:avLst/>
          </a:prstGeom>
        </p:spPr>
      </p:pic>
      <p:sp>
        <p:nvSpPr>
          <p:cNvPr id="7" name="TextBox 6"/>
          <p:cNvSpPr txBox="1"/>
          <p:nvPr/>
        </p:nvSpPr>
        <p:spPr>
          <a:xfrm>
            <a:off x="7543751" y="3234031"/>
            <a:ext cx="1627819" cy="369332"/>
          </a:xfrm>
          <a:prstGeom prst="rect">
            <a:avLst/>
          </a:prstGeom>
          <a:solidFill>
            <a:srgbClr val="FFFFFF"/>
          </a:solidFill>
        </p:spPr>
        <p:txBody>
          <a:bodyPr wrap="none" rtlCol="0">
            <a:spAutoFit/>
          </a:bodyPr>
          <a:lstStyle/>
          <a:p>
            <a:r>
              <a:rPr lang="en-US" dirty="0" smtClean="0">
                <a:solidFill>
                  <a:schemeClr val="tx2"/>
                </a:solidFill>
              </a:rPr>
              <a:t>ECMWF (39-hr)</a:t>
            </a:r>
          </a:p>
        </p:txBody>
      </p:sp>
      <p:pic>
        <p:nvPicPr>
          <p:cNvPr id="9" name="Picture 8"/>
          <p:cNvPicPr>
            <a:picLocks noChangeAspect="1"/>
          </p:cNvPicPr>
          <p:nvPr/>
        </p:nvPicPr>
        <p:blipFill>
          <a:blip r:embed="rId4"/>
          <a:stretch>
            <a:fillRect/>
          </a:stretch>
        </p:blipFill>
        <p:spPr>
          <a:xfrm>
            <a:off x="3995955" y="3628098"/>
            <a:ext cx="5175615" cy="3216337"/>
          </a:xfrm>
          <a:prstGeom prst="rect">
            <a:avLst/>
          </a:prstGeom>
        </p:spPr>
      </p:pic>
      <p:sp>
        <p:nvSpPr>
          <p:cNvPr id="10" name="TextBox 9"/>
          <p:cNvSpPr txBox="1"/>
          <p:nvPr/>
        </p:nvSpPr>
        <p:spPr>
          <a:xfrm>
            <a:off x="167091" y="3603363"/>
            <a:ext cx="3727576" cy="461665"/>
          </a:xfrm>
          <a:prstGeom prst="rect">
            <a:avLst/>
          </a:prstGeom>
          <a:noFill/>
        </p:spPr>
        <p:txBody>
          <a:bodyPr wrap="square" rtlCol="0">
            <a:spAutoFit/>
          </a:bodyPr>
          <a:lstStyle/>
          <a:p>
            <a:r>
              <a:rPr lang="en-US" sz="2400" dirty="0" smtClean="0">
                <a:solidFill>
                  <a:srgbClr val="FF6600"/>
                </a:solidFill>
              </a:rPr>
              <a:t>Clouds at 8/11 Fri @ </a:t>
            </a:r>
            <a:r>
              <a:rPr lang="en-US" sz="2400" dirty="0">
                <a:solidFill>
                  <a:srgbClr val="FF6600"/>
                </a:solidFill>
              </a:rPr>
              <a:t>3</a:t>
            </a:r>
            <a:r>
              <a:rPr lang="en-US" sz="2400" dirty="0" smtClean="0">
                <a:solidFill>
                  <a:srgbClr val="FF6600"/>
                </a:solidFill>
              </a:rPr>
              <a:t>AM</a:t>
            </a:r>
            <a:endParaRPr lang="en-US" sz="2400" dirty="0">
              <a:solidFill>
                <a:srgbClr val="FF6600"/>
              </a:solidFill>
            </a:endParaRPr>
          </a:p>
        </p:txBody>
      </p:sp>
      <p:sp>
        <p:nvSpPr>
          <p:cNvPr id="11" name="TextBox 10"/>
          <p:cNvSpPr txBox="1"/>
          <p:nvPr/>
        </p:nvSpPr>
        <p:spPr>
          <a:xfrm>
            <a:off x="7670100" y="6489214"/>
            <a:ext cx="1501470" cy="369332"/>
          </a:xfrm>
          <a:prstGeom prst="rect">
            <a:avLst/>
          </a:prstGeom>
          <a:solidFill>
            <a:schemeClr val="bg1"/>
          </a:solidFill>
        </p:spPr>
        <p:txBody>
          <a:bodyPr wrap="none" rtlCol="0">
            <a:spAutoFit/>
          </a:bodyPr>
          <a:lstStyle/>
          <a:p>
            <a:r>
              <a:rPr lang="en-US" dirty="0" smtClean="0">
                <a:solidFill>
                  <a:schemeClr val="tx2"/>
                </a:solidFill>
              </a:rPr>
              <a:t>UKMO (39-hr)</a:t>
            </a:r>
          </a:p>
        </p:txBody>
      </p:sp>
    </p:spTree>
    <p:extLst>
      <p:ext uri="{BB962C8B-B14F-4D97-AF65-F5344CB8AC3E}">
        <p14:creationId xmlns:p14="http://schemas.microsoft.com/office/powerpoint/2010/main" val="8324930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603953"/>
            <a:ext cx="9144000" cy="6279829"/>
          </a:xfrm>
          <a:prstGeom prst="rect">
            <a:avLst/>
          </a:prstGeom>
        </p:spPr>
      </p:pic>
      <p:sp>
        <p:nvSpPr>
          <p:cNvPr id="4" name="TextBox 3"/>
          <p:cNvSpPr txBox="1"/>
          <p:nvPr/>
        </p:nvSpPr>
        <p:spPr>
          <a:xfrm>
            <a:off x="255404" y="2514"/>
            <a:ext cx="8888596" cy="461665"/>
          </a:xfrm>
          <a:prstGeom prst="rect">
            <a:avLst/>
          </a:prstGeom>
          <a:noFill/>
        </p:spPr>
        <p:txBody>
          <a:bodyPr wrap="square" rtlCol="0">
            <a:spAutoFit/>
          </a:bodyPr>
          <a:lstStyle/>
          <a:p>
            <a:r>
              <a:rPr lang="en-US" sz="2400" dirty="0" smtClean="0">
                <a:solidFill>
                  <a:srgbClr val="FF6600"/>
                </a:solidFill>
              </a:rPr>
              <a:t>Low cloud forecast on 8/12 Sat @ 12PM  - yesterday’s 72-hr forecast</a:t>
            </a:r>
            <a:endParaRPr lang="en-US" sz="2400" dirty="0">
              <a:solidFill>
                <a:srgbClr val="FF6600"/>
              </a:solidFill>
            </a:endParaRPr>
          </a:p>
        </p:txBody>
      </p:sp>
      <p:cxnSp>
        <p:nvCxnSpPr>
          <p:cNvPr id="6" name="Straight Arrow Connector 5"/>
          <p:cNvCxnSpPr/>
          <p:nvPr/>
        </p:nvCxnSpPr>
        <p:spPr>
          <a:xfrm>
            <a:off x="5789991" y="2130778"/>
            <a:ext cx="0" cy="2130781"/>
          </a:xfrm>
          <a:prstGeom prst="straightConnector1">
            <a:avLst/>
          </a:prstGeom>
          <a:ln w="38100" cmpd="sng">
            <a:solidFill>
              <a:srgbClr val="FFFF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3" name="5-Point Star 12"/>
          <p:cNvSpPr/>
          <p:nvPr/>
        </p:nvSpPr>
        <p:spPr>
          <a:xfrm>
            <a:off x="6009276" y="1724853"/>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55698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601134"/>
            <a:ext cx="9144000" cy="6247067"/>
          </a:xfrm>
          <a:prstGeom prst="rect">
            <a:avLst/>
          </a:prstGeom>
        </p:spPr>
      </p:pic>
      <p:sp>
        <p:nvSpPr>
          <p:cNvPr id="4" name="TextBox 3"/>
          <p:cNvSpPr txBox="1"/>
          <p:nvPr/>
        </p:nvSpPr>
        <p:spPr>
          <a:xfrm>
            <a:off x="255404" y="2514"/>
            <a:ext cx="5982472" cy="461665"/>
          </a:xfrm>
          <a:prstGeom prst="rect">
            <a:avLst/>
          </a:prstGeom>
          <a:noFill/>
        </p:spPr>
        <p:txBody>
          <a:bodyPr wrap="square" rtlCol="0">
            <a:spAutoFit/>
          </a:bodyPr>
          <a:lstStyle/>
          <a:p>
            <a:r>
              <a:rPr lang="en-US" sz="2400" dirty="0" smtClean="0">
                <a:solidFill>
                  <a:srgbClr val="FF6600"/>
                </a:solidFill>
              </a:rPr>
              <a:t>Low cloud forecast on 8/12 Sat @ 12PM</a:t>
            </a:r>
            <a:endParaRPr lang="en-US" sz="2400" dirty="0">
              <a:solidFill>
                <a:srgbClr val="FF6600"/>
              </a:solidFill>
            </a:endParaRPr>
          </a:p>
        </p:txBody>
      </p:sp>
      <p:cxnSp>
        <p:nvCxnSpPr>
          <p:cNvPr id="6" name="Straight Arrow Connector 5"/>
          <p:cNvCxnSpPr/>
          <p:nvPr/>
        </p:nvCxnSpPr>
        <p:spPr>
          <a:xfrm>
            <a:off x="5789991" y="2130778"/>
            <a:ext cx="0" cy="2130781"/>
          </a:xfrm>
          <a:prstGeom prst="straightConnector1">
            <a:avLst/>
          </a:prstGeom>
          <a:ln w="38100" cmpd="sng">
            <a:solidFill>
              <a:srgbClr val="FFFF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3" name="5-Point Star 12"/>
          <p:cNvSpPr/>
          <p:nvPr/>
        </p:nvSpPr>
        <p:spPr>
          <a:xfrm>
            <a:off x="6009276" y="1724853"/>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319718" y="151233"/>
            <a:ext cx="2779418" cy="1015663"/>
          </a:xfrm>
          <a:prstGeom prst="rect">
            <a:avLst/>
          </a:prstGeom>
          <a:solidFill>
            <a:schemeClr val="bg1"/>
          </a:solidFill>
          <a:ln>
            <a:solidFill>
              <a:srgbClr val="FFFF00"/>
            </a:solidFill>
          </a:ln>
        </p:spPr>
        <p:txBody>
          <a:bodyPr wrap="square" rtlCol="0">
            <a:spAutoFit/>
          </a:bodyPr>
          <a:lstStyle/>
          <a:p>
            <a:r>
              <a:rPr lang="en-US" sz="2000" dirty="0" smtClean="0"/>
              <a:t>A larger “gap” than yesterday’s forecast (but not entirely cloud free)</a:t>
            </a:r>
          </a:p>
        </p:txBody>
      </p:sp>
      <p:cxnSp>
        <p:nvCxnSpPr>
          <p:cNvPr id="12" name="Straight Arrow Connector 11"/>
          <p:cNvCxnSpPr>
            <a:stCxn id="11" idx="2"/>
          </p:cNvCxnSpPr>
          <p:nvPr/>
        </p:nvCxnSpPr>
        <p:spPr>
          <a:xfrm flipH="1">
            <a:off x="6319719" y="1166896"/>
            <a:ext cx="1389708" cy="1175548"/>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6204773" y="2342444"/>
            <a:ext cx="1389708" cy="740174"/>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107118" y="1666612"/>
            <a:ext cx="2022771" cy="1631216"/>
          </a:xfrm>
          <a:prstGeom prst="rect">
            <a:avLst/>
          </a:prstGeom>
          <a:solidFill>
            <a:schemeClr val="bg1"/>
          </a:solidFill>
          <a:ln>
            <a:solidFill>
              <a:srgbClr val="FFFF00"/>
            </a:solidFill>
          </a:ln>
        </p:spPr>
        <p:txBody>
          <a:bodyPr wrap="square" rtlCol="0">
            <a:spAutoFit/>
          </a:bodyPr>
          <a:lstStyle/>
          <a:p>
            <a:r>
              <a:rPr lang="en-US" sz="2000" dirty="0" smtClean="0"/>
              <a:t>Clouds retreating since yesterday’s forecast (same tendency in UKMO)</a:t>
            </a:r>
          </a:p>
        </p:txBody>
      </p:sp>
      <p:sp>
        <p:nvSpPr>
          <p:cNvPr id="17" name="TextBox 16"/>
          <p:cNvSpPr txBox="1"/>
          <p:nvPr/>
        </p:nvSpPr>
        <p:spPr>
          <a:xfrm>
            <a:off x="6204772" y="5143745"/>
            <a:ext cx="2779418" cy="1015663"/>
          </a:xfrm>
          <a:prstGeom prst="rect">
            <a:avLst/>
          </a:prstGeom>
          <a:solidFill>
            <a:schemeClr val="bg1"/>
          </a:solidFill>
          <a:ln>
            <a:solidFill>
              <a:srgbClr val="FFFF00"/>
            </a:solidFill>
          </a:ln>
        </p:spPr>
        <p:txBody>
          <a:bodyPr wrap="square" rtlCol="0">
            <a:spAutoFit/>
          </a:bodyPr>
          <a:lstStyle/>
          <a:p>
            <a:r>
              <a:rPr lang="en-US" sz="2000" dirty="0" smtClean="0"/>
              <a:t>Most dense low clouds will be between 8-10S along the flight track </a:t>
            </a:r>
          </a:p>
        </p:txBody>
      </p:sp>
    </p:spTree>
    <p:extLst>
      <p:ext uri="{BB962C8B-B14F-4D97-AF65-F5344CB8AC3E}">
        <p14:creationId xmlns:p14="http://schemas.microsoft.com/office/powerpoint/2010/main" val="388514185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77841" y="842434"/>
            <a:ext cx="6945018" cy="4167011"/>
          </a:xfrm>
          <a:prstGeom prst="rect">
            <a:avLst/>
          </a:prstGeom>
        </p:spPr>
      </p:pic>
      <p:pic>
        <p:nvPicPr>
          <p:cNvPr id="3" name="Picture 2"/>
          <p:cNvPicPr>
            <a:picLocks noChangeAspect="1"/>
          </p:cNvPicPr>
          <p:nvPr/>
        </p:nvPicPr>
        <p:blipFill>
          <a:blip r:embed="rId4"/>
          <a:stretch>
            <a:fillRect/>
          </a:stretch>
        </p:blipFill>
        <p:spPr>
          <a:xfrm>
            <a:off x="-376803" y="854467"/>
            <a:ext cx="5570740" cy="4400077"/>
          </a:xfrm>
          <a:prstGeom prst="rect">
            <a:avLst/>
          </a:prstGeom>
        </p:spPr>
      </p:pic>
      <p:sp>
        <p:nvSpPr>
          <p:cNvPr id="2" name="Slide Number Placeholder 1"/>
          <p:cNvSpPr>
            <a:spLocks noGrp="1"/>
          </p:cNvSpPr>
          <p:nvPr>
            <p:ph type="sldNum" sz="quarter" idx="12"/>
          </p:nvPr>
        </p:nvSpPr>
        <p:spPr/>
        <p:txBody>
          <a:bodyPr/>
          <a:lstStyle/>
          <a:p>
            <a:fld id="{B6F15528-21DE-4FAA-801E-634DDDAF4B2B}" type="slidenum">
              <a:rPr lang="en-US" smtClean="0"/>
              <a:pPr/>
              <a:t>8</a:t>
            </a:fld>
            <a:endParaRPr lang="en-US"/>
          </a:p>
        </p:txBody>
      </p:sp>
      <p:sp>
        <p:nvSpPr>
          <p:cNvPr id="10" name="TextBox 9"/>
          <p:cNvSpPr txBox="1"/>
          <p:nvPr/>
        </p:nvSpPr>
        <p:spPr>
          <a:xfrm>
            <a:off x="255404" y="5421533"/>
            <a:ext cx="8695402" cy="1323439"/>
          </a:xfrm>
          <a:prstGeom prst="rect">
            <a:avLst/>
          </a:prstGeom>
          <a:noFill/>
        </p:spPr>
        <p:txBody>
          <a:bodyPr wrap="square" rtlCol="0">
            <a:spAutoFit/>
          </a:bodyPr>
          <a:lstStyle/>
          <a:p>
            <a:pPr marL="285750" indent="-285750">
              <a:buFontTx/>
              <a:buChar char="-"/>
            </a:pPr>
            <a:r>
              <a:rPr lang="en-US" sz="2000" dirty="0" smtClean="0"/>
              <a:t>Most abundant low clouds 8-10S</a:t>
            </a:r>
            <a:endParaRPr lang="is-IS" sz="2000" dirty="0" smtClean="0"/>
          </a:p>
          <a:p>
            <a:pPr marL="285750" indent="-285750">
              <a:buFontTx/>
              <a:buChar char="-"/>
            </a:pPr>
            <a:r>
              <a:rPr lang="en-US" sz="2000" dirty="0" smtClean="0"/>
              <a:t>Middle and high clouds should not be an issue (north of TMS)</a:t>
            </a:r>
          </a:p>
          <a:p>
            <a:pPr marL="742950" lvl="1" indent="-285750">
              <a:buFontTx/>
              <a:buChar char="-"/>
            </a:pPr>
            <a:r>
              <a:rPr lang="en-US" sz="2000" dirty="0" smtClean="0"/>
              <a:t>Both models forecasting less high clouds NE of TMS compared to yesterday’s forecast</a:t>
            </a:r>
          </a:p>
        </p:txBody>
      </p:sp>
      <p:sp>
        <p:nvSpPr>
          <p:cNvPr id="7" name="TextBox 6"/>
          <p:cNvSpPr txBox="1"/>
          <p:nvPr/>
        </p:nvSpPr>
        <p:spPr>
          <a:xfrm>
            <a:off x="3723725" y="466839"/>
            <a:ext cx="1627819" cy="369332"/>
          </a:xfrm>
          <a:prstGeom prst="rect">
            <a:avLst/>
          </a:prstGeom>
          <a:noFill/>
        </p:spPr>
        <p:txBody>
          <a:bodyPr wrap="none" rtlCol="0">
            <a:spAutoFit/>
          </a:bodyPr>
          <a:lstStyle/>
          <a:p>
            <a:r>
              <a:rPr lang="en-US" dirty="0" smtClean="0">
                <a:solidFill>
                  <a:schemeClr val="tx2"/>
                </a:solidFill>
              </a:rPr>
              <a:t>ECMWF (48-hr)</a:t>
            </a:r>
          </a:p>
        </p:txBody>
      </p:sp>
      <p:sp>
        <p:nvSpPr>
          <p:cNvPr id="11" name="TextBox 10"/>
          <p:cNvSpPr txBox="1"/>
          <p:nvPr/>
        </p:nvSpPr>
        <p:spPr>
          <a:xfrm>
            <a:off x="7449336" y="471024"/>
            <a:ext cx="1501470" cy="369332"/>
          </a:xfrm>
          <a:prstGeom prst="rect">
            <a:avLst/>
          </a:prstGeom>
          <a:noFill/>
        </p:spPr>
        <p:txBody>
          <a:bodyPr wrap="none" rtlCol="0">
            <a:spAutoFit/>
          </a:bodyPr>
          <a:lstStyle/>
          <a:p>
            <a:r>
              <a:rPr lang="en-US" dirty="0" smtClean="0">
                <a:solidFill>
                  <a:schemeClr val="tx2"/>
                </a:solidFill>
              </a:rPr>
              <a:t>UKMO (48-hr)</a:t>
            </a:r>
          </a:p>
        </p:txBody>
      </p:sp>
      <p:cxnSp>
        <p:nvCxnSpPr>
          <p:cNvPr id="12" name="Straight Connector 11"/>
          <p:cNvCxnSpPr/>
          <p:nvPr/>
        </p:nvCxnSpPr>
        <p:spPr>
          <a:xfrm flipV="1">
            <a:off x="3428171" y="1660960"/>
            <a:ext cx="0" cy="1542262"/>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p:nvSpPr>
        <p:spPr>
          <a:xfrm rot="5400000">
            <a:off x="3168990" y="569225"/>
            <a:ext cx="703463" cy="1284112"/>
          </a:xfrm>
          <a:prstGeom prst="ellipse">
            <a:avLst/>
          </a:prstGeom>
          <a:noFill/>
          <a:ln w="28575" cmpd="sng">
            <a:solidFill>
              <a:srgbClr val="FF1E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6" name="TextBox 15"/>
          <p:cNvSpPr txBox="1"/>
          <p:nvPr/>
        </p:nvSpPr>
        <p:spPr>
          <a:xfrm>
            <a:off x="3723725" y="2860742"/>
            <a:ext cx="1702305" cy="369332"/>
          </a:xfrm>
          <a:prstGeom prst="rect">
            <a:avLst/>
          </a:prstGeom>
          <a:noFill/>
          <a:ln>
            <a:noFill/>
          </a:ln>
        </p:spPr>
        <p:txBody>
          <a:bodyPr wrap="square" rtlCol="0">
            <a:spAutoFit/>
          </a:bodyPr>
          <a:lstStyle/>
          <a:p>
            <a:r>
              <a:rPr lang="en-US" dirty="0">
                <a:solidFill>
                  <a:srgbClr val="FF1EED"/>
                </a:solidFill>
              </a:rPr>
              <a:t>H</a:t>
            </a:r>
            <a:r>
              <a:rPr lang="en-US" dirty="0" smtClean="0">
                <a:solidFill>
                  <a:srgbClr val="FF1EED"/>
                </a:solidFill>
              </a:rPr>
              <a:t>igh clouds</a:t>
            </a:r>
            <a:endParaRPr lang="en-US" dirty="0">
              <a:solidFill>
                <a:srgbClr val="FF1EED"/>
              </a:solidFill>
            </a:endParaRPr>
          </a:p>
        </p:txBody>
      </p:sp>
      <p:sp>
        <p:nvSpPr>
          <p:cNvPr id="17" name="Oval 16"/>
          <p:cNvSpPr/>
          <p:nvPr/>
        </p:nvSpPr>
        <p:spPr>
          <a:xfrm rot="5400000">
            <a:off x="8048710" y="-132154"/>
            <a:ext cx="630971" cy="2434884"/>
          </a:xfrm>
          <a:prstGeom prst="ellipse">
            <a:avLst/>
          </a:prstGeom>
          <a:noFill/>
          <a:ln w="28575" cmpd="sng">
            <a:solidFill>
              <a:srgbClr val="636E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CFFCC"/>
              </a:solidFill>
            </a:endParaRPr>
          </a:p>
        </p:txBody>
      </p:sp>
      <p:sp>
        <p:nvSpPr>
          <p:cNvPr id="21" name="TextBox 20"/>
          <p:cNvSpPr txBox="1"/>
          <p:nvPr/>
        </p:nvSpPr>
        <p:spPr>
          <a:xfrm>
            <a:off x="255404" y="32396"/>
            <a:ext cx="7543890" cy="461665"/>
          </a:xfrm>
          <a:prstGeom prst="rect">
            <a:avLst/>
          </a:prstGeom>
          <a:noFill/>
        </p:spPr>
        <p:txBody>
          <a:bodyPr wrap="square" rtlCol="0">
            <a:spAutoFit/>
          </a:bodyPr>
          <a:lstStyle/>
          <a:p>
            <a:r>
              <a:rPr lang="en-US" sz="2400" dirty="0" smtClean="0">
                <a:solidFill>
                  <a:srgbClr val="FF6600"/>
                </a:solidFill>
              </a:rPr>
              <a:t>Low, middle, high cloud forecast for 8/12 Sat @ 12PM</a:t>
            </a:r>
            <a:endParaRPr lang="en-US" sz="2400" dirty="0">
              <a:solidFill>
                <a:srgbClr val="FF6600"/>
              </a:solidFill>
            </a:endParaRPr>
          </a:p>
        </p:txBody>
      </p:sp>
      <p:cxnSp>
        <p:nvCxnSpPr>
          <p:cNvPr id="24" name="Straight Connector 23"/>
          <p:cNvCxnSpPr/>
          <p:nvPr/>
        </p:nvCxnSpPr>
        <p:spPr>
          <a:xfrm flipV="1">
            <a:off x="7665656" y="1591233"/>
            <a:ext cx="0" cy="1638841"/>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8259658" y="2099083"/>
            <a:ext cx="1321980" cy="369332"/>
          </a:xfrm>
          <a:prstGeom prst="rect">
            <a:avLst/>
          </a:prstGeom>
          <a:noFill/>
        </p:spPr>
        <p:txBody>
          <a:bodyPr wrap="square" rtlCol="0">
            <a:spAutoFit/>
          </a:bodyPr>
          <a:lstStyle/>
          <a:p>
            <a:r>
              <a:rPr lang="en-US" dirty="0" smtClean="0">
                <a:solidFill>
                  <a:srgbClr val="636EBD"/>
                </a:solidFill>
              </a:rPr>
              <a:t>High</a:t>
            </a:r>
            <a:r>
              <a:rPr lang="en-US" dirty="0">
                <a:solidFill>
                  <a:srgbClr val="636EBD"/>
                </a:solidFill>
              </a:rPr>
              <a:t> </a:t>
            </a:r>
            <a:r>
              <a:rPr lang="en-US" dirty="0" smtClean="0">
                <a:solidFill>
                  <a:srgbClr val="636EBD"/>
                </a:solidFill>
              </a:rPr>
              <a:t>clouds</a:t>
            </a:r>
            <a:endParaRPr lang="en-US" dirty="0">
              <a:solidFill>
                <a:srgbClr val="636EBD"/>
              </a:solidFill>
            </a:endParaRPr>
          </a:p>
        </p:txBody>
      </p:sp>
      <p:sp>
        <p:nvSpPr>
          <p:cNvPr id="18" name="5-Point Star 17"/>
          <p:cNvSpPr/>
          <p:nvPr/>
        </p:nvSpPr>
        <p:spPr>
          <a:xfrm>
            <a:off x="3565680" y="1376744"/>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5-Point Star 19"/>
          <p:cNvSpPr/>
          <p:nvPr/>
        </p:nvSpPr>
        <p:spPr>
          <a:xfrm>
            <a:off x="7783125" y="1400773"/>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04625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52826" y="3273778"/>
            <a:ext cx="5231438" cy="3584221"/>
          </a:xfrm>
          <a:prstGeom prst="rect">
            <a:avLst/>
          </a:prstGeom>
        </p:spPr>
      </p:pic>
      <p:pic>
        <p:nvPicPr>
          <p:cNvPr id="2" name="Picture 1"/>
          <p:cNvPicPr>
            <a:picLocks noChangeAspect="1"/>
          </p:cNvPicPr>
          <p:nvPr/>
        </p:nvPicPr>
        <p:blipFill>
          <a:blip r:embed="rId3"/>
          <a:stretch>
            <a:fillRect/>
          </a:stretch>
        </p:blipFill>
        <p:spPr>
          <a:xfrm>
            <a:off x="1" y="276579"/>
            <a:ext cx="5120076" cy="3497972"/>
          </a:xfrm>
          <a:prstGeom prst="rect">
            <a:avLst/>
          </a:prstGeom>
        </p:spPr>
      </p:pic>
      <p:pic>
        <p:nvPicPr>
          <p:cNvPr id="3" name="Picture 2"/>
          <p:cNvPicPr>
            <a:picLocks noChangeAspect="1"/>
          </p:cNvPicPr>
          <p:nvPr/>
        </p:nvPicPr>
        <p:blipFill>
          <a:blip r:embed="rId4"/>
          <a:stretch>
            <a:fillRect/>
          </a:stretch>
        </p:blipFill>
        <p:spPr>
          <a:xfrm>
            <a:off x="4346220" y="233002"/>
            <a:ext cx="5223934" cy="3582562"/>
          </a:xfrm>
          <a:prstGeom prst="rect">
            <a:avLst/>
          </a:prstGeom>
        </p:spPr>
      </p:pic>
      <p:sp>
        <p:nvSpPr>
          <p:cNvPr id="11" name="TextBox 10"/>
          <p:cNvSpPr txBox="1"/>
          <p:nvPr/>
        </p:nvSpPr>
        <p:spPr>
          <a:xfrm>
            <a:off x="228600" y="4508500"/>
            <a:ext cx="4221479" cy="1938992"/>
          </a:xfrm>
          <a:prstGeom prst="rect">
            <a:avLst/>
          </a:prstGeom>
          <a:noFill/>
        </p:spPr>
        <p:txBody>
          <a:bodyPr wrap="square" rtlCol="0">
            <a:spAutoFit/>
          </a:bodyPr>
          <a:lstStyle/>
          <a:p>
            <a:r>
              <a:rPr lang="en-US" sz="2400" dirty="0" smtClean="0"/>
              <a:t>Mid-levels are dry</a:t>
            </a:r>
          </a:p>
          <a:p>
            <a:endParaRPr lang="en-US" sz="2400" dirty="0"/>
          </a:p>
          <a:p>
            <a:r>
              <a:rPr lang="en-US" sz="2400" dirty="0" smtClean="0"/>
              <a:t>Moisture (influenced by moist convection) is at Sao Tome and northward</a:t>
            </a:r>
            <a:endParaRPr lang="en-US" sz="2400" dirty="0"/>
          </a:p>
        </p:txBody>
      </p:sp>
      <p:sp>
        <p:nvSpPr>
          <p:cNvPr id="12" name="TextBox 11"/>
          <p:cNvSpPr txBox="1"/>
          <p:nvPr/>
        </p:nvSpPr>
        <p:spPr>
          <a:xfrm>
            <a:off x="228600" y="2853265"/>
            <a:ext cx="1394178" cy="523220"/>
          </a:xfrm>
          <a:prstGeom prst="rect">
            <a:avLst/>
          </a:prstGeom>
          <a:solidFill>
            <a:srgbClr val="FFFFFF"/>
          </a:solidFill>
        </p:spPr>
        <p:txBody>
          <a:bodyPr wrap="square" rtlCol="0">
            <a:spAutoFit/>
          </a:bodyPr>
          <a:lstStyle/>
          <a:p>
            <a:r>
              <a:rPr lang="en-US" sz="2800" dirty="0" smtClean="0">
                <a:solidFill>
                  <a:srgbClr val="FF6600"/>
                </a:solidFill>
              </a:rPr>
              <a:t>600 </a:t>
            </a:r>
            <a:r>
              <a:rPr lang="en-US" sz="2800" dirty="0" err="1" smtClean="0">
                <a:solidFill>
                  <a:srgbClr val="FF6600"/>
                </a:solidFill>
              </a:rPr>
              <a:t>mb</a:t>
            </a:r>
            <a:endParaRPr lang="en-US" sz="2800" dirty="0">
              <a:solidFill>
                <a:srgbClr val="FF6600"/>
              </a:solidFill>
            </a:endParaRPr>
          </a:p>
        </p:txBody>
      </p:sp>
      <p:sp>
        <p:nvSpPr>
          <p:cNvPr id="15" name="TextBox 14"/>
          <p:cNvSpPr txBox="1"/>
          <p:nvPr/>
        </p:nvSpPr>
        <p:spPr>
          <a:xfrm>
            <a:off x="4841522" y="2867377"/>
            <a:ext cx="1394178" cy="523220"/>
          </a:xfrm>
          <a:prstGeom prst="rect">
            <a:avLst/>
          </a:prstGeom>
          <a:solidFill>
            <a:srgbClr val="FFFFFF"/>
          </a:solidFill>
        </p:spPr>
        <p:txBody>
          <a:bodyPr wrap="square" rtlCol="0">
            <a:spAutoFit/>
          </a:bodyPr>
          <a:lstStyle/>
          <a:p>
            <a:r>
              <a:rPr lang="en-US" sz="2800" dirty="0">
                <a:solidFill>
                  <a:srgbClr val="FF6600"/>
                </a:solidFill>
              </a:rPr>
              <a:t>7</a:t>
            </a:r>
            <a:r>
              <a:rPr lang="en-US" sz="2800" dirty="0" smtClean="0">
                <a:solidFill>
                  <a:srgbClr val="FF6600"/>
                </a:solidFill>
              </a:rPr>
              <a:t>00 </a:t>
            </a:r>
            <a:r>
              <a:rPr lang="en-US" sz="2800" dirty="0" err="1" smtClean="0">
                <a:solidFill>
                  <a:srgbClr val="FF6600"/>
                </a:solidFill>
              </a:rPr>
              <a:t>mb</a:t>
            </a:r>
            <a:endParaRPr lang="en-US" sz="2800" dirty="0">
              <a:solidFill>
                <a:srgbClr val="FF6600"/>
              </a:solidFill>
            </a:endParaRPr>
          </a:p>
        </p:txBody>
      </p:sp>
      <p:sp>
        <p:nvSpPr>
          <p:cNvPr id="16" name="TextBox 15"/>
          <p:cNvSpPr txBox="1"/>
          <p:nvPr/>
        </p:nvSpPr>
        <p:spPr>
          <a:xfrm>
            <a:off x="4841522" y="6166557"/>
            <a:ext cx="1394178" cy="523220"/>
          </a:xfrm>
          <a:prstGeom prst="rect">
            <a:avLst/>
          </a:prstGeom>
          <a:solidFill>
            <a:srgbClr val="FFFFFF"/>
          </a:solidFill>
        </p:spPr>
        <p:txBody>
          <a:bodyPr wrap="square" rtlCol="0">
            <a:spAutoFit/>
          </a:bodyPr>
          <a:lstStyle/>
          <a:p>
            <a:r>
              <a:rPr lang="en-US" sz="2800" dirty="0" smtClean="0">
                <a:solidFill>
                  <a:srgbClr val="FF6600"/>
                </a:solidFill>
              </a:rPr>
              <a:t>850 </a:t>
            </a:r>
            <a:r>
              <a:rPr lang="en-US" sz="2800" dirty="0" err="1" smtClean="0">
                <a:solidFill>
                  <a:srgbClr val="FF6600"/>
                </a:solidFill>
              </a:rPr>
              <a:t>mb</a:t>
            </a:r>
            <a:endParaRPr lang="en-US" sz="2800" dirty="0">
              <a:solidFill>
                <a:srgbClr val="FF6600"/>
              </a:solidFill>
            </a:endParaRPr>
          </a:p>
        </p:txBody>
      </p:sp>
      <p:cxnSp>
        <p:nvCxnSpPr>
          <p:cNvPr id="17" name="Straight Connector 16"/>
          <p:cNvCxnSpPr/>
          <p:nvPr/>
        </p:nvCxnSpPr>
        <p:spPr>
          <a:xfrm flipV="1">
            <a:off x="3258838" y="1115605"/>
            <a:ext cx="0" cy="1269171"/>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7658682" y="1115605"/>
            <a:ext cx="0" cy="1269171"/>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7644571" y="4174897"/>
            <a:ext cx="0" cy="1269171"/>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58045" y="9054"/>
            <a:ext cx="7955015" cy="461665"/>
          </a:xfrm>
          <a:prstGeom prst="rect">
            <a:avLst/>
          </a:prstGeom>
          <a:solidFill>
            <a:srgbClr val="FFFFFF"/>
          </a:solidFill>
        </p:spPr>
        <p:txBody>
          <a:bodyPr wrap="square" rtlCol="0">
            <a:spAutoFit/>
          </a:bodyPr>
          <a:lstStyle/>
          <a:p>
            <a:r>
              <a:rPr lang="en-US" sz="2400" dirty="0" smtClean="0">
                <a:solidFill>
                  <a:srgbClr val="FF6600"/>
                </a:solidFill>
              </a:rPr>
              <a:t> RH (color), winds, vert. velocity (pink) at 8/12 Sat @ 12PM</a:t>
            </a:r>
            <a:endParaRPr lang="en-US" sz="2400" dirty="0">
              <a:solidFill>
                <a:srgbClr val="FF6600"/>
              </a:solidFill>
            </a:endParaRPr>
          </a:p>
        </p:txBody>
      </p:sp>
    </p:spTree>
    <p:extLst>
      <p:ext uri="{BB962C8B-B14F-4D97-AF65-F5344CB8AC3E}">
        <p14:creationId xmlns:p14="http://schemas.microsoft.com/office/powerpoint/2010/main" val="420747703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2731</TotalTime>
  <Words>1813</Words>
  <Application>Microsoft Macintosh PowerPoint</Application>
  <PresentationFormat>On-screen Show (4:3)</PresentationFormat>
  <Paragraphs>201</Paragraphs>
  <Slides>39</Slides>
  <Notes>2</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ORACLES weather briefing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Saturday 8/12</vt:lpstr>
      <vt:lpstr>Sunday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for Sunday</vt:lpstr>
      <vt:lpstr>Monday</vt:lpstr>
      <vt:lpstr>PowerPoint Presentation</vt:lpstr>
      <vt:lpstr>PowerPoint Presentation</vt:lpstr>
      <vt:lpstr>PowerPoint Presentation</vt:lpstr>
      <vt:lpstr>PowerPoint Presentation</vt:lpstr>
      <vt:lpstr>PowerPoint Presentation</vt:lpstr>
      <vt:lpstr>PowerPoint Presentation</vt:lpstr>
      <vt:lpstr>Summary for Monday</vt:lpstr>
      <vt:lpstr>PowerPoint Presentation</vt:lpstr>
      <vt:lpstr>PowerPoint Presentation</vt:lpstr>
      <vt:lpstr>PowerPoint Presentation</vt:lpstr>
      <vt:lpstr>PowerPoint Presentation</vt:lpstr>
      <vt:lpstr>PowerPoint Presentation</vt:lpstr>
      <vt:lpstr>Tuesday 8/15</vt:lpstr>
    </vt:vector>
  </TitlesOfParts>
  <Company>NASA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Weather Briefing, 20170801</dc:title>
  <dc:creator>Lenny Pfister</dc:creator>
  <cp:lastModifiedBy>Rei</cp:lastModifiedBy>
  <cp:revision>383</cp:revision>
  <dcterms:created xsi:type="dcterms:W3CDTF">2017-08-09T16:32:16Z</dcterms:created>
  <dcterms:modified xsi:type="dcterms:W3CDTF">2017-08-11T09:38:26Z</dcterms:modified>
</cp:coreProperties>
</file>