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6" r:id="rId1"/>
  </p:sldMasterIdLst>
  <p:notesMasterIdLst>
    <p:notesMasterId r:id="rId36"/>
  </p:notesMasterIdLst>
  <p:handoutMasterIdLst>
    <p:handoutMasterId r:id="rId37"/>
  </p:handoutMasterIdLst>
  <p:sldIdLst>
    <p:sldId id="257" r:id="rId2"/>
    <p:sldId id="409" r:id="rId3"/>
    <p:sldId id="416" r:id="rId4"/>
    <p:sldId id="388" r:id="rId5"/>
    <p:sldId id="391" r:id="rId6"/>
    <p:sldId id="392" r:id="rId7"/>
    <p:sldId id="393" r:id="rId8"/>
    <p:sldId id="418" r:id="rId9"/>
    <p:sldId id="397" r:id="rId10"/>
    <p:sldId id="396" r:id="rId11"/>
    <p:sldId id="395" r:id="rId12"/>
    <p:sldId id="399" r:id="rId13"/>
    <p:sldId id="410" r:id="rId14"/>
    <p:sldId id="407" r:id="rId15"/>
    <p:sldId id="400" r:id="rId16"/>
    <p:sldId id="389" r:id="rId17"/>
    <p:sldId id="401" r:id="rId18"/>
    <p:sldId id="402" r:id="rId19"/>
    <p:sldId id="423" r:id="rId20"/>
    <p:sldId id="419" r:id="rId21"/>
    <p:sldId id="424" r:id="rId22"/>
    <p:sldId id="425" r:id="rId23"/>
    <p:sldId id="403" r:id="rId24"/>
    <p:sldId id="405" r:id="rId25"/>
    <p:sldId id="406" r:id="rId26"/>
    <p:sldId id="412" r:id="rId27"/>
    <p:sldId id="413" r:id="rId28"/>
    <p:sldId id="408" r:id="rId29"/>
    <p:sldId id="417" r:id="rId30"/>
    <p:sldId id="421" r:id="rId31"/>
    <p:sldId id="422" r:id="rId32"/>
    <p:sldId id="390" r:id="rId33"/>
    <p:sldId id="420" r:id="rId34"/>
    <p:sldId id="370" r:id="rId35"/>
  </p:sldIdLst>
  <p:sldSz cx="9144000" cy="5143500" type="screen16x9"/>
  <p:notesSz cx="9448800" cy="7010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1pPr>
    <a:lvl2pPr marL="409575" indent="47625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2pPr>
    <a:lvl3pPr marL="819150" indent="95250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3pPr>
    <a:lvl4pPr marL="1230313" indent="141288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4pPr>
    <a:lvl5pPr marL="1639888" indent="188913" algn="l" rtl="0" eaLnBrk="0" fontAlgn="base" hangingPunct="0">
      <a:spcBef>
        <a:spcPct val="0"/>
      </a:spcBef>
      <a:spcAft>
        <a:spcPct val="0"/>
      </a:spcAft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rgbClr val="666666"/>
        </a:solidFill>
        <a:latin typeface="55 Helvetica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-377">
          <p15:clr>
            <a:srgbClr val="A4A3A4"/>
          </p15:clr>
        </p15:guide>
        <p15:guide id="2" pos="2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  <a:srgbClr val="094AB8"/>
    <a:srgbClr val="E5D7ED"/>
    <a:srgbClr val="CDB7ED"/>
    <a:srgbClr val="FFFAD0"/>
    <a:srgbClr val="FCFFB9"/>
    <a:srgbClr val="BDB1FF"/>
    <a:srgbClr val="2C93EF"/>
    <a:srgbClr val="EF0202"/>
    <a:srgbClr val="A8B9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86"/>
    <p:restoredTop sz="95293" autoAdjust="0"/>
  </p:normalViewPr>
  <p:slideViewPr>
    <p:cSldViewPr snapToGrid="0">
      <p:cViewPr varScale="1">
        <p:scale>
          <a:sx n="131" d="100"/>
          <a:sy n="131" d="100"/>
        </p:scale>
        <p:origin x="300" y="108"/>
      </p:cViewPr>
      <p:guideLst>
        <p:guide orient="horz" pos="-377"/>
        <p:guide pos="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244"/>
    </p:cViewPr>
  </p:sorterViewPr>
  <p:notesViewPr>
    <p:cSldViewPr snapToGrid="0">
      <p:cViewPr varScale="1">
        <p:scale>
          <a:sx n="179" d="100"/>
          <a:sy n="179" d="100"/>
        </p:scale>
        <p:origin x="2720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353464" y="0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t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defTabSz="922338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353464" y="6659409"/>
            <a:ext cx="4093197" cy="34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423" tIns="46211" rIns="92423" bIns="46211" numCol="1" anchor="b" anchorCtr="0" compatLnSpc="1">
            <a:prstTxWarp prst="textNoShape">
              <a:avLst/>
            </a:prstTxWarp>
          </a:bodyPr>
          <a:lstStyle>
            <a:lvl1pPr algn="r" defTabSz="922338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2948B43-A11D-764E-B25B-D303A7C105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9643" y="612468"/>
            <a:ext cx="11879470" cy="28279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charset="2"/>
              <a:buChar char="q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572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Ø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58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0C0"/>
              </a:buClr>
              <a:buFont typeface="Courier New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fontAlgn="auto">
              <a:spcAft>
                <a:spcPts val="0"/>
              </a:spcAft>
            </a:pPr>
            <a:r>
              <a:rPr lang="en-US" smtClean="0"/>
              <a:t>First level</a:t>
            </a:r>
          </a:p>
          <a:p>
            <a:pPr lvl="2" fontAlgn="auto">
              <a:spcAft>
                <a:spcPts val="0"/>
              </a:spcAft>
            </a:pPr>
            <a:r>
              <a:rPr lang="en-US" smtClean="0"/>
              <a:t>Second level</a:t>
            </a:r>
          </a:p>
          <a:p>
            <a:pPr lvl="3" fontAlgn="auto">
              <a:spcAft>
                <a:spcPts val="0"/>
              </a:spcAft>
            </a:pPr>
            <a:r>
              <a:rPr lang="en-US" smtClean="0"/>
              <a:t>Third level</a:t>
            </a:r>
          </a:p>
          <a:p>
            <a:pPr lvl="4" fontAlgn="auto">
              <a:spcAft>
                <a:spcPts val="0"/>
              </a:spcAft>
            </a:pPr>
            <a:r>
              <a:rPr lang="en-US" smtClean="0"/>
              <a:t>Fourth level</a:t>
            </a:r>
          </a:p>
          <a:p>
            <a:pPr fontAlgn="auto">
              <a:spcAft>
                <a:spcPts val="0"/>
              </a:spcAft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07509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351326" y="0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387600" y="525463"/>
            <a:ext cx="4673600" cy="2628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736" y="3329705"/>
            <a:ext cx="7557328" cy="3155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defTabSz="939800" eaLnBrk="1" hangingPunct="1">
              <a:defRPr sz="1200">
                <a:solidFill>
                  <a:schemeClr val="tx1"/>
                </a:solidFill>
                <a:latin typeface="55 Helvetica Roman" pitchFamily="1" charset="-52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351326" y="6658232"/>
            <a:ext cx="4095336" cy="350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027" tIns="47014" rIns="94027" bIns="47014" numCol="1" anchor="b" anchorCtr="0" compatLnSpc="1">
            <a:prstTxWarp prst="textNoShape">
              <a:avLst/>
            </a:prstTxWarp>
          </a:bodyPr>
          <a:lstStyle>
            <a:lvl1pPr algn="r" defTabSz="939800" eaLnBrk="1" hangingPunct="1"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7E2D798-E986-4347-8B6E-7718513331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631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charset="-128"/>
        <a:cs typeface="ＭＳ Ｐゴシック" charset="-128"/>
      </a:defRPr>
    </a:lvl1pPr>
    <a:lvl2pPr marL="409575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ＭＳ Ｐゴシック" pitchFamily="-110" charset="-128"/>
        <a:cs typeface="+mn-cs"/>
      </a:defRPr>
    </a:lvl2pPr>
    <a:lvl3pPr marL="81915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-128"/>
      </a:defRPr>
    </a:lvl3pPr>
    <a:lvl4pPr marL="1230313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4pPr>
    <a:lvl5pPr marL="1639888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55 Helvetica Roman" pitchFamily="1" charset="-52"/>
        <a:ea typeface="ヒラギノ角ゴ Pro W3" charset="-128"/>
        <a:cs typeface="ヒラギノ角ゴ Pro W3" charset="0"/>
      </a:defRPr>
    </a:lvl5pPr>
    <a:lvl6pPr marL="2051456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1748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72039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82330" algn="l" defTabSz="410291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>
            <a:spLocks noChangeArrowheads="1"/>
          </p:cNvSpPr>
          <p:nvPr userDrawn="1"/>
        </p:nvSpPr>
        <p:spPr bwMode="auto">
          <a:xfrm flipV="1">
            <a:off x="0" y="5043488"/>
            <a:ext cx="9144000" cy="106362"/>
          </a:xfrm>
          <a:prstGeom prst="rect">
            <a:avLst/>
          </a:prstGeom>
          <a:solidFill>
            <a:srgbClr val="094AB8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6" name="Rectangle 6"/>
          <p:cNvSpPr>
            <a:spLocks noChangeArrowheads="1"/>
          </p:cNvSpPr>
          <p:nvPr userDrawn="1"/>
        </p:nvSpPr>
        <p:spPr bwMode="auto">
          <a:xfrm>
            <a:off x="100013" y="173038"/>
            <a:ext cx="8609012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 userDrawn="1"/>
        </p:nvSpPr>
        <p:spPr bwMode="auto">
          <a:xfrm>
            <a:off x="88900" y="4818063"/>
            <a:ext cx="86090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/>
          <a:p>
            <a:pPr eaLnBrk="1" hangingPunct="1"/>
            <a:r>
              <a:rPr lang="en-US" sz="900" dirty="0" smtClean="0">
                <a:solidFill>
                  <a:schemeClr val="bg1"/>
                </a:solidFill>
                <a:latin typeface="Arial" charset="0"/>
              </a:rPr>
              <a:t> </a:t>
            </a:r>
            <a:endParaRPr lang="en-US" sz="9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 userDrawn="1"/>
        </p:nvSpPr>
        <p:spPr bwMode="auto">
          <a:xfrm flipV="1">
            <a:off x="0" y="0"/>
            <a:ext cx="9144000" cy="80963"/>
          </a:xfrm>
          <a:prstGeom prst="rect">
            <a:avLst/>
          </a:prstGeom>
          <a:solidFill>
            <a:srgbClr val="EF020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 sz="900"/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56493" y="1588639"/>
            <a:ext cx="6803237" cy="1061198"/>
          </a:xfrm>
        </p:spPr>
        <p:txBody>
          <a:bodyPr/>
          <a:lstStyle>
            <a:lvl1pPr algn="ctr"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55737" y="2720736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1" name="Picture 4" descr="Image result for nasa logo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2" y="285750"/>
            <a:ext cx="1065048" cy="88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7520" y="689715"/>
            <a:ext cx="976693" cy="414526"/>
          </a:xfrm>
          <a:prstGeom prst="rect">
            <a:avLst/>
          </a:prstGeom>
        </p:spPr>
      </p:pic>
      <p:pic>
        <p:nvPicPr>
          <p:cNvPr id="4098" name="Picture 2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516" y="285750"/>
            <a:ext cx="886968" cy="886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65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8736" y="1416071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3"/>
          <p:cNvSpPr>
            <a:spLocks noGrp="1"/>
          </p:cNvSpPr>
          <p:nvPr>
            <p:ph sz="half" idx="12"/>
          </p:nvPr>
        </p:nvSpPr>
        <p:spPr>
          <a:xfrm>
            <a:off x="3172649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13"/>
          </p:nvPr>
        </p:nvSpPr>
        <p:spPr>
          <a:xfrm>
            <a:off x="6030237" y="1432407"/>
            <a:ext cx="2751628" cy="2994667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39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/>
          </p:cNvSpPr>
          <p:nvPr>
            <p:ph sz="half" idx="18"/>
          </p:nvPr>
        </p:nvSpPr>
        <p:spPr>
          <a:xfrm>
            <a:off x="111381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1"/>
          </p:nvPr>
        </p:nvSpPr>
        <p:spPr>
          <a:xfrm>
            <a:off x="111381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2"/>
          </p:nvPr>
        </p:nvSpPr>
        <p:spPr>
          <a:xfrm>
            <a:off x="3100063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3"/>
          </p:nvPr>
        </p:nvSpPr>
        <p:spPr>
          <a:xfrm>
            <a:off x="3100063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4"/>
          </p:nvPr>
        </p:nvSpPr>
        <p:spPr>
          <a:xfrm>
            <a:off x="6088745" y="1037335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088745" y="2934841"/>
            <a:ext cx="2929764" cy="1828800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2708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Content Placeholder 3"/>
          <p:cNvSpPr>
            <a:spLocks noGrp="1" noChangeAspect="1"/>
          </p:cNvSpPr>
          <p:nvPr>
            <p:ph sz="half" idx="18"/>
          </p:nvPr>
        </p:nvSpPr>
        <p:spPr>
          <a:xfrm>
            <a:off x="357784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57490" y="205908"/>
            <a:ext cx="8229023" cy="8572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Content Placeholder 3"/>
          <p:cNvSpPr>
            <a:spLocks noGrp="1" noChangeAspect="1"/>
          </p:cNvSpPr>
          <p:nvPr>
            <p:ph sz="half" idx="19"/>
          </p:nvPr>
        </p:nvSpPr>
        <p:spPr>
          <a:xfrm>
            <a:off x="357784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2" name="Content Placeholder 3"/>
          <p:cNvSpPr>
            <a:spLocks noGrp="1" noChangeAspect="1"/>
          </p:cNvSpPr>
          <p:nvPr>
            <p:ph sz="half" idx="20"/>
          </p:nvPr>
        </p:nvSpPr>
        <p:spPr>
          <a:xfrm>
            <a:off x="357784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3"/>
          <p:cNvSpPr>
            <a:spLocks noGrp="1" noChangeAspect="1"/>
          </p:cNvSpPr>
          <p:nvPr>
            <p:ph sz="half" idx="21"/>
          </p:nvPr>
        </p:nvSpPr>
        <p:spPr>
          <a:xfrm>
            <a:off x="2512078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4" name="Content Placeholder 3"/>
          <p:cNvSpPr>
            <a:spLocks noGrp="1" noChangeAspect="1"/>
          </p:cNvSpPr>
          <p:nvPr>
            <p:ph sz="half" idx="22"/>
          </p:nvPr>
        </p:nvSpPr>
        <p:spPr>
          <a:xfrm>
            <a:off x="2512078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3"/>
          <p:cNvSpPr>
            <a:spLocks noGrp="1" noChangeAspect="1"/>
          </p:cNvSpPr>
          <p:nvPr>
            <p:ph sz="half" idx="23"/>
          </p:nvPr>
        </p:nvSpPr>
        <p:spPr>
          <a:xfrm>
            <a:off x="2512078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6" name="Content Placeholder 3"/>
          <p:cNvSpPr>
            <a:spLocks noGrp="1" noChangeAspect="1"/>
          </p:cNvSpPr>
          <p:nvPr>
            <p:ph sz="half" idx="24"/>
          </p:nvPr>
        </p:nvSpPr>
        <p:spPr>
          <a:xfrm>
            <a:off x="4666373" y="103555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7" name="Content Placeholder 3"/>
          <p:cNvSpPr>
            <a:spLocks noGrp="1" noChangeAspect="1"/>
          </p:cNvSpPr>
          <p:nvPr>
            <p:ph sz="half" idx="25"/>
          </p:nvPr>
        </p:nvSpPr>
        <p:spPr>
          <a:xfrm>
            <a:off x="4666373" y="2313442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8" name="Content Placeholder 3"/>
          <p:cNvSpPr>
            <a:spLocks noGrp="1" noChangeAspect="1"/>
          </p:cNvSpPr>
          <p:nvPr>
            <p:ph sz="half" idx="26"/>
          </p:nvPr>
        </p:nvSpPr>
        <p:spPr>
          <a:xfrm>
            <a:off x="4666373" y="3598818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9" name="Content Placeholder 3"/>
          <p:cNvSpPr>
            <a:spLocks noGrp="1" noChangeAspect="1"/>
          </p:cNvSpPr>
          <p:nvPr>
            <p:ph sz="half" idx="27"/>
          </p:nvPr>
        </p:nvSpPr>
        <p:spPr>
          <a:xfrm>
            <a:off x="6800700" y="103734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3"/>
          <p:cNvSpPr>
            <a:spLocks noGrp="1" noChangeAspect="1"/>
          </p:cNvSpPr>
          <p:nvPr>
            <p:ph sz="half" idx="28"/>
          </p:nvPr>
        </p:nvSpPr>
        <p:spPr>
          <a:xfrm>
            <a:off x="6800700" y="2315231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3"/>
          <p:cNvSpPr>
            <a:spLocks noGrp="1" noChangeAspect="1"/>
          </p:cNvSpPr>
          <p:nvPr>
            <p:ph sz="half" idx="29"/>
          </p:nvPr>
        </p:nvSpPr>
        <p:spPr>
          <a:xfrm>
            <a:off x="6800700" y="3600607"/>
            <a:ext cx="1961276" cy="1224255"/>
          </a:xfrm>
          <a:prstGeom prst="rect">
            <a:avLst/>
          </a:prstGeom>
        </p:spPr>
        <p:txBody>
          <a:bodyPr/>
          <a:lstStyle>
            <a:lvl1pPr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18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6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4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4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553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7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490" y="812633"/>
            <a:ext cx="3007591" cy="871958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62" y="204858"/>
            <a:ext cx="5111750" cy="4390254"/>
          </a:xfrm>
          <a:prstGeom prst="rect">
            <a:avLst/>
          </a:prstGeom>
        </p:spPr>
        <p:txBody>
          <a:bodyPr/>
          <a:lstStyle>
            <a:lvl1pPr>
              <a:defRPr sz="29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5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22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8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8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490" y="1684591"/>
            <a:ext cx="3007591" cy="29105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B2070-2232-1743-8639-39393822A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758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33" y="3600241"/>
            <a:ext cx="5486977" cy="425473"/>
          </a:xfrm>
        </p:spPr>
        <p:txBody>
          <a:bodyPr anchor="b"/>
          <a:lstStyle>
            <a:lvl1pPr algn="l"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33" y="459091"/>
            <a:ext cx="5486977" cy="30865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900"/>
            </a:lvl1pPr>
            <a:lvl2pPr marL="410291" indent="0">
              <a:buNone/>
              <a:defRPr sz="2500"/>
            </a:lvl2pPr>
            <a:lvl3pPr marL="820583" indent="0">
              <a:buNone/>
              <a:defRPr sz="2200"/>
            </a:lvl3pPr>
            <a:lvl4pPr marL="1230874" indent="0">
              <a:buNone/>
              <a:defRPr sz="1800"/>
            </a:lvl4pPr>
            <a:lvl5pPr marL="1641165" indent="0">
              <a:buNone/>
              <a:defRPr sz="1800"/>
            </a:lvl5pPr>
            <a:lvl6pPr marL="2051456" indent="0">
              <a:buNone/>
              <a:defRPr sz="1800"/>
            </a:lvl6pPr>
            <a:lvl7pPr marL="2461748" indent="0">
              <a:buNone/>
              <a:defRPr sz="1800"/>
            </a:lvl7pPr>
            <a:lvl8pPr marL="2872039" indent="0">
              <a:buNone/>
              <a:defRPr sz="1800"/>
            </a:lvl8pPr>
            <a:lvl9pPr marL="3282330" indent="0">
              <a:buNone/>
              <a:defRPr sz="18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33" y="4025713"/>
            <a:ext cx="5486977" cy="6030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100"/>
            </a:lvl2pPr>
            <a:lvl3pPr marL="820583" indent="0">
              <a:buNone/>
              <a:defRPr sz="900"/>
            </a:lvl3pPr>
            <a:lvl4pPr marL="1230874" indent="0">
              <a:buNone/>
              <a:defRPr sz="800"/>
            </a:lvl4pPr>
            <a:lvl5pPr marL="1641165" indent="0">
              <a:buNone/>
              <a:defRPr sz="800"/>
            </a:lvl5pPr>
            <a:lvl6pPr marL="2051456" indent="0">
              <a:buNone/>
              <a:defRPr sz="800"/>
            </a:lvl6pPr>
            <a:lvl7pPr marL="2461748" indent="0">
              <a:buNone/>
              <a:defRPr sz="800"/>
            </a:lvl7pPr>
            <a:lvl8pPr marL="2872039" indent="0">
              <a:buNone/>
              <a:defRPr sz="800"/>
            </a:lvl8pPr>
            <a:lvl9pPr marL="3282330" indent="0">
              <a:buNone/>
              <a:defRPr sz="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E066EB-B6EC-2943-BA64-184184D01F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7003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7800" y="858832"/>
            <a:ext cx="8813800" cy="3811588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975CF3-6E55-CB47-BBAB-C546B8D1D3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87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7706" y="857250"/>
            <a:ext cx="2075295" cy="3199980"/>
          </a:xfrm>
        </p:spPr>
        <p:txBody>
          <a:bodyPr vert="eaVert"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490" y="857250"/>
            <a:ext cx="6091670" cy="3199980"/>
          </a:xfrm>
          <a:prstGeom prst="rect">
            <a:avLst/>
          </a:prstGeom>
        </p:spPr>
        <p:txBody>
          <a:bodyPr vert="eaVert"/>
          <a:lstStyle>
            <a:lvl1pPr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4BA3-C51F-0C42-93A3-97FF0A2370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655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smtClean="0"/>
              <a:t> 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177800" y="923924"/>
            <a:ext cx="8728075" cy="3743325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7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1"/>
          </p:nvPr>
        </p:nvSpPr>
        <p:spPr>
          <a:xfrm>
            <a:off x="120459" y="1033434"/>
            <a:ext cx="8783651" cy="1902658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20460" y="3000546"/>
            <a:ext cx="8783651" cy="1770174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177800" y="180975"/>
            <a:ext cx="813393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75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35" y="3305035"/>
            <a:ext cx="7771534" cy="1022187"/>
          </a:xfrm>
        </p:spPr>
        <p:txBody>
          <a:bodyPr anchor="t"/>
          <a:lstStyle>
            <a:lvl1pPr algn="l">
              <a:defRPr sz="3600" b="0" cap="all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35" y="2179895"/>
            <a:ext cx="7771534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600"/>
            </a:lvl2pPr>
            <a:lvl3pPr marL="820583" indent="0">
              <a:buNone/>
              <a:defRPr sz="1400"/>
            </a:lvl3pPr>
            <a:lvl4pPr marL="1230874" indent="0">
              <a:buNone/>
              <a:defRPr sz="1300"/>
            </a:lvl4pPr>
            <a:lvl5pPr marL="1641165" indent="0">
              <a:buNone/>
              <a:defRPr sz="1300"/>
            </a:lvl5pPr>
            <a:lvl6pPr marL="2051456" indent="0">
              <a:buNone/>
              <a:defRPr sz="1300"/>
            </a:lvl6pPr>
            <a:lvl7pPr marL="2461748" indent="0">
              <a:buNone/>
              <a:defRPr sz="1300"/>
            </a:lvl7pPr>
            <a:lvl8pPr marL="2872039" indent="0">
              <a:buNone/>
              <a:defRPr sz="1300"/>
            </a:lvl8pPr>
            <a:lvl9pPr marL="3282330" indent="0">
              <a:buNone/>
              <a:defRPr sz="13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37445" y="4835174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4844699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70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920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49788" y="902229"/>
            <a:ext cx="4364038" cy="3765021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042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631684"/>
            <a:ext cx="4364038" cy="3093422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845912"/>
            <a:ext cx="4373562" cy="628650"/>
          </a:xfrm>
        </p:spPr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4602163" y="895793"/>
            <a:ext cx="43735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Click to edit Master title style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78975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729" y="915417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8797" y="903974"/>
            <a:ext cx="4084205" cy="3776096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2"/>
          </p:nvPr>
        </p:nvSpPr>
        <p:spPr>
          <a:xfrm>
            <a:off x="2421651" y="900062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45384" y="2841231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effectLst/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effectLst/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effectLst/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2421650" y="2817266"/>
            <a:ext cx="2211399" cy="185254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995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8895" y="891991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059A9-27D9-9D4D-A366-1B1688A37A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half" idx="12"/>
          </p:nvPr>
        </p:nvSpPr>
        <p:spPr>
          <a:xfrm>
            <a:off x="230743" y="888619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254705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4639512" y="2877718"/>
            <a:ext cx="4294483" cy="1899937"/>
          </a:xfrm>
          <a:prstGeom prst="rect">
            <a:avLst/>
          </a:prstGeom>
        </p:spPr>
        <p:txBody>
          <a:bodyPr/>
          <a:lstStyle>
            <a:lvl1pPr>
              <a:defRPr sz="2500" b="0">
                <a:latin typeface="Futura Medium" charset="0"/>
                <a:ea typeface="Futura Medium" charset="0"/>
                <a:cs typeface="Futura Medium" charset="0"/>
              </a:defRPr>
            </a:lvl1pPr>
            <a:lvl2pPr>
              <a:defRPr sz="2200" b="0">
                <a:latin typeface="Futura Medium" charset="0"/>
                <a:ea typeface="Futura Medium" charset="0"/>
                <a:cs typeface="Futura Medium" charset="0"/>
              </a:defRPr>
            </a:lvl2pPr>
            <a:lvl3pPr>
              <a:defRPr sz="1800" b="0">
                <a:latin typeface="Futura Medium" charset="0"/>
                <a:ea typeface="Futura Medium" charset="0"/>
                <a:cs typeface="Futura Medium" charset="0"/>
              </a:defRPr>
            </a:lvl3pPr>
            <a:lvl4pPr>
              <a:defRPr sz="1600" b="0">
                <a:latin typeface="Futura Medium" charset="0"/>
                <a:ea typeface="Futura Medium" charset="0"/>
                <a:cs typeface="Futura Medium" charset="0"/>
              </a:defRPr>
            </a:lvl4pPr>
            <a:lvl5pPr>
              <a:defRPr sz="1600" b="0">
                <a:latin typeface="Futura Medium" charset="0"/>
                <a:ea typeface="Futura Medium" charset="0"/>
                <a:cs typeface="Futura Medium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40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4" y="205908"/>
            <a:ext cx="8821736" cy="72754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4" y="1027580"/>
            <a:ext cx="4352492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2163" y="1027580"/>
            <a:ext cx="4364037" cy="4888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00" b="0">
                <a:latin typeface="Futura Medium" charset="0"/>
                <a:ea typeface="Futura Medium" charset="0"/>
                <a:cs typeface="Futura Medium" charset="0"/>
              </a:defRPr>
            </a:lvl1pPr>
            <a:lvl2pPr marL="410291" indent="0">
              <a:buNone/>
              <a:defRPr sz="1800" b="1"/>
            </a:lvl2pPr>
            <a:lvl3pPr marL="820583" indent="0">
              <a:buNone/>
              <a:defRPr sz="1600" b="1"/>
            </a:lvl3pPr>
            <a:lvl4pPr marL="1230874" indent="0">
              <a:buNone/>
              <a:defRPr sz="1400" b="1"/>
            </a:lvl4pPr>
            <a:lvl5pPr marL="1641165" indent="0">
              <a:buNone/>
              <a:defRPr sz="1400" b="1"/>
            </a:lvl5pPr>
            <a:lvl6pPr marL="2051456" indent="0">
              <a:buNone/>
              <a:defRPr sz="1400" b="1"/>
            </a:lvl6pPr>
            <a:lvl7pPr marL="2461748" indent="0">
              <a:buNone/>
              <a:defRPr sz="1400" b="1"/>
            </a:lvl7pPr>
            <a:lvl8pPr marL="2872039" indent="0">
              <a:buNone/>
              <a:defRPr sz="1400" b="1"/>
            </a:lvl8pPr>
            <a:lvl9pPr marL="3282330" indent="0">
              <a:buNone/>
              <a:defRPr sz="14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dirty="0" smtClean="0"/>
              <a:t>Global Modeling and Assimilation Office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7720F-C29D-6144-B1AC-CC9417057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2"/>
          </p:nvPr>
        </p:nvSpPr>
        <p:spPr>
          <a:xfrm>
            <a:off x="1444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3"/>
          </p:nvPr>
        </p:nvSpPr>
        <p:spPr>
          <a:xfrm>
            <a:off x="4602163" y="1507682"/>
            <a:ext cx="4364038" cy="3150043"/>
          </a:xfrm>
          <a:prstGeom prst="rect">
            <a:avLst/>
          </a:prstGeom>
        </p:spPr>
        <p:txBody>
          <a:bodyPr/>
          <a:lstStyle>
            <a:lvl1pPr marL="228600" indent="-182880">
              <a:buClr>
                <a:srgbClr val="0070C0"/>
              </a:buClr>
              <a:buFont typeface="Wingdings" charset="2"/>
              <a:buChar char="q"/>
              <a:defRPr b="0">
                <a:latin typeface="Futura Medium" charset="0"/>
                <a:ea typeface="Futura Medium" charset="0"/>
                <a:cs typeface="Futura Medium" charset="0"/>
              </a:defRPr>
            </a:lvl1pPr>
            <a:lvl2pPr marL="457200" indent="-182880">
              <a:buClr>
                <a:srgbClr val="C00000"/>
              </a:buClr>
              <a:buFont typeface="Wingdings" charset="2"/>
              <a:buChar char="Ø"/>
              <a:defRPr b="0">
                <a:latin typeface="Futura Medium" charset="0"/>
                <a:ea typeface="Futura Medium" charset="0"/>
                <a:cs typeface="Futura Medium" charset="0"/>
              </a:defRPr>
            </a:lvl2pPr>
            <a:lvl3pPr marL="685800" indent="-182880">
              <a:buClr>
                <a:srgbClr val="0070C0"/>
              </a:buClr>
              <a:defRPr b="0">
                <a:latin typeface="Futura Medium" charset="0"/>
                <a:ea typeface="Futura Medium" charset="0"/>
                <a:cs typeface="Futura Medium" charset="0"/>
              </a:defRPr>
            </a:lvl3pPr>
            <a:lvl4pPr marL="914400" indent="-182880">
              <a:buClr>
                <a:srgbClr val="C00000"/>
              </a:buClr>
              <a:buFont typeface="Courier New" charset="0"/>
              <a:buChar char="o"/>
              <a:defRPr b="0">
                <a:latin typeface="Futura Medium" charset="0"/>
                <a:ea typeface="Futura Medium" charset="0"/>
                <a:cs typeface="Futura Medium" charset="0"/>
              </a:defRPr>
            </a:lvl4pPr>
            <a:lvl5pPr marL="1143000" indent="-182880">
              <a:buClr>
                <a:srgbClr val="0070C0"/>
              </a:buClr>
              <a:buFont typeface="Wingdings" charset="2"/>
              <a:buChar char="§"/>
              <a:defRPr b="0">
                <a:latin typeface="Futura Medium" charset="0"/>
                <a:ea typeface="Futura Medium" charset="0"/>
                <a:cs typeface="Futura Medium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067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21" Type="http://schemas.openxmlformats.org/officeDocument/2006/relationships/vmlDrawing" Target="../drawings/vmlDrawing1.v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emf"/><Relationship Id="rId27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7800" y="180975"/>
            <a:ext cx="885666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42016" y="4832347"/>
            <a:ext cx="4351338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4608" eaLnBrk="1" hangingPunct="1">
              <a:defRPr sz="900">
                <a:solidFill>
                  <a:srgbClr val="677085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b="1" dirty="0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</a:t>
            </a:r>
            <a:r>
              <a:rPr lang="en-US" dirty="0" smtClean="0"/>
              <a:t> Global Modeling and Assimilation Office</a:t>
            </a:r>
            <a:endParaRPr lang="en-US" dirty="0"/>
          </a:p>
        </p:txBody>
      </p:sp>
      <p:sp>
        <p:nvSpPr>
          <p:cNvPr id="83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6397" y="4824862"/>
            <a:ext cx="409222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mtClean="0">
                <a:solidFill>
                  <a:srgbClr val="677085"/>
                </a:solidFill>
                <a:latin typeface="75 Helvetica Bold" charset="0"/>
              </a:defRPr>
            </a:lvl1pPr>
          </a:lstStyle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5054594"/>
            <a:ext cx="9144000" cy="8890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9144000" cy="1221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9" name="Object 9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1178229498"/>
              </p:ext>
            </p:extLst>
          </p:nvPr>
        </p:nvGraphicFramePr>
        <p:xfrm>
          <a:off x="177800" y="213518"/>
          <a:ext cx="682625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4" name="Photo Editor Photo" r:id="rId24" imgW="5982535" imgH="4944165" progId="MSPhotoEd.3">
                  <p:embed/>
                </p:oleObj>
              </mc:Choice>
              <mc:Fallback>
                <p:oleObj name="Photo Editor Photo" r:id="rId24" imgW="5982535" imgH="4944165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800" y="213518"/>
                        <a:ext cx="682625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gradFill rotWithShape="0">
                              <a:gsLst>
                                <a:gs pos="0">
                                  <a:srgbClr val="0000C2"/>
                                </a:gs>
                                <a:gs pos="100000">
                                  <a:srgbClr val="FE0030"/>
                                </a:gs>
                              </a:gsLst>
                              <a:lin ang="0" scaled="1"/>
                            </a:gra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rgbClr val="00008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821886" y="393078"/>
            <a:ext cx="742342" cy="315064"/>
          </a:xfrm>
          <a:prstGeom prst="rect">
            <a:avLst/>
          </a:prstGeom>
        </p:spPr>
      </p:pic>
      <p:pic>
        <p:nvPicPr>
          <p:cNvPr id="1179" name="Picture 155" descr="https://espo.nasa.gov/sites/default/files/styles/mission_logo_200_wide/public/images/ORACLE%20Logo%202017.png?itok=jubPfJEw"/>
          <p:cNvPicPr>
            <a:picLocks noChangeAspect="1" noChangeArrowheads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1240" y="213518"/>
            <a:ext cx="566928" cy="5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37" r:id="rId2"/>
    <p:sldLayoutId id="2147483953" r:id="rId3"/>
    <p:sldLayoutId id="2147483938" r:id="rId4"/>
    <p:sldLayoutId id="2147483939" r:id="rId5"/>
    <p:sldLayoutId id="2147483951" r:id="rId6"/>
    <p:sldLayoutId id="2147483949" r:id="rId7"/>
    <p:sldLayoutId id="2147483948" r:id="rId8"/>
    <p:sldLayoutId id="2147483940" r:id="rId9"/>
    <p:sldLayoutId id="2147483950" r:id="rId10"/>
    <p:sldLayoutId id="2147483952" r:id="rId11"/>
    <p:sldLayoutId id="2147483955" r:id="rId12"/>
    <p:sldLayoutId id="2147483941" r:id="rId13"/>
    <p:sldLayoutId id="2147483942" r:id="rId14"/>
    <p:sldLayoutId id="2147483943" r:id="rId15"/>
    <p:sldLayoutId id="2147483944" r:id="rId16"/>
    <p:sldLayoutId id="2147483945" r:id="rId17"/>
    <p:sldLayoutId id="2147483946" r:id="rId18"/>
    <p:sldLayoutId id="2147483954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latin typeface="Helvetica"/>
          <a:ea typeface="ＭＳ Ｐゴシック" charset="-128"/>
          <a:cs typeface="Helvetica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Helvetica" charset="0"/>
          <a:ea typeface="ＭＳ Ｐゴシック" charset="-128"/>
        </a:defRPr>
      </a:lvl5pPr>
      <a:lvl6pPr marL="410291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6pPr>
      <a:lvl7pPr marL="820583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7pPr>
      <a:lvl8pPr marL="1230874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8pPr>
      <a:lvl9pPr marL="1641165" algn="l" defTabSz="914608" rtl="0" fontAlgn="base">
        <a:spcBef>
          <a:spcPct val="0"/>
        </a:spcBef>
        <a:spcAft>
          <a:spcPct val="0"/>
        </a:spcAft>
        <a:defRPr sz="3200">
          <a:solidFill>
            <a:srgbClr val="939BA8"/>
          </a:solidFill>
          <a:latin typeface="Arial" pitchFamily="-110" charset="-52"/>
        </a:defRPr>
      </a:lvl9pPr>
    </p:titleStyle>
    <p:bodyStyle>
      <a:lvl1pPr marL="11112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A0A0A0"/>
        </a:buClr>
        <a:buSzPct val="80000"/>
        <a:buFont typeface="AGaramond RegularSC" charset="0"/>
        <a:defRPr sz="1600" b="1">
          <a:solidFill>
            <a:srgbClr val="000000"/>
          </a:solidFill>
          <a:latin typeface="Helvetica"/>
          <a:ea typeface="ＭＳ Ｐゴシック" charset="-128"/>
          <a:cs typeface="Helvetica"/>
        </a:defRPr>
      </a:lvl1pPr>
      <a:lvl2pPr marL="568325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Font typeface="Arial" charset="0"/>
        <a:buChar char="•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2pPr>
      <a:lvl3pPr marL="747713" indent="-16827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buClr>
          <a:srgbClr val="1E568D"/>
        </a:buClr>
        <a:buSzPct val="90000"/>
        <a:buChar char="»"/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3pPr>
      <a:lvl4pPr marL="1196975" indent="-111125" algn="l" rtl="0" eaLnBrk="0" fontAlgn="base" hangingPunct="0">
        <a:lnSpc>
          <a:spcPts val="2400"/>
        </a:lnSpc>
        <a:spcBef>
          <a:spcPts val="40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4pPr>
      <a:lvl5pPr marL="1711325" indent="-1651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Helvetica"/>
          <a:ea typeface="ＭＳ Ｐゴシック" pitchFamily="-110" charset="-128"/>
          <a:cs typeface="Helvetica"/>
        </a:defRPr>
      </a:lvl5pPr>
      <a:lvl6pPr marL="2467446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6pPr>
      <a:lvl7pPr marL="2877737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7pPr>
      <a:lvl8pPr marL="3288029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8pPr>
      <a:lvl9pPr marL="3698320" indent="-227940" algn="l" defTabSz="914608" rtl="0" fontAlgn="base">
        <a:lnSpc>
          <a:spcPts val="2602"/>
        </a:lnSpc>
        <a:spcBef>
          <a:spcPct val="0"/>
        </a:spcBef>
        <a:spcAft>
          <a:spcPts val="595"/>
        </a:spcAft>
        <a:defRPr sz="1300">
          <a:solidFill>
            <a:srgbClr val="666666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91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583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874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1165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456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748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2039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2330" algn="l" defTabSz="410291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3.png"/><Relationship Id="rId7" Type="http://schemas.openxmlformats.org/officeDocument/2006/relationships/image" Target="../media/image4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portal.nccs.nasa.gov/cgi-mission/mission_2d_chem.cgi?region=oracles_lg&amp;dtg=2017081000&amp;prod=3bcaot&amp;model=f516_fp&amp;tau=240&amp;&amp;region_old=oracles_lg&amp;dtg_old=2017081000&amp;prod_old=3bcaot&amp;model_old=f516_fp&amp;tau_old=000&amp;&amp;loop=1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406255" y="1346814"/>
            <a:ext cx="6803237" cy="1061198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0">
                <a:solidFill>
                  <a:srgbClr val="FF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ORACLES Forecast Briefing</a:t>
            </a:r>
            <a:br>
              <a:rPr lang="en-US" kern="0" dirty="0" smtClean="0"/>
            </a:br>
            <a:r>
              <a:rPr lang="en-US" kern="0" dirty="0" smtClean="0"/>
              <a:t>(Aerosols)</a:t>
            </a:r>
            <a:br>
              <a:rPr lang="en-US" kern="0" dirty="0" smtClean="0"/>
            </a:br>
            <a:endParaRPr lang="en-US" kern="0" dirty="0"/>
          </a:p>
        </p:txBody>
      </p:sp>
      <p:sp>
        <p:nvSpPr>
          <p:cNvPr id="9" name="Subtitle 2"/>
          <p:cNvSpPr txBox="1">
            <a:spLocks/>
          </p:cNvSpPr>
          <p:nvPr/>
        </p:nvSpPr>
        <p:spPr>
          <a:xfrm>
            <a:off x="1300580" y="3009163"/>
            <a:ext cx="6811930" cy="1055768"/>
          </a:xfrm>
          <a:prstGeom prst="rect">
            <a:avLst/>
          </a:prstGeom>
        </p:spPr>
        <p:txBody>
          <a:bodyPr/>
          <a:lstStyle>
            <a:lvl1pPr marL="0" indent="0" algn="ctr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A0A0A0"/>
              </a:buClr>
              <a:buSzPct val="80000"/>
              <a:buFont typeface="AGaramond RegularSC" pitchFamily="1" charset="-52"/>
              <a:buNone/>
              <a:defRPr sz="2400" b="0">
                <a:solidFill>
                  <a:srgbClr val="2C93E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Medium" charset="0"/>
                <a:ea typeface="Futura Medium" charset="0"/>
                <a:cs typeface="Futura Medium" charset="0"/>
              </a:defRPr>
            </a:lvl1pPr>
            <a:lvl2pPr marL="568325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Font typeface="Arial" charset="0"/>
              <a:buChar char="•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2pPr>
            <a:lvl3pPr marL="747713" indent="-16827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buClr>
                <a:srgbClr val="1E568D"/>
              </a:buClr>
              <a:buSzPct val="90000"/>
              <a:buChar char="»"/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3pPr>
            <a:lvl4pPr marL="1196975" indent="-111125" algn="l" rtl="0" eaLnBrk="0" fontAlgn="base" hangingPunct="0">
              <a:lnSpc>
                <a:spcPts val="2400"/>
              </a:lnSpc>
              <a:spcBef>
                <a:spcPts val="40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4pPr>
            <a:lvl5pPr marL="1711325" indent="-165100" algn="l" rtl="0" eaLnBrk="0" fontAlgn="base" hangingPunct="0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Helvetica"/>
                <a:ea typeface="ＭＳ Ｐゴシック" pitchFamily="-110" charset="-128"/>
                <a:cs typeface="Helvetica"/>
              </a:defRPr>
            </a:lvl5pPr>
            <a:lvl6pPr marL="2467446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6pPr>
            <a:lvl7pPr marL="2877737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7pPr>
            <a:lvl8pPr marL="3288029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8pPr>
            <a:lvl9pPr marL="3698320" indent="-227940" algn="l" defTabSz="914608" rtl="0" fontAlgn="base">
              <a:lnSpc>
                <a:spcPts val="2602"/>
              </a:lnSpc>
              <a:spcBef>
                <a:spcPct val="0"/>
              </a:spcBef>
              <a:spcAft>
                <a:spcPts val="595"/>
              </a:spcAft>
              <a:defRPr sz="1300">
                <a:solidFill>
                  <a:srgbClr val="666666"/>
                </a:solidFill>
                <a:latin typeface="+mn-lt"/>
                <a:ea typeface="ＭＳ Ｐゴシック" pitchFamily="-110" charset="-128"/>
              </a:defRPr>
            </a:lvl9pPr>
          </a:lstStyle>
          <a:p>
            <a:r>
              <a:rPr lang="en-US" b="1" kern="0" dirty="0" smtClean="0">
                <a:effectLst/>
              </a:rPr>
              <a:t>11 August 2017</a:t>
            </a:r>
          </a:p>
          <a:p>
            <a:r>
              <a:rPr lang="en-US" b="1" kern="0" dirty="0" smtClean="0">
                <a:effectLst/>
              </a:rPr>
              <a:t>Morning </a:t>
            </a:r>
            <a:endParaRPr lang="en-US" b="1" kern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21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1" y="904160"/>
            <a:ext cx="4606279" cy="406436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979597" y="950737"/>
            <a:ext cx="3776947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32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1" y="904160"/>
            <a:ext cx="4606279" cy="406436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0961" y="1023446"/>
            <a:ext cx="3980513" cy="394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58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1" y="904160"/>
            <a:ext cx="4606279" cy="406436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961" y="809625"/>
            <a:ext cx="4186294" cy="4718304"/>
          </a:xfrm>
        </p:spPr>
      </p:pic>
      <p:sp>
        <p:nvSpPr>
          <p:cNvPr id="9" name="TextBox 8"/>
          <p:cNvSpPr txBox="1"/>
          <p:nvPr/>
        </p:nvSpPr>
        <p:spPr>
          <a:xfrm>
            <a:off x="5925312" y="1931213"/>
            <a:ext cx="174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WRF-CAM5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000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1" y="904160"/>
            <a:ext cx="4606279" cy="4064364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006" y="931329"/>
            <a:ext cx="4200626" cy="4416082"/>
          </a:xfrm>
        </p:spPr>
      </p:pic>
      <p:sp>
        <p:nvSpPr>
          <p:cNvPr id="9" name="TextBox 8"/>
          <p:cNvSpPr txBox="1"/>
          <p:nvPr/>
        </p:nvSpPr>
        <p:spPr>
          <a:xfrm>
            <a:off x="5925312" y="1931213"/>
            <a:ext cx="1741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WRF-CAM5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54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122" name="Picture 2" descr="p.8bc.850.048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00" y="968262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.8bc.700.048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72" y="1049814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.8bc.600.048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206" y="1026298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p.0cldlow.sfc.048.oracles_lg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8" y="3001328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p.1cldmid.sfc.048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972" y="3093516"/>
            <a:ext cx="2743200" cy="2049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p.2cldhgh.sfc.048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2" y="3093516"/>
            <a:ext cx="2743200" cy="200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3"/>
          <p:cNvSpPr txBox="1">
            <a:spLocks/>
          </p:cNvSpPr>
          <p:nvPr/>
        </p:nvSpPr>
        <p:spPr bwMode="auto">
          <a:xfrm>
            <a:off x="396660" y="13529"/>
            <a:ext cx="813393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Saturday August 12 (12z) </a:t>
            </a:r>
            <a:r>
              <a:rPr lang="en-US" kern="0" dirty="0" smtClean="0">
                <a:solidFill>
                  <a:srgbClr val="FF0000"/>
                </a:solidFill>
              </a:rPr>
              <a:t>GEOS-5</a:t>
            </a:r>
            <a:endParaRPr lang="en-US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27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</a:t>
            </a:r>
            <a:r>
              <a:rPr lang="en-US" dirty="0" smtClean="0"/>
              <a:t>) </a:t>
            </a:r>
            <a:r>
              <a:rPr lang="en-US" dirty="0">
                <a:solidFill>
                  <a:srgbClr val="FF0000"/>
                </a:solidFill>
              </a:rPr>
              <a:t>WRF-AAM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91896" y="950737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87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91896" y="950737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990" y="950737"/>
            <a:ext cx="4502246" cy="397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63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91896" y="950737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4331" y="950737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313" y="955551"/>
            <a:ext cx="4353602" cy="3841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988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91896" y="950737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96" y="918390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061" y="1036680"/>
            <a:ext cx="3701954" cy="3663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165" y="950737"/>
            <a:ext cx="3910850" cy="377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33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91896" y="950737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96" y="918390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061" y="1036680"/>
            <a:ext cx="3701954" cy="3663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165" y="950737"/>
            <a:ext cx="3910850" cy="3775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10" y="873956"/>
            <a:ext cx="4806301" cy="39707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37391" y="1827606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surface</a:t>
            </a:r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08/10-15</a:t>
            </a:r>
            <a:endParaRPr lang="en-US" dirty="0"/>
          </a:p>
        </p:txBody>
      </p:sp>
      <p:pic>
        <p:nvPicPr>
          <p:cNvPr id="5" name="bcaot_0_oracles_lg_20170810_12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346491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69013" y="194277"/>
            <a:ext cx="8133932" cy="628650"/>
          </a:xfrm>
        </p:spPr>
        <p:txBody>
          <a:bodyPr/>
          <a:lstStyle/>
          <a:p>
            <a:r>
              <a:rPr lang="en-US" dirty="0" smtClean="0"/>
              <a:t>Sunday August 13 (12z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72 </a:t>
            </a:r>
            <a:r>
              <a:rPr lang="en-US" b="1" dirty="0" err="1" smtClean="0">
                <a:solidFill>
                  <a:srgbClr val="FF0000"/>
                </a:solidFill>
              </a:rPr>
              <a:t>hr</a:t>
            </a:r>
            <a:r>
              <a:rPr lang="en-US" b="1" dirty="0" smtClean="0">
                <a:solidFill>
                  <a:srgbClr val="FF0000"/>
                </a:solidFill>
              </a:rPr>
              <a:t> forecast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12" y="941212"/>
            <a:ext cx="4145406" cy="37528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693" y="950737"/>
            <a:ext cx="4359526" cy="38466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8738" y="745645"/>
            <a:ext cx="4187474" cy="41439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91" y="900208"/>
            <a:ext cx="4414447" cy="39349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8531" y="897313"/>
            <a:ext cx="4053200" cy="39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5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91896" y="950737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96" y="918390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061" y="1036680"/>
            <a:ext cx="3701954" cy="3663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165" y="950737"/>
            <a:ext cx="3910850" cy="3775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10" y="873956"/>
            <a:ext cx="4806301" cy="39707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37391" y="1827606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surface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9868" y="873956"/>
            <a:ext cx="4163443" cy="41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4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91896" y="950737"/>
            <a:ext cx="4242435" cy="37433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96" y="918390"/>
            <a:ext cx="4315755" cy="380801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5061" y="1036680"/>
            <a:ext cx="3701954" cy="36635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6165" y="950737"/>
            <a:ext cx="3910850" cy="3775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4610" y="873956"/>
            <a:ext cx="4806301" cy="39707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137391" y="1827606"/>
            <a:ext cx="9412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</a:rPr>
              <a:t>surface</a:t>
            </a:r>
            <a:endParaRPr lang="en-US" sz="18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9868" y="873956"/>
            <a:ext cx="4163443" cy="41306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4937" y="873956"/>
            <a:ext cx="4008374" cy="41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2" y="923152"/>
            <a:ext cx="4315755" cy="38080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523" y="1113147"/>
            <a:ext cx="3761089" cy="37220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3371" y="862392"/>
            <a:ext cx="4018076" cy="398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8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2" y="923152"/>
            <a:ext cx="4315755" cy="3808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3571" y="1065912"/>
            <a:ext cx="3554136" cy="352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35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2" y="923152"/>
            <a:ext cx="4315755" cy="3808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006" y="921543"/>
            <a:ext cx="4217879" cy="418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9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2" y="923152"/>
            <a:ext cx="4315755" cy="3808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006" y="921543"/>
            <a:ext cx="4217879" cy="41803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200" y="888025"/>
            <a:ext cx="4213849" cy="421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73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Sunday </a:t>
            </a:r>
            <a:r>
              <a:rPr lang="en-US" dirty="0"/>
              <a:t>August </a:t>
            </a:r>
            <a:r>
              <a:rPr lang="en-US" dirty="0" smtClean="0"/>
              <a:t>13 </a:t>
            </a:r>
            <a:r>
              <a:rPr lang="en-US" dirty="0"/>
              <a:t>(12z)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222" y="923152"/>
            <a:ext cx="4315755" cy="3808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783" y="788193"/>
            <a:ext cx="4217879" cy="418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4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016" y="134111"/>
            <a:ext cx="8229023" cy="857250"/>
          </a:xfrm>
        </p:spPr>
        <p:txBody>
          <a:bodyPr/>
          <a:lstStyle/>
          <a:p>
            <a:r>
              <a:rPr lang="en-US" sz="2000" dirty="0" smtClean="0"/>
              <a:t>08/13 Sun (72h)</a:t>
            </a:r>
            <a:br>
              <a:rPr lang="en-US" sz="2000" dirty="0" smtClean="0"/>
            </a:br>
            <a:r>
              <a:rPr lang="en-US" sz="1800" dirty="0" smtClean="0"/>
              <a:t>850 </a:t>
            </a:r>
            <a:r>
              <a:rPr lang="en-US" sz="1800" dirty="0" err="1" smtClean="0"/>
              <a:t>hPa</a:t>
            </a:r>
            <a:r>
              <a:rPr lang="en-US" sz="1800" dirty="0" smtClean="0"/>
              <a:t>                               700hPa                            600 </a:t>
            </a:r>
            <a:r>
              <a:rPr lang="en-US" sz="1800" dirty="0" err="1" smtClean="0"/>
              <a:t>hPa</a:t>
            </a:r>
            <a:endParaRPr lang="en-US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6146" name="Picture 2" descr="p.2cldhgh.sfc.072.oracles_l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172" y="2979925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.1cldmid.sfc.072.oracles_l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101" y="2969575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.0cldlow.sfc.072.oracles_lg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" y="2963443"/>
            <a:ext cx="2751138" cy="2125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p.8bc.600.072.oracles_lg.png"/>
          <p:cNvPicPr>
            <a:picLocks noGrp="1" noChangeAspect="1" noChangeArrowheads="1"/>
          </p:cNvPicPr>
          <p:nvPr>
            <p:ph sz="half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637" y="948565"/>
            <a:ext cx="2751137" cy="21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p.8bc.700.072.oracles_lg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037" y="860803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p.8bc.850.072.oracles_lg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9" y="860803"/>
            <a:ext cx="2743200" cy="2119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638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272738" y="2648869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pPr algn="l"/>
            <a:endParaRPr lang="en-US" sz="1800" kern="0" dirty="0"/>
          </a:p>
        </p:txBody>
      </p:sp>
      <p:pic>
        <p:nvPicPr>
          <p:cNvPr id="24" name="Picture 6" descr="516_fp.7totaot.120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261118"/>
            <a:ext cx="4191234" cy="323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41325" y="379413"/>
            <a:ext cx="8229600" cy="857250"/>
          </a:xfrm>
        </p:spPr>
        <p:txBody>
          <a:bodyPr/>
          <a:lstStyle/>
          <a:p>
            <a:r>
              <a:rPr lang="en-US" dirty="0" smtClean="0"/>
              <a:t>Tuesday  </a:t>
            </a:r>
            <a:r>
              <a:rPr lang="en-US" dirty="0"/>
              <a:t>August </a:t>
            </a:r>
            <a:r>
              <a:rPr lang="en-US" dirty="0" smtClean="0"/>
              <a:t>15 </a:t>
            </a:r>
            <a:r>
              <a:rPr lang="en-US" dirty="0"/>
              <a:t>(12z)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5" y="1261118"/>
            <a:ext cx="4139360" cy="31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59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42016" y="487311"/>
            <a:ext cx="8229023" cy="857250"/>
          </a:xfrm>
        </p:spPr>
        <p:txBody>
          <a:bodyPr/>
          <a:lstStyle/>
          <a:p>
            <a:r>
              <a:rPr lang="en-US" sz="1800" dirty="0" smtClean="0"/>
              <a:t>08/12 </a:t>
            </a:r>
            <a:r>
              <a:rPr lang="en-US" sz="1800" dirty="0" smtClean="0"/>
              <a:t>Sat(48h)                </a:t>
            </a:r>
            <a:r>
              <a:rPr lang="en-US" sz="1800" dirty="0" smtClean="0"/>
              <a:t>                         </a:t>
            </a:r>
            <a:r>
              <a:rPr lang="en-US" sz="1800" dirty="0" smtClean="0"/>
              <a:t>08/13 Sun(72h)</a:t>
            </a:r>
            <a:endParaRPr lang="en-US" sz="1800" dirty="0"/>
          </a:p>
        </p:txBody>
      </p:sp>
      <p:pic>
        <p:nvPicPr>
          <p:cNvPr id="2056" name="Picture 8" descr="516_fp.7totaot.072.oracles_lg.png"/>
          <p:cNvPicPr>
            <a:picLocks noGrp="1" noChangeAspect="1" noChangeArrowheads="1"/>
          </p:cNvPicPr>
          <p:nvPr>
            <p:ph sz="half" idx="2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576" y="1018414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516_fp.7totaot.048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976" y="1018414"/>
            <a:ext cx="236737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http://macc.copernicus-atmosphere.eu/d/getchart/macc/gac/nrt/nrt_opticaldepth%2160%21Total%21Africa%21macc%21od%21enfo%21nrt_opticaldepth%212017081000%21%21chart.gif"/>
          <p:cNvPicPr>
            <a:picLocks noGrp="1" noChangeAspect="1" noChangeArrowheads="1"/>
          </p:cNvPicPr>
          <p:nvPr>
            <p:ph sz="half" idx="2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89" t="44010" r="29927"/>
          <a:stretch/>
        </p:blipFill>
        <p:spPr bwMode="auto">
          <a:xfrm>
            <a:off x="590087" y="3433075"/>
            <a:ext cx="1915345" cy="1436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http://macc.copernicus-atmosphere.eu/d/getchart/macc/gac/nrt/nrt_opticaldepth%2160%21Total%21Africa%21macc%21od%21enfo%21nrt_opticaldepth%212017081000%21%21chart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695"/>
          <a:stretch/>
        </p:blipFill>
        <p:spPr bwMode="auto">
          <a:xfrm>
            <a:off x="406683" y="3193202"/>
            <a:ext cx="2417064" cy="23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http://macc.copernicus-atmosphere.eu/d/getchart/macc/gac/nrt/nrt_opticaldepth%2184%21Total%21Africa%21macc%21od%21enfo%21nrt_opticaldepth%212017081000%21%21chart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5" t="44518" r="30735"/>
          <a:stretch/>
        </p:blipFill>
        <p:spPr bwMode="auto">
          <a:xfrm>
            <a:off x="6641543" y="3479209"/>
            <a:ext cx="1873250" cy="1423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http://macc.copernicus-atmosphere.eu/d/getchart/macc/gac/nrt/nrt_opticaldepth%2184%21Total%21Africa%21macc%21od%21enfo%21nrt_opticaldepth%212017081000%21%21chart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89"/>
          <a:stretch/>
        </p:blipFill>
        <p:spPr bwMode="auto">
          <a:xfrm>
            <a:off x="6369636" y="3192060"/>
            <a:ext cx="2417064" cy="22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Content Placeholder 19"/>
          <p:cNvPicPr>
            <a:picLocks noGrp="1" noChangeAspect="1"/>
          </p:cNvPicPr>
          <p:nvPr>
            <p:ph sz="half" idx="18"/>
          </p:nvPr>
        </p:nvPicPr>
        <p:blipFill>
          <a:blip r:embed="rId6"/>
          <a:stretch>
            <a:fillRect/>
          </a:stretch>
        </p:blipFill>
        <p:spPr>
          <a:xfrm>
            <a:off x="221008" y="1036638"/>
            <a:ext cx="2072640" cy="1828800"/>
          </a:xfrm>
          <a:prstGeom prst="rect">
            <a:avLst/>
          </a:prstGeom>
        </p:spPr>
      </p:pic>
      <p:pic>
        <p:nvPicPr>
          <p:cNvPr id="21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7"/>
          <a:stretch>
            <a:fillRect/>
          </a:stretch>
        </p:blipFill>
        <p:spPr>
          <a:xfrm>
            <a:off x="4683263" y="1060364"/>
            <a:ext cx="2119630" cy="187026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893769" y="2464028"/>
            <a:ext cx="1356462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Saturday August 12 (12z)</a:t>
            </a:r>
          </a:p>
        </p:txBody>
      </p:sp>
      <p:sp>
        <p:nvSpPr>
          <p:cNvPr id="23" name="Title 3"/>
          <p:cNvSpPr txBox="1">
            <a:spLocks/>
          </p:cNvSpPr>
          <p:nvPr/>
        </p:nvSpPr>
        <p:spPr bwMode="auto">
          <a:xfrm>
            <a:off x="537107" y="142858"/>
            <a:ext cx="8133932" cy="6286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r>
              <a:rPr lang="en-US" kern="0" dirty="0" smtClean="0"/>
              <a:t>AOD Comparison Sat &amp; Sun  (12z)</a:t>
            </a:r>
            <a:endParaRPr lang="en-US" kern="0" dirty="0"/>
          </a:p>
        </p:txBody>
      </p:sp>
      <p:sp>
        <p:nvSpPr>
          <p:cNvPr id="8" name="TextBox 7"/>
          <p:cNvSpPr txBox="1"/>
          <p:nvPr/>
        </p:nvSpPr>
        <p:spPr>
          <a:xfrm>
            <a:off x="3174797" y="4190937"/>
            <a:ext cx="198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CAMS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39373" y="2045434"/>
            <a:ext cx="198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GEOS-5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068222" y="2053450"/>
            <a:ext cx="1982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WRF-AAM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81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F37720F-C29D-6144-B1AC-CC9417057FCB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31" name="Title 9"/>
          <p:cNvSpPr txBox="1">
            <a:spLocks/>
          </p:cNvSpPr>
          <p:nvPr/>
        </p:nvSpPr>
        <p:spPr bwMode="auto">
          <a:xfrm>
            <a:off x="272738" y="2648869"/>
            <a:ext cx="8229023" cy="857250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0000"/>
                </a:solidFill>
                <a:effectLst/>
                <a:latin typeface="Futura Medium" charset="0"/>
                <a:ea typeface="Futura Medium" charset="0"/>
                <a:cs typeface="Futura Medium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Helvetica" charset="0"/>
                <a:ea typeface="ＭＳ Ｐゴシック" charset="-128"/>
              </a:defRPr>
            </a:lvl5pPr>
            <a:lvl6pPr marL="410291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6pPr>
            <a:lvl7pPr marL="820583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7pPr>
            <a:lvl8pPr marL="1230874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8pPr>
            <a:lvl9pPr marL="1641165" algn="l" defTabSz="914608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939BA8"/>
                </a:solidFill>
                <a:latin typeface="Arial" pitchFamily="-110" charset="-52"/>
              </a:defRPr>
            </a:lvl9pPr>
          </a:lstStyle>
          <a:p>
            <a:pPr algn="l"/>
            <a:endParaRPr lang="en-US" sz="1800" kern="0" dirty="0"/>
          </a:p>
        </p:txBody>
      </p:sp>
      <p:pic>
        <p:nvPicPr>
          <p:cNvPr id="24" name="Picture 6" descr="516_fp.7totaot.120.oracles_lg.png"/>
          <p:cNvPicPr>
            <a:picLocks noGrp="1" noChangeAspect="1" noChangeArrowheads="1"/>
          </p:cNvPicPr>
          <p:nvPr>
            <p:ph sz="half" idx="2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261118"/>
            <a:ext cx="4191234" cy="323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441325" y="379413"/>
            <a:ext cx="8229600" cy="857250"/>
          </a:xfrm>
        </p:spPr>
        <p:txBody>
          <a:bodyPr/>
          <a:lstStyle/>
          <a:p>
            <a:r>
              <a:rPr lang="en-US" dirty="0" smtClean="0"/>
              <a:t>Tuesday  </a:t>
            </a:r>
            <a:r>
              <a:rPr lang="en-US" dirty="0"/>
              <a:t>August </a:t>
            </a:r>
            <a:r>
              <a:rPr lang="en-US" dirty="0" smtClean="0"/>
              <a:t>15 </a:t>
            </a:r>
            <a:r>
              <a:rPr lang="en-US" dirty="0"/>
              <a:t>(12z)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5" y="1261118"/>
            <a:ext cx="4139360" cy="31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78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4474" y="468268"/>
            <a:ext cx="8856662" cy="628650"/>
          </a:xfrm>
        </p:spPr>
        <p:txBody>
          <a:bodyPr/>
          <a:lstStyle/>
          <a:p>
            <a:r>
              <a:rPr lang="en-US" sz="2000" dirty="0" smtClean="0"/>
              <a:t>Ascension                São Tomé e Príncipe               </a:t>
            </a:r>
            <a:r>
              <a:rPr lang="en-US" sz="2000" dirty="0" err="1" smtClean="0"/>
              <a:t>Sta</a:t>
            </a:r>
            <a:r>
              <a:rPr lang="en-US" sz="2000" dirty="0" smtClean="0"/>
              <a:t> Helena</a:t>
            </a:r>
            <a:endParaRPr lang="en-US" sz="20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GMAO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4059A9-27D9-9D4D-A366-1B1688A37AD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170" name="Picture 2" descr="http://gmao.gsfc.nasa.gov/products/nwp/systems/fp/aerogram/cities/forecast.aerogram.all.20170810.-14.4.-8.0.ORACLES_Ascension_Islan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008" y="1096918"/>
            <a:ext cx="2881713" cy="216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gmao.gsfc.nasa.gov/products/nwp/systems/fp/aerogram/cities/forecast.aerogram.all.20170810.6.6.0.3.ORACLES_Sao_Tome_e_Princip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993" y="1064661"/>
            <a:ext cx="2924722" cy="2193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gmao.gsfc.nasa.gov/products/nwp/systems/fp/aerogram/cities/forecast.aerogram.all.20170810.-5.6.-16.0.ORACLES_St_Helen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51" y="1096918"/>
            <a:ext cx="2677683" cy="200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1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58191" y="211312"/>
            <a:ext cx="8133932" cy="628650"/>
          </a:xfrm>
        </p:spPr>
        <p:txBody>
          <a:bodyPr/>
          <a:lstStyle/>
          <a:p>
            <a:r>
              <a:rPr lang="en-US" dirty="0" smtClean="0"/>
              <a:t>Outlook Through Sunday August 20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https://portal.nccs.nasa.gov/cgi-mission/mission_2d_chem.cgi?region=oracles_lg&amp;dtg=2017081000&amp;prod=3bcaot&amp;model=f516_fp&amp;tau=240&amp;&amp;region_old=oracles_lg&amp;dtg_old=2017081000&amp;prod_old=3bcaot&amp;model_old=f516_fp&amp;tau_old=000&amp;&amp;</a:t>
            </a:r>
            <a:r>
              <a:rPr lang="en-US" dirty="0" smtClean="0">
                <a:hlinkClick r:id="rId2"/>
              </a:rPr>
              <a:t>loop=1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898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77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BC AOD 08-18/Aug</a:t>
            </a:r>
            <a:endParaRPr lang="en-US" dirty="0"/>
          </a:p>
        </p:txBody>
      </p:sp>
      <p:pic>
        <p:nvPicPr>
          <p:cNvPr id="11" name="bcaot_0_oracles_lg_20170809_00z.mp4">
            <a:hlinkClick r:id="" action="ppaction://media"/>
          </p:cNvPr>
          <p:cNvPicPr>
            <a:picLocks noGrp="1" noChangeAspect="1"/>
          </p:cNvPicPr>
          <p:nvPr>
            <p:ph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288" y="923925"/>
            <a:ext cx="4991100" cy="3743325"/>
          </a:xfrm>
        </p:spPr>
      </p:pic>
    </p:spTree>
    <p:extLst>
      <p:ext uri="{BB962C8B-B14F-4D97-AF65-F5344CB8AC3E}">
        <p14:creationId xmlns:p14="http://schemas.microsoft.com/office/powerpoint/2010/main" val="213627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900010"/>
            <a:ext cx="4610983" cy="4068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189" y="923924"/>
            <a:ext cx="4606279" cy="4064364"/>
          </a:xfrm>
          <a:prstGeom prst="rect">
            <a:avLst/>
          </a:prstGeom>
        </p:spPr>
      </p:pic>
      <p:sp>
        <p:nvSpPr>
          <p:cNvPr id="10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dirty="0" smtClean="0">
                <a:solidFill>
                  <a:srgbClr val="FF0000"/>
                </a:solidFill>
              </a:rPr>
              <a:t>WRF-AAM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611" y="900010"/>
            <a:ext cx="4610983" cy="40685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6189" y="923924"/>
            <a:ext cx="4606279" cy="40643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911" y="900011"/>
            <a:ext cx="4362549" cy="406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3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189" y="923924"/>
            <a:ext cx="4606279" cy="40643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71" y="900009"/>
            <a:ext cx="4269537" cy="400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84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0"/>
          </p:nvPr>
        </p:nvPicPr>
        <p:blipFill>
          <a:blip r:embed="rId2"/>
          <a:stretch>
            <a:fillRect/>
          </a:stretch>
        </p:blipFill>
        <p:spPr>
          <a:xfrm>
            <a:off x="4899131" y="950737"/>
            <a:ext cx="3776947" cy="3743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41" y="904160"/>
            <a:ext cx="4606279" cy="4064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42" y="904161"/>
            <a:ext cx="4671442" cy="406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96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70871" y="216667"/>
            <a:ext cx="8133932" cy="628650"/>
          </a:xfrm>
        </p:spPr>
        <p:txBody>
          <a:bodyPr/>
          <a:lstStyle/>
          <a:p>
            <a:r>
              <a:rPr lang="en-US" dirty="0"/>
              <a:t>Saturday August 12 (12z</a:t>
            </a:r>
            <a:r>
              <a:rPr lang="en-US" dirty="0" smtClean="0"/>
              <a:t>) </a:t>
            </a:r>
            <a:r>
              <a:rPr lang="en-US" b="1" dirty="0" smtClean="0">
                <a:solidFill>
                  <a:srgbClr val="FF0000"/>
                </a:solidFill>
              </a:rPr>
              <a:t>72 </a:t>
            </a:r>
            <a:r>
              <a:rPr lang="en-US" b="1" dirty="0" err="1" smtClean="0">
                <a:solidFill>
                  <a:srgbClr val="FF0000"/>
                </a:solidFill>
              </a:rPr>
              <a:t>hr</a:t>
            </a:r>
            <a:r>
              <a:rPr lang="en-US" b="1" dirty="0" smtClean="0">
                <a:solidFill>
                  <a:srgbClr val="FF0000"/>
                </a:solidFill>
              </a:rPr>
              <a:t> forecast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7772" y="945975"/>
            <a:ext cx="3770105" cy="37365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71" y="845317"/>
            <a:ext cx="4409866" cy="38372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531" y="897313"/>
            <a:ext cx="3948585" cy="378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6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venir Black"/>
                <a:cs typeface="Avenir Black"/>
              </a:rPr>
              <a:t>GMAO</a:t>
            </a:r>
            <a:r>
              <a:rPr lang="en-US" b="1" smtClean="0">
                <a:ln w="1905"/>
                <a:solidFill>
                  <a:srgbClr val="2C93E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mtClean="0"/>
              <a:t>Global Modeling and Assimilation Office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CD6D5042-7F60-904A-9DE5-D05C0BD0A3F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Saturday August 12 (12z)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41" y="904160"/>
            <a:ext cx="4606279" cy="406436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4788783" y="950737"/>
            <a:ext cx="3776947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3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8">
      <a:dk1>
        <a:srgbClr val="58572B"/>
      </a:dk1>
      <a:lt1>
        <a:srgbClr val="FFFFFF"/>
      </a:lt1>
      <a:dk2>
        <a:srgbClr val="808000"/>
      </a:dk2>
      <a:lt2>
        <a:srgbClr val="333333"/>
      </a:lt2>
      <a:accent1>
        <a:srgbClr val="CCCC99"/>
      </a:accent1>
      <a:accent2>
        <a:srgbClr val="FFFFCC"/>
      </a:accent2>
      <a:accent3>
        <a:srgbClr val="FFFFFF"/>
      </a:accent3>
      <a:accent4>
        <a:srgbClr val="4A4923"/>
      </a:accent4>
      <a:accent5>
        <a:srgbClr val="E2E2CA"/>
      </a:accent5>
      <a:accent6>
        <a:srgbClr val="E7E7B9"/>
      </a:accent6>
      <a:hlink>
        <a:srgbClr val="990000"/>
      </a:hlink>
      <a:folHlink>
        <a:srgbClr val="6633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900" b="0" i="0" u="none" strike="noStrike" cap="none" normalizeH="0" baseline="0">
            <a:ln>
              <a:noFill/>
            </a:ln>
            <a:solidFill>
              <a:srgbClr val="666666"/>
            </a:solidFill>
            <a:effectLst/>
            <a:latin typeface="55 Helvetica Roman" pitchFamily="1" charset="-52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4D4D4D"/>
        </a:dk1>
        <a:lt1>
          <a:srgbClr val="FFFFD9"/>
        </a:lt1>
        <a:dk2>
          <a:srgbClr val="000000"/>
        </a:dk2>
        <a:lt2>
          <a:srgbClr val="7F7F7D"/>
        </a:lt2>
        <a:accent1>
          <a:srgbClr val="DEDACF"/>
        </a:accent1>
        <a:accent2>
          <a:srgbClr val="536D89"/>
        </a:accent2>
        <a:accent3>
          <a:srgbClr val="FFFFE9"/>
        </a:accent3>
        <a:accent4>
          <a:srgbClr val="404040"/>
        </a:accent4>
        <a:accent5>
          <a:srgbClr val="ECEAE4"/>
        </a:accent5>
        <a:accent6>
          <a:srgbClr val="4A627C"/>
        </a:accent6>
        <a:hlink>
          <a:srgbClr val="943C35"/>
        </a:hlink>
        <a:folHlink>
          <a:srgbClr val="63406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E1EAED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EEF3F4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85B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666666"/>
        </a:dk1>
        <a:lt1>
          <a:srgbClr val="FFFFFF"/>
        </a:lt1>
        <a:dk2>
          <a:srgbClr val="000000"/>
        </a:dk2>
        <a:lt2>
          <a:srgbClr val="333333"/>
        </a:lt2>
        <a:accent1>
          <a:srgbClr val="D7DCC8"/>
        </a:accent1>
        <a:accent2>
          <a:srgbClr val="8DC6FF"/>
        </a:accent2>
        <a:accent3>
          <a:srgbClr val="FFFFFF"/>
        </a:accent3>
        <a:accent4>
          <a:srgbClr val="565656"/>
        </a:accent4>
        <a:accent5>
          <a:srgbClr val="E8EBE0"/>
        </a:accent5>
        <a:accent6>
          <a:srgbClr val="7FB3E7"/>
        </a:accent6>
        <a:hlink>
          <a:srgbClr val="0066CC"/>
        </a:hlink>
        <a:folHlink>
          <a:srgbClr val="FF99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58572B"/>
        </a:dk1>
        <a:lt1>
          <a:srgbClr val="FFFFFF"/>
        </a:lt1>
        <a:dk2>
          <a:srgbClr val="808000"/>
        </a:dk2>
        <a:lt2>
          <a:srgbClr val="333333"/>
        </a:lt2>
        <a:accent1>
          <a:srgbClr val="CCCC99"/>
        </a:accent1>
        <a:accent2>
          <a:srgbClr val="FFFFCC"/>
        </a:accent2>
        <a:accent3>
          <a:srgbClr val="FFFFFF"/>
        </a:accent3>
        <a:accent4>
          <a:srgbClr val="4A4923"/>
        </a:accent4>
        <a:accent5>
          <a:srgbClr val="E2E2CA"/>
        </a:accent5>
        <a:accent6>
          <a:srgbClr val="E7E7B9"/>
        </a:accent6>
        <a:hlink>
          <a:srgbClr val="990000"/>
        </a:hlink>
        <a:folHlink>
          <a:srgbClr val="66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666633"/>
        </a:dk1>
        <a:lt1>
          <a:srgbClr val="008080"/>
        </a:lt1>
        <a:dk2>
          <a:srgbClr val="808000"/>
        </a:dk2>
        <a:lt2>
          <a:srgbClr val="005A58"/>
        </a:lt2>
        <a:accent1>
          <a:srgbClr val="B5C6B3"/>
        </a:accent1>
        <a:accent2>
          <a:srgbClr val="FFA962"/>
        </a:accent2>
        <a:accent3>
          <a:srgbClr val="AAC0C0"/>
        </a:accent3>
        <a:accent4>
          <a:srgbClr val="56562A"/>
        </a:accent4>
        <a:accent5>
          <a:srgbClr val="D7DFD6"/>
        </a:accent5>
        <a:accent6>
          <a:srgbClr val="E79958"/>
        </a:accent6>
        <a:hlink>
          <a:srgbClr val="FFEFCE"/>
        </a:hlink>
        <a:folHlink>
          <a:srgbClr val="A741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003366"/>
        </a:dk1>
        <a:lt1>
          <a:srgbClr val="A28E73"/>
        </a:lt1>
        <a:dk2>
          <a:srgbClr val="000099"/>
        </a:dk2>
        <a:lt2>
          <a:srgbClr val="D2C368"/>
        </a:lt2>
        <a:accent1>
          <a:srgbClr val="D1EBEA"/>
        </a:accent1>
        <a:accent2>
          <a:srgbClr val="CEC975"/>
        </a:accent2>
        <a:accent3>
          <a:srgbClr val="AAAACA"/>
        </a:accent3>
        <a:accent4>
          <a:srgbClr val="8A7861"/>
        </a:accent4>
        <a:accent5>
          <a:srgbClr val="E5F3F3"/>
        </a:accent5>
        <a:accent6>
          <a:srgbClr val="BAB669"/>
        </a:accent6>
        <a:hlink>
          <a:srgbClr val="7EBA93"/>
        </a:hlink>
        <a:folHlink>
          <a:srgbClr val="F09D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36699"/>
        </a:dk1>
        <a:lt1>
          <a:srgbClr val="969696"/>
        </a:lt1>
        <a:dk2>
          <a:srgbClr val="000000"/>
        </a:dk2>
        <a:lt2>
          <a:srgbClr val="517FA1"/>
        </a:lt2>
        <a:accent1>
          <a:srgbClr val="F3F5DD"/>
        </a:accent1>
        <a:accent2>
          <a:srgbClr val="CB4B0A"/>
        </a:accent2>
        <a:accent3>
          <a:srgbClr val="AAAAAA"/>
        </a:accent3>
        <a:accent4>
          <a:srgbClr val="7F7F7F"/>
        </a:accent4>
        <a:accent5>
          <a:srgbClr val="F8F9EB"/>
        </a:accent5>
        <a:accent6>
          <a:srgbClr val="B84308"/>
        </a:accent6>
        <a:hlink>
          <a:srgbClr val="D4B224"/>
        </a:hlink>
        <a:folHlink>
          <a:srgbClr val="D58E5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5C1F00"/>
        </a:dk1>
        <a:lt1>
          <a:srgbClr val="8FA418"/>
        </a:lt1>
        <a:dk2>
          <a:srgbClr val="800000"/>
        </a:dk2>
        <a:lt2>
          <a:srgbClr val="A89546"/>
        </a:lt2>
        <a:accent1>
          <a:srgbClr val="EDF6BE"/>
        </a:accent1>
        <a:accent2>
          <a:srgbClr val="ADBC00"/>
        </a:accent2>
        <a:accent3>
          <a:srgbClr val="C0AAAA"/>
        </a:accent3>
        <a:accent4>
          <a:srgbClr val="798B13"/>
        </a:accent4>
        <a:accent5>
          <a:srgbClr val="F4FADB"/>
        </a:accent5>
        <a:accent6>
          <a:srgbClr val="9CAA00"/>
        </a:accent6>
        <a:hlink>
          <a:srgbClr val="FF7500"/>
        </a:hlink>
        <a:folHlink>
          <a:srgbClr val="3E5E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37064</TotalTime>
  <Words>461</Words>
  <Application>Microsoft Office PowerPoint</Application>
  <PresentationFormat>On-screen Show (16:9)</PresentationFormat>
  <Paragraphs>113</Paragraphs>
  <Slides>34</Slides>
  <Notes>0</Notes>
  <HiddenSlides>1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8" baseType="lpstr">
      <vt:lpstr>ＭＳ Ｐゴシック</vt:lpstr>
      <vt:lpstr>55 Helvetica Roman</vt:lpstr>
      <vt:lpstr>75 Helvetica Bold</vt:lpstr>
      <vt:lpstr>AGaramond RegularSC</vt:lpstr>
      <vt:lpstr>Arial</vt:lpstr>
      <vt:lpstr>Avenir Black</vt:lpstr>
      <vt:lpstr>Calibri</vt:lpstr>
      <vt:lpstr>Courier New</vt:lpstr>
      <vt:lpstr>Futura Medium</vt:lpstr>
      <vt:lpstr>Helvetica</vt:lpstr>
      <vt:lpstr>Wingdings</vt:lpstr>
      <vt:lpstr>ヒラギノ角ゴ Pro W3</vt:lpstr>
      <vt:lpstr>Blank Presentation</vt:lpstr>
      <vt:lpstr>Photo Editor Photo</vt:lpstr>
      <vt:lpstr>PowerPoint Presentation</vt:lpstr>
      <vt:lpstr>BC AOD 08/10-15</vt:lpstr>
      <vt:lpstr>08/12 Sat(48h)                                         08/13 Sun(72h)</vt:lpstr>
      <vt:lpstr>Saturday August 12 (12z) WRF-AAM</vt:lpstr>
      <vt:lpstr>Saturday August 12 (12z)</vt:lpstr>
      <vt:lpstr>Saturday August 12 (12z)</vt:lpstr>
      <vt:lpstr>Saturday August 12 (12z)</vt:lpstr>
      <vt:lpstr>Saturday August 12 (12z) 72 hr forecast</vt:lpstr>
      <vt:lpstr>Saturday August 12 (12z)</vt:lpstr>
      <vt:lpstr>Saturday August 12 (12z)</vt:lpstr>
      <vt:lpstr>Saturday August 12 (12z)</vt:lpstr>
      <vt:lpstr>Saturday August 12 (12z)</vt:lpstr>
      <vt:lpstr>Saturday August 12 (12z)</vt:lpstr>
      <vt:lpstr> 850 hPa                               700hPa                            600 hPa</vt:lpstr>
      <vt:lpstr>Sunday August 13 (12z) WRF-AAM</vt:lpstr>
      <vt:lpstr>Sunday August 13 (12z)</vt:lpstr>
      <vt:lpstr>Sunday August 13 (12z)</vt:lpstr>
      <vt:lpstr>Sunday August 13 (12z)</vt:lpstr>
      <vt:lpstr>Sunday August 13 (12z)</vt:lpstr>
      <vt:lpstr>Sunday August 13 (12z) 72 hr forecast</vt:lpstr>
      <vt:lpstr>Sunday August 13 (12z)</vt:lpstr>
      <vt:lpstr>Sunday August 13 (12z)</vt:lpstr>
      <vt:lpstr>Sunday August 13 (12z)</vt:lpstr>
      <vt:lpstr>Sunday August 13 (12z)</vt:lpstr>
      <vt:lpstr>Sunday August 13 (12z)</vt:lpstr>
      <vt:lpstr>Sunday August 13 (12z)</vt:lpstr>
      <vt:lpstr>Sunday August 13 (12z)</vt:lpstr>
      <vt:lpstr>08/13 Sun (72h) 850 hPa                               700hPa                            600 hPa</vt:lpstr>
      <vt:lpstr>Tuesday  August 15 (12z)</vt:lpstr>
      <vt:lpstr>Tuesday  August 15 (12z)</vt:lpstr>
      <vt:lpstr>Ascension                São Tomé e Príncipe               Sta Helena</vt:lpstr>
      <vt:lpstr>Outlook Through Sunday August 20</vt:lpstr>
      <vt:lpstr>PowerPoint Presentation</vt:lpstr>
      <vt:lpstr>BC AOD 08-18/Aug</vt:lpstr>
    </vt:vector>
  </TitlesOfParts>
  <Manager/>
  <Company>LMIT ODIN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Page with  no NASA imagery</dc:title>
  <dc:subject/>
  <dc:creator>LMIT ODIN</dc:creator>
  <cp:keywords/>
  <dc:description/>
  <cp:lastModifiedBy>Carmichael, Gregory R</cp:lastModifiedBy>
  <cp:revision>750</cp:revision>
  <cp:lastPrinted>2006-05-05T11:56:29Z</cp:lastPrinted>
  <dcterms:created xsi:type="dcterms:W3CDTF">2013-05-01T18:14:36Z</dcterms:created>
  <dcterms:modified xsi:type="dcterms:W3CDTF">2017-08-11T09:20:49Z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TC062562941033</vt:lpwstr>
  </property>
</Properties>
</file>