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77" r:id="rId2"/>
    <p:sldId id="499" r:id="rId3"/>
    <p:sldId id="500" r:id="rId4"/>
    <p:sldId id="501" r:id="rId5"/>
    <p:sldId id="507" r:id="rId6"/>
    <p:sldId id="512" r:id="rId7"/>
    <p:sldId id="510" r:id="rId8"/>
    <p:sldId id="505" r:id="rId9"/>
    <p:sldId id="502" r:id="rId10"/>
    <p:sldId id="503" r:id="rId11"/>
    <p:sldId id="504" r:id="rId12"/>
    <p:sldId id="508" r:id="rId13"/>
    <p:sldId id="506" r:id="rId14"/>
    <p:sldId id="511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1"/>
    <a:srgbClr val="636EBD"/>
    <a:srgbClr val="B3DFB1"/>
    <a:srgbClr val="A7D1A7"/>
    <a:srgbClr val="FF1EE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594" autoAdjust="0"/>
  </p:normalViewPr>
  <p:slideViewPr>
    <p:cSldViewPr snapToGrid="0" snapToObjects="1">
      <p:cViewPr>
        <p:scale>
          <a:sx n="90" d="100"/>
          <a:sy n="90" d="100"/>
        </p:scale>
        <p:origin x="-920" y="-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3C661-1624-2046-876B-48DFAB2D19A1}" type="datetimeFigureOut">
              <a:rPr lang="en-US" smtClean="0"/>
              <a:pPr/>
              <a:t>8/10/17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9C31F6-EF25-A94D-AC4A-5257FB7F17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73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9B449-5070-B243-B165-1C3D5A33A74B}" type="datetimeFigureOut">
              <a:rPr lang="en-US" smtClean="0"/>
              <a:pPr/>
              <a:t>8/10/17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9B449-5070-B243-B165-1C3D5A33A74B}" type="datetimeFigureOut">
              <a:rPr lang="en-US" smtClean="0"/>
              <a:pPr/>
              <a:t>8/10/17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936B1-859C-4645-839E-3971237AE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060576"/>
            <a:ext cx="8686800" cy="18764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mid-level (700 &amp; 600mb) wind field over </a:t>
            </a:r>
            <a:r>
              <a:rPr lang="en-US" sz="3600" dirty="0" smtClean="0"/>
              <a:t>southeast Atlantic for </a:t>
            </a:r>
            <a:r>
              <a:rPr lang="en-US" sz="3600" dirty="0" smtClean="0"/>
              <a:t>ORACLES 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60421"/>
            <a:ext cx="6400800" cy="1752600"/>
          </a:xfrm>
        </p:spPr>
        <p:txBody>
          <a:bodyPr/>
          <a:lstStyle/>
          <a:p>
            <a:r>
              <a:rPr lang="en-US" dirty="0" smtClean="0"/>
              <a:t>10-Aug-2017</a:t>
            </a:r>
          </a:p>
          <a:p>
            <a:r>
              <a:rPr lang="en-US" dirty="0"/>
              <a:t>Rei Ueyama and Lenny </a:t>
            </a:r>
            <a:r>
              <a:rPr lang="en-US" dirty="0" err="1" smtClean="0"/>
              <a:t>Pfister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Picture 4" descr="Image result for nasa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9624" y="285750"/>
            <a:ext cx="1682749" cy="168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3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899963" y="131846"/>
            <a:ext cx="5822442" cy="7799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1178" y="139312"/>
            <a:ext cx="4734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6</a:t>
            </a:r>
            <a:r>
              <a:rPr lang="en-US" sz="4000" dirty="0" smtClean="0"/>
              <a:t>00mb RH and flow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5837659" y="172645"/>
            <a:ext cx="3029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Aug 1979-2010</a:t>
            </a:r>
            <a:endParaRPr lang="en-US" sz="3600" dirty="0"/>
          </a:p>
        </p:txBody>
      </p:sp>
      <p:sp>
        <p:nvSpPr>
          <p:cNvPr id="6" name="5-Point Star 5"/>
          <p:cNvSpPr/>
          <p:nvPr/>
        </p:nvSpPr>
        <p:spPr>
          <a:xfrm>
            <a:off x="4568474" y="2141037"/>
            <a:ext cx="228600" cy="228600"/>
          </a:xfrm>
          <a:prstGeom prst="star5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2010135" y="4681036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Curved Connector 8"/>
          <p:cNvCxnSpPr/>
          <p:nvPr/>
        </p:nvCxnSpPr>
        <p:spPr>
          <a:xfrm>
            <a:off x="5837659" y="4028014"/>
            <a:ext cx="826203" cy="2"/>
          </a:xfrm>
          <a:prstGeom prst="curvedConnector3">
            <a:avLst>
              <a:gd name="adj1" fmla="val 50000"/>
            </a:avLst>
          </a:prstGeom>
          <a:ln w="57150" cmpd="sng">
            <a:solidFill>
              <a:srgbClr val="FF1EE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203222" y="804336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283971" y="787935"/>
            <a:ext cx="64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10E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7172037" y="777174"/>
            <a:ext cx="64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  <a:r>
              <a:rPr lang="en-US" sz="2400" dirty="0" smtClean="0"/>
              <a:t>0E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88623" y="804865"/>
            <a:ext cx="770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10W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89075" y="2324485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164522" y="3867738"/>
            <a:ext cx="638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10S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191668" y="5332472"/>
            <a:ext cx="638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  <a:r>
              <a:rPr lang="en-US" sz="2400" dirty="0" smtClean="0"/>
              <a:t>0S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8674283" y="1316304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8534157" y="2933582"/>
            <a:ext cx="638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10S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8576468" y="4249441"/>
            <a:ext cx="638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  <a:r>
              <a:rPr lang="en-US" sz="2400" dirty="0" smtClean="0"/>
              <a:t>0S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6550974" y="3831085"/>
            <a:ext cx="6215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H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979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1178" y="139312"/>
            <a:ext cx="4734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6</a:t>
            </a:r>
            <a:r>
              <a:rPr lang="en-US" sz="4000" dirty="0" smtClean="0"/>
              <a:t>00mb RH and flow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5837659" y="172645"/>
            <a:ext cx="2986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Sep 1979-2010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744944" y="143303"/>
            <a:ext cx="6145911" cy="7763256"/>
          </a:xfrm>
          <a:prstGeom prst="rect">
            <a:avLst/>
          </a:prstGeom>
        </p:spPr>
      </p:pic>
      <p:sp>
        <p:nvSpPr>
          <p:cNvPr id="6" name="5-Point Star 5"/>
          <p:cNvSpPr/>
          <p:nvPr/>
        </p:nvSpPr>
        <p:spPr>
          <a:xfrm>
            <a:off x="4568474" y="2141037"/>
            <a:ext cx="228600" cy="228600"/>
          </a:xfrm>
          <a:prstGeom prst="star5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1996024" y="4681036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urved Connector 7"/>
          <p:cNvCxnSpPr/>
          <p:nvPr/>
        </p:nvCxnSpPr>
        <p:spPr>
          <a:xfrm>
            <a:off x="5426078" y="5058125"/>
            <a:ext cx="826203" cy="2"/>
          </a:xfrm>
          <a:prstGeom prst="curvedConnector3">
            <a:avLst>
              <a:gd name="adj1" fmla="val 50000"/>
            </a:avLst>
          </a:prstGeom>
          <a:ln w="57150" cmpd="sng">
            <a:solidFill>
              <a:srgbClr val="FF1EE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189111" y="804336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269860" y="787935"/>
            <a:ext cx="64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10E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157926" y="777174"/>
            <a:ext cx="64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  <a:r>
              <a:rPr lang="en-US" sz="2400" dirty="0" smtClean="0"/>
              <a:t>0E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74512" y="804865"/>
            <a:ext cx="770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10W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17297" y="2324485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192744" y="3867738"/>
            <a:ext cx="638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10S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219890" y="5332472"/>
            <a:ext cx="638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  <a:r>
              <a:rPr lang="en-US" sz="2400" dirty="0" smtClean="0"/>
              <a:t>0S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6903603" y="4216515"/>
            <a:ext cx="6215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H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74283" y="1316304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8534157" y="2933582"/>
            <a:ext cx="638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10S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8576468" y="4249441"/>
            <a:ext cx="638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  <a:r>
              <a:rPr lang="en-US" sz="2400" dirty="0" smtClean="0"/>
              <a:t>0S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17204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820392" y="205683"/>
            <a:ext cx="6038088" cy="77632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1178" y="139312"/>
            <a:ext cx="4734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6</a:t>
            </a:r>
            <a:r>
              <a:rPr lang="en-US" sz="4000" dirty="0" smtClean="0"/>
              <a:t>00mb RH and flow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5837659" y="172645"/>
            <a:ext cx="2957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Oct 1979-2010</a:t>
            </a:r>
            <a:endParaRPr lang="en-US" sz="3600" dirty="0"/>
          </a:p>
        </p:txBody>
      </p:sp>
      <p:sp>
        <p:nvSpPr>
          <p:cNvPr id="6" name="5-Point Star 5"/>
          <p:cNvSpPr/>
          <p:nvPr/>
        </p:nvSpPr>
        <p:spPr>
          <a:xfrm>
            <a:off x="4568474" y="2141037"/>
            <a:ext cx="228600" cy="228600"/>
          </a:xfrm>
          <a:prstGeom prst="star5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2052468" y="4681036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urved Connector 7"/>
          <p:cNvCxnSpPr/>
          <p:nvPr/>
        </p:nvCxnSpPr>
        <p:spPr>
          <a:xfrm>
            <a:off x="5426078" y="5058125"/>
            <a:ext cx="826203" cy="2"/>
          </a:xfrm>
          <a:prstGeom prst="curvedConnector3">
            <a:avLst>
              <a:gd name="adj1" fmla="val 50000"/>
            </a:avLst>
          </a:prstGeom>
          <a:ln w="57150" cmpd="sng">
            <a:solidFill>
              <a:srgbClr val="FF1EE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189111" y="804336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269860" y="787935"/>
            <a:ext cx="64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10E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157926" y="777174"/>
            <a:ext cx="64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  <a:r>
              <a:rPr lang="en-US" sz="2400" dirty="0" smtClean="0"/>
              <a:t>0E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74512" y="804865"/>
            <a:ext cx="770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10W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17297" y="2324485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192744" y="3867738"/>
            <a:ext cx="638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10S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219890" y="5332472"/>
            <a:ext cx="638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  <a:r>
              <a:rPr lang="en-US" sz="2400" dirty="0" smtClean="0"/>
              <a:t>0S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6903603" y="4385847"/>
            <a:ext cx="6215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H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74283" y="1316304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8534157" y="2933582"/>
            <a:ext cx="638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10S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8576468" y="4249441"/>
            <a:ext cx="638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  <a:r>
              <a:rPr lang="en-US" sz="2400" dirty="0" smtClean="0"/>
              <a:t>0S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97074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120"/>
            <a:ext cx="9144000" cy="6249880"/>
          </a:xfrm>
          <a:prstGeom prst="rect">
            <a:avLst/>
          </a:prstGeom>
        </p:spPr>
      </p:pic>
      <p:cxnSp>
        <p:nvCxnSpPr>
          <p:cNvPr id="3" name="Curved Connector 2"/>
          <p:cNvCxnSpPr/>
          <p:nvPr/>
        </p:nvCxnSpPr>
        <p:spPr>
          <a:xfrm rot="5400000">
            <a:off x="6212068" y="5135408"/>
            <a:ext cx="953207" cy="12700"/>
          </a:xfrm>
          <a:prstGeom prst="curvedConnector3">
            <a:avLst>
              <a:gd name="adj1" fmla="val 50000"/>
            </a:avLst>
          </a:prstGeom>
          <a:ln w="57150" cmpd="sng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urved Connector 3"/>
          <p:cNvCxnSpPr/>
          <p:nvPr/>
        </p:nvCxnSpPr>
        <p:spPr>
          <a:xfrm>
            <a:off x="6879525" y="5141758"/>
            <a:ext cx="826203" cy="2"/>
          </a:xfrm>
          <a:prstGeom prst="curvedConnector3">
            <a:avLst>
              <a:gd name="adj1" fmla="val 50000"/>
            </a:avLst>
          </a:prstGeom>
          <a:ln w="57150" cmpd="sng">
            <a:solidFill>
              <a:srgbClr val="FF1EE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734303" y="4815890"/>
            <a:ext cx="6215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H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50081" y="5235222"/>
            <a:ext cx="6215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H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8045" y="9054"/>
            <a:ext cx="8816622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 </a:t>
            </a:r>
            <a:r>
              <a:rPr lang="en-US" sz="2400" dirty="0">
                <a:solidFill>
                  <a:srgbClr val="FF6600"/>
                </a:solidFill>
              </a:rPr>
              <a:t>6</a:t>
            </a:r>
            <a:r>
              <a:rPr lang="en-US" sz="2400" dirty="0" smtClean="0">
                <a:solidFill>
                  <a:srgbClr val="FF6600"/>
                </a:solidFill>
              </a:rPr>
              <a:t>00mb RH </a:t>
            </a:r>
            <a:r>
              <a:rPr lang="en-US" sz="2400" dirty="0" smtClean="0">
                <a:solidFill>
                  <a:srgbClr val="FF6600"/>
                </a:solidFill>
              </a:rPr>
              <a:t>(color), winds, vert. velocity (pink) at 8/12 Sat @ 12PM</a:t>
            </a:r>
            <a:endParaRPr lang="en-US" sz="2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489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 of climatological mean circulation at 600mb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5976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P</a:t>
            </a:r>
            <a:r>
              <a:rPr lang="en-US" dirty="0" smtClean="0"/>
              <a:t>osition of the high shifts southward from Jul to Aug</a:t>
            </a:r>
          </a:p>
          <a:p>
            <a:r>
              <a:rPr lang="en-US" dirty="0" smtClean="0"/>
              <a:t>The latitude of the wind shift (easterly vs. westerly) migrates southward from Jul to Sep</a:t>
            </a:r>
          </a:p>
        </p:txBody>
      </p:sp>
    </p:spTree>
    <p:extLst>
      <p:ext uri="{BB962C8B-B14F-4D97-AF65-F5344CB8AC3E}">
        <p14:creationId xmlns:p14="http://schemas.microsoft.com/office/powerpoint/2010/main" val="1671853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600200" y="-160601"/>
            <a:ext cx="6010801" cy="802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1178" y="139312"/>
            <a:ext cx="4734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700mb RH and flow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5837659" y="172645"/>
            <a:ext cx="3006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July 1979-2010</a:t>
            </a:r>
            <a:endParaRPr lang="en-US" sz="3600" dirty="0"/>
          </a:p>
        </p:txBody>
      </p:sp>
      <p:sp>
        <p:nvSpPr>
          <p:cNvPr id="6" name="5-Point Star 5"/>
          <p:cNvSpPr/>
          <p:nvPr/>
        </p:nvSpPr>
        <p:spPr>
          <a:xfrm>
            <a:off x="1925469" y="4681036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4554363" y="2098704"/>
            <a:ext cx="228600" cy="228600"/>
          </a:xfrm>
          <a:prstGeom prst="star5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Curved Connector 25"/>
          <p:cNvCxnSpPr/>
          <p:nvPr/>
        </p:nvCxnSpPr>
        <p:spPr>
          <a:xfrm rot="5400000">
            <a:off x="4377621" y="4738157"/>
            <a:ext cx="953207" cy="12700"/>
          </a:xfrm>
          <a:prstGeom prst="curvedConnector3">
            <a:avLst>
              <a:gd name="adj1" fmla="val 50000"/>
            </a:avLst>
          </a:prstGeom>
          <a:ln w="57150" cmpd="sng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>
            <a:off x="5397856" y="4901872"/>
            <a:ext cx="826203" cy="2"/>
          </a:xfrm>
          <a:prstGeom prst="curvedConnector3">
            <a:avLst>
              <a:gd name="adj1" fmla="val 50000"/>
            </a:avLst>
          </a:prstGeom>
          <a:ln w="57150" cmpd="sng">
            <a:solidFill>
              <a:srgbClr val="FF1EE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146778" y="762003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5227527" y="745602"/>
            <a:ext cx="64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10E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7115593" y="734841"/>
            <a:ext cx="64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  <a:r>
              <a:rPr lang="en-US" sz="2400" dirty="0" smtClean="0"/>
              <a:t>0E</a:t>
            </a:r>
            <a:endParaRPr lang="en-US" sz="2400" dirty="0"/>
          </a:p>
        </p:txBody>
      </p:sp>
      <p:sp>
        <p:nvSpPr>
          <p:cNvPr id="33" name="TextBox 32"/>
          <p:cNvSpPr txBox="1"/>
          <p:nvPr/>
        </p:nvSpPr>
        <p:spPr>
          <a:xfrm>
            <a:off x="632179" y="776643"/>
            <a:ext cx="770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10W</a:t>
            </a:r>
            <a:endParaRPr lang="en-US" sz="2400" dirty="0"/>
          </a:p>
        </p:txBody>
      </p:sp>
      <p:sp>
        <p:nvSpPr>
          <p:cNvPr id="34" name="TextBox 33"/>
          <p:cNvSpPr txBox="1"/>
          <p:nvPr/>
        </p:nvSpPr>
        <p:spPr>
          <a:xfrm>
            <a:off x="291521" y="2324485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-33032" y="3867738"/>
            <a:ext cx="638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10S</a:t>
            </a:r>
            <a:endParaRPr lang="en-US" sz="2400" dirty="0"/>
          </a:p>
        </p:txBody>
      </p:sp>
      <p:sp>
        <p:nvSpPr>
          <p:cNvPr id="36" name="TextBox 35"/>
          <p:cNvSpPr txBox="1"/>
          <p:nvPr/>
        </p:nvSpPr>
        <p:spPr>
          <a:xfrm>
            <a:off x="-5886" y="5332472"/>
            <a:ext cx="638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  <a:r>
              <a:rPr lang="en-US" sz="2400" dirty="0" smtClean="0"/>
              <a:t>0S</a:t>
            </a:r>
            <a:endParaRPr lang="en-US" sz="2400" dirty="0"/>
          </a:p>
        </p:txBody>
      </p:sp>
      <p:sp>
        <p:nvSpPr>
          <p:cNvPr id="37" name="TextBox 36"/>
          <p:cNvSpPr txBox="1"/>
          <p:nvPr/>
        </p:nvSpPr>
        <p:spPr>
          <a:xfrm>
            <a:off x="8674283" y="1316304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8534157" y="2933582"/>
            <a:ext cx="638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10S</a:t>
            </a:r>
            <a:endParaRPr lang="en-US" sz="2400" dirty="0"/>
          </a:p>
        </p:txBody>
      </p:sp>
      <p:sp>
        <p:nvSpPr>
          <p:cNvPr id="39" name="TextBox 38"/>
          <p:cNvSpPr txBox="1"/>
          <p:nvPr/>
        </p:nvSpPr>
        <p:spPr>
          <a:xfrm>
            <a:off x="8576468" y="4249441"/>
            <a:ext cx="638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  <a:r>
              <a:rPr lang="en-US" sz="2400" dirty="0" smtClean="0"/>
              <a:t>0S</a:t>
            </a:r>
            <a:endParaRPr lang="en-US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7734303" y="4590114"/>
            <a:ext cx="6215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H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003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684866" y="-29889"/>
            <a:ext cx="6038088" cy="79070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37659" y="172645"/>
            <a:ext cx="3029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Aug 1979-2010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691178" y="139312"/>
            <a:ext cx="4734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700mb RH and flow</a:t>
            </a:r>
            <a:endParaRPr lang="en-US" sz="4000" dirty="0"/>
          </a:p>
        </p:txBody>
      </p:sp>
      <p:sp>
        <p:nvSpPr>
          <p:cNvPr id="9" name="5-Point Star 8"/>
          <p:cNvSpPr/>
          <p:nvPr/>
        </p:nvSpPr>
        <p:spPr>
          <a:xfrm>
            <a:off x="4568474" y="2098704"/>
            <a:ext cx="228600" cy="228600"/>
          </a:xfrm>
          <a:prstGeom prst="star5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1925469" y="4666925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urved Connector 10"/>
          <p:cNvCxnSpPr/>
          <p:nvPr/>
        </p:nvCxnSpPr>
        <p:spPr>
          <a:xfrm rot="5400000">
            <a:off x="3220510" y="4738157"/>
            <a:ext cx="953207" cy="12700"/>
          </a:xfrm>
          <a:prstGeom prst="curvedConnector3">
            <a:avLst>
              <a:gd name="adj1" fmla="val 50000"/>
            </a:avLst>
          </a:prstGeom>
          <a:ln w="57150" cmpd="sng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>
            <a:off x="5397856" y="4831317"/>
            <a:ext cx="826203" cy="2"/>
          </a:xfrm>
          <a:prstGeom prst="curvedConnector3">
            <a:avLst>
              <a:gd name="adj1" fmla="val 50000"/>
            </a:avLst>
          </a:prstGeom>
          <a:ln w="57150" cmpd="sng">
            <a:solidFill>
              <a:srgbClr val="FF1EE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146778" y="804336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227527" y="787935"/>
            <a:ext cx="64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10E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7115593" y="777174"/>
            <a:ext cx="64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  <a:r>
              <a:rPr lang="en-US" sz="2400" dirty="0" smtClean="0"/>
              <a:t>0E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632179" y="804865"/>
            <a:ext cx="770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10W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291521" y="2324485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-33032" y="3867738"/>
            <a:ext cx="638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10S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-5886" y="5332472"/>
            <a:ext cx="638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  <a:r>
              <a:rPr lang="en-US" sz="2400" dirty="0" smtClean="0"/>
              <a:t>0S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8674283" y="1316304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8534157" y="2933582"/>
            <a:ext cx="638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10S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8576468" y="4249441"/>
            <a:ext cx="638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  <a:r>
              <a:rPr lang="en-US" sz="2400" dirty="0" smtClean="0"/>
              <a:t>0S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7706081" y="4505448"/>
            <a:ext cx="6215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H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60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710042" y="147160"/>
            <a:ext cx="6074029" cy="77991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37659" y="172645"/>
            <a:ext cx="2986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Sep 1979-2010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691178" y="139312"/>
            <a:ext cx="4734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700mb RH and flow</a:t>
            </a:r>
            <a:endParaRPr lang="en-US" sz="4000" dirty="0"/>
          </a:p>
        </p:txBody>
      </p:sp>
      <p:sp>
        <p:nvSpPr>
          <p:cNvPr id="12" name="5-Point Star 11"/>
          <p:cNvSpPr/>
          <p:nvPr/>
        </p:nvSpPr>
        <p:spPr>
          <a:xfrm>
            <a:off x="4568474" y="2141037"/>
            <a:ext cx="228600" cy="228600"/>
          </a:xfrm>
          <a:prstGeom prst="star5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1967802" y="4666925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Curved Connector 14"/>
          <p:cNvCxnSpPr/>
          <p:nvPr/>
        </p:nvCxnSpPr>
        <p:spPr>
          <a:xfrm>
            <a:off x="5397856" y="4915983"/>
            <a:ext cx="826203" cy="2"/>
          </a:xfrm>
          <a:prstGeom prst="curvedConnector3">
            <a:avLst>
              <a:gd name="adj1" fmla="val 50000"/>
            </a:avLst>
          </a:prstGeom>
          <a:ln w="57150" cmpd="sng">
            <a:solidFill>
              <a:srgbClr val="FF1EE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146778" y="931335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5227527" y="914934"/>
            <a:ext cx="64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10E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7115593" y="904173"/>
            <a:ext cx="64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  <a:r>
              <a:rPr lang="en-US" sz="2400" dirty="0" smtClean="0"/>
              <a:t>0E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632179" y="931864"/>
            <a:ext cx="770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10W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489075" y="2324485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164522" y="3867738"/>
            <a:ext cx="638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10S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191668" y="5332472"/>
            <a:ext cx="638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  <a:r>
              <a:rPr lang="en-US" sz="2400" dirty="0" smtClean="0"/>
              <a:t>0S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8674283" y="1316304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8534157" y="2933582"/>
            <a:ext cx="638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10S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8576468" y="4249441"/>
            <a:ext cx="638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  <a:r>
              <a:rPr lang="en-US" sz="2400" dirty="0" smtClean="0"/>
              <a:t>0S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7734303" y="4420782"/>
            <a:ext cx="6215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H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227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810536" y="131559"/>
            <a:ext cx="5930265" cy="77991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37659" y="172645"/>
            <a:ext cx="2957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Oct 1979-2010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691178" y="139312"/>
            <a:ext cx="4734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700mb RH and flow</a:t>
            </a:r>
            <a:endParaRPr lang="en-US" sz="4000" dirty="0"/>
          </a:p>
        </p:txBody>
      </p:sp>
      <p:sp>
        <p:nvSpPr>
          <p:cNvPr id="12" name="5-Point Star 11"/>
          <p:cNvSpPr/>
          <p:nvPr/>
        </p:nvSpPr>
        <p:spPr>
          <a:xfrm>
            <a:off x="4568474" y="2141037"/>
            <a:ext cx="228600" cy="228600"/>
          </a:xfrm>
          <a:prstGeom prst="star5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2010135" y="4666925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urved Connector 13"/>
          <p:cNvCxnSpPr/>
          <p:nvPr/>
        </p:nvCxnSpPr>
        <p:spPr>
          <a:xfrm rot="5400000">
            <a:off x="2232732" y="5193623"/>
            <a:ext cx="953207" cy="12700"/>
          </a:xfrm>
          <a:prstGeom prst="curvedConnector3">
            <a:avLst>
              <a:gd name="adj1" fmla="val 50000"/>
            </a:avLst>
          </a:prstGeom>
          <a:ln w="57150" cmpd="sng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/>
          <p:nvPr/>
        </p:nvCxnSpPr>
        <p:spPr>
          <a:xfrm>
            <a:off x="5397856" y="4915983"/>
            <a:ext cx="826203" cy="2"/>
          </a:xfrm>
          <a:prstGeom prst="curvedConnector3">
            <a:avLst>
              <a:gd name="adj1" fmla="val 50000"/>
            </a:avLst>
          </a:prstGeom>
          <a:ln w="57150" cmpd="sng">
            <a:solidFill>
              <a:srgbClr val="FF1EE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189111" y="931335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5269860" y="914934"/>
            <a:ext cx="64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10E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7172037" y="904173"/>
            <a:ext cx="64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  <a:r>
              <a:rPr lang="en-US" sz="2400" dirty="0" smtClean="0"/>
              <a:t>0E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674512" y="931864"/>
            <a:ext cx="770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10W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489075" y="2324485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164522" y="3867738"/>
            <a:ext cx="638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10S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191668" y="5332472"/>
            <a:ext cx="638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  <a:r>
              <a:rPr lang="en-US" sz="2400" dirty="0" smtClean="0"/>
              <a:t>0S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8674283" y="1316304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8562379" y="2891249"/>
            <a:ext cx="638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10S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8604690" y="4277663"/>
            <a:ext cx="638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  <a:r>
              <a:rPr lang="en-US" sz="2400" dirty="0" smtClean="0"/>
              <a:t>0S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7734303" y="4477226"/>
            <a:ext cx="6215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H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469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68074" y="-668074"/>
            <a:ext cx="4275667" cy="56118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148485" y="2484119"/>
            <a:ext cx="4332474" cy="56585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15956" y="49249"/>
            <a:ext cx="36973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700mb RH and wind</a:t>
            </a:r>
          </a:p>
          <a:p>
            <a:r>
              <a:rPr lang="en-US" sz="3200" dirty="0" smtClean="0"/>
              <a:t>(late Jul – early Aug)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-45421" y="4737330"/>
            <a:ext cx="3530864" cy="1200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20-yr climatological mean</a:t>
            </a:r>
          </a:p>
          <a:p>
            <a:pPr algn="ctr"/>
            <a:r>
              <a:rPr lang="en-US" sz="2400" dirty="0"/>
              <a:t>v</a:t>
            </a:r>
            <a:r>
              <a:rPr lang="en-US" sz="2400" dirty="0" smtClean="0"/>
              <a:t>s.</a:t>
            </a:r>
          </a:p>
          <a:p>
            <a:pPr algn="ctr"/>
            <a:r>
              <a:rPr lang="en-US" sz="2400" dirty="0"/>
              <a:t>this year (2017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7" name="5-Point Star 6"/>
          <p:cNvSpPr/>
          <p:nvPr/>
        </p:nvSpPr>
        <p:spPr>
          <a:xfrm>
            <a:off x="2805289" y="841423"/>
            <a:ext cx="228600" cy="228600"/>
          </a:xfrm>
          <a:prstGeom prst="star5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6287912" y="3971267"/>
            <a:ext cx="228600" cy="228600"/>
          </a:xfrm>
          <a:prstGeom prst="star5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763890" y="4199867"/>
            <a:ext cx="0" cy="592627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805289" y="5706895"/>
            <a:ext cx="680154" cy="0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615957" y="1326447"/>
            <a:ext cx="35280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Band of high RH (north of TMS) shifted southward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Stronger </a:t>
            </a:r>
            <a:r>
              <a:rPr lang="en-US" dirty="0" err="1" smtClean="0"/>
              <a:t>meridional</a:t>
            </a:r>
            <a:r>
              <a:rPr lang="en-US" dirty="0" smtClean="0"/>
              <a:t> (southerly) component of the winds south of TMS from the coast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03343" y="3866597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0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87860" y="4759028"/>
            <a:ext cx="638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10S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59638" y="5645394"/>
            <a:ext cx="638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20S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14712" y="683969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0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27451" y="1576400"/>
            <a:ext cx="638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10S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99229" y="2462766"/>
            <a:ext cx="638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20S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3287889" y="1495777"/>
            <a:ext cx="2469446" cy="860779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6688667" y="2803775"/>
            <a:ext cx="324556" cy="1524487"/>
          </a:xfrm>
          <a:prstGeom prst="straightConnector1">
            <a:avLst/>
          </a:prstGeom>
          <a:ln>
            <a:solidFill>
              <a:srgbClr val="FF1EE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178001" y="-42333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2963334" y="-28222"/>
            <a:ext cx="64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10E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5674735" y="3076604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0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60068" y="3090715"/>
            <a:ext cx="64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10E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645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 of climatological mean circulation at 700mb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79" y="1727199"/>
            <a:ext cx="8588022" cy="515902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</a:t>
            </a:r>
            <a:r>
              <a:rPr lang="en-US" dirty="0" smtClean="0"/>
              <a:t>osition of the high (center of the </a:t>
            </a:r>
            <a:r>
              <a:rPr lang="en-US" dirty="0" err="1" smtClean="0"/>
              <a:t>anticyclonic</a:t>
            </a:r>
            <a:r>
              <a:rPr lang="en-US" dirty="0" smtClean="0"/>
              <a:t> circulation over Africa) does not vary much from July through October</a:t>
            </a:r>
          </a:p>
          <a:p>
            <a:pPr lvl="1"/>
            <a:r>
              <a:rPr lang="en-US" dirty="0" smtClean="0"/>
              <a:t>onshore / offshore wind direction along the coast does not change, around latitude of Angola/Namibia border</a:t>
            </a:r>
          </a:p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 err="1" smtClean="0"/>
              <a:t>anticyclonic</a:t>
            </a:r>
            <a:r>
              <a:rPr lang="en-US" dirty="0" smtClean="0"/>
              <a:t> circulation stretches zonally (westward extension) from July to September, shrinks back in October</a:t>
            </a:r>
          </a:p>
          <a:p>
            <a:r>
              <a:rPr lang="en-US" dirty="0" smtClean="0"/>
              <a:t>Winds become more zonal and stronger near Sao Tome from August through October</a:t>
            </a:r>
          </a:p>
          <a:p>
            <a:r>
              <a:rPr lang="en-US" dirty="0" smtClean="0"/>
              <a:t>This year, early July – late Aug winds are southerly from the coast (north of 8S) towards Sao Tome; climatological mean winds are more zonal with small northerly component</a:t>
            </a:r>
          </a:p>
        </p:txBody>
      </p:sp>
    </p:spTree>
    <p:extLst>
      <p:ext uri="{BB962C8B-B14F-4D97-AF65-F5344CB8AC3E}">
        <p14:creationId xmlns:p14="http://schemas.microsoft.com/office/powerpoint/2010/main" val="109804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611"/>
            <a:ext cx="9144000" cy="6243389"/>
          </a:xfrm>
          <a:prstGeom prst="rect">
            <a:avLst/>
          </a:prstGeom>
        </p:spPr>
      </p:pic>
      <p:cxnSp>
        <p:nvCxnSpPr>
          <p:cNvPr id="3" name="Curved Connector 2"/>
          <p:cNvCxnSpPr/>
          <p:nvPr/>
        </p:nvCxnSpPr>
        <p:spPr>
          <a:xfrm rot="5400000">
            <a:off x="5591179" y="4738157"/>
            <a:ext cx="953207" cy="12700"/>
          </a:xfrm>
          <a:prstGeom prst="curvedConnector3">
            <a:avLst>
              <a:gd name="adj1" fmla="val 50000"/>
            </a:avLst>
          </a:prstGeom>
          <a:ln w="57150" cmpd="sng"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urved Connector 3"/>
          <p:cNvCxnSpPr/>
          <p:nvPr/>
        </p:nvCxnSpPr>
        <p:spPr>
          <a:xfrm>
            <a:off x="6978302" y="4873649"/>
            <a:ext cx="826203" cy="2"/>
          </a:xfrm>
          <a:prstGeom prst="curvedConnector3">
            <a:avLst>
              <a:gd name="adj1" fmla="val 50000"/>
            </a:avLst>
          </a:prstGeom>
          <a:ln w="57150" cmpd="sng">
            <a:solidFill>
              <a:srgbClr val="FF1EE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667535" y="4029672"/>
            <a:ext cx="6215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H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19414" y="5394447"/>
            <a:ext cx="6215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H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8045" y="9054"/>
            <a:ext cx="8816622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 </a:t>
            </a:r>
            <a:r>
              <a:rPr lang="en-US" sz="2400" dirty="0" smtClean="0">
                <a:solidFill>
                  <a:srgbClr val="FF6600"/>
                </a:solidFill>
              </a:rPr>
              <a:t>700mb RH </a:t>
            </a:r>
            <a:r>
              <a:rPr lang="en-US" sz="2400" dirty="0" smtClean="0">
                <a:solidFill>
                  <a:srgbClr val="FF6600"/>
                </a:solidFill>
              </a:rPr>
              <a:t>(color), winds, vert. velocity (pink) at 8/12 Sat @ 12PM</a:t>
            </a:r>
            <a:endParaRPr lang="en-US" sz="2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879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729670" y="84327"/>
            <a:ext cx="6002147" cy="7799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1178" y="139312"/>
            <a:ext cx="4734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6</a:t>
            </a:r>
            <a:r>
              <a:rPr lang="en-US" sz="4000" dirty="0" smtClean="0"/>
              <a:t>00mb RH and flow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5837659" y="172645"/>
            <a:ext cx="3006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July 1979-2010</a:t>
            </a:r>
            <a:endParaRPr lang="en-US" sz="3600" dirty="0"/>
          </a:p>
        </p:txBody>
      </p:sp>
      <p:sp>
        <p:nvSpPr>
          <p:cNvPr id="6" name="5-Point Star 5"/>
          <p:cNvSpPr/>
          <p:nvPr/>
        </p:nvSpPr>
        <p:spPr>
          <a:xfrm>
            <a:off x="4568474" y="2141037"/>
            <a:ext cx="228600" cy="228600"/>
          </a:xfrm>
          <a:prstGeom prst="star5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1953691" y="4695147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urved Connector 7"/>
          <p:cNvCxnSpPr/>
          <p:nvPr/>
        </p:nvCxnSpPr>
        <p:spPr>
          <a:xfrm>
            <a:off x="5837659" y="3703458"/>
            <a:ext cx="826203" cy="2"/>
          </a:xfrm>
          <a:prstGeom prst="curvedConnector3">
            <a:avLst>
              <a:gd name="adj1" fmla="val 50000"/>
            </a:avLst>
          </a:prstGeom>
          <a:ln w="57150" cmpd="sng">
            <a:solidFill>
              <a:srgbClr val="FF1EE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146778" y="889002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227527" y="872601"/>
            <a:ext cx="64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10E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7115593" y="861840"/>
            <a:ext cx="64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  <a:r>
              <a:rPr lang="en-US" sz="2400" dirty="0" smtClean="0"/>
              <a:t>0E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32179" y="889531"/>
            <a:ext cx="770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10W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04409" y="2324485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79856" y="3867738"/>
            <a:ext cx="638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10S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107002" y="5332472"/>
            <a:ext cx="638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  <a:r>
              <a:rPr lang="en-US" sz="2400" dirty="0" smtClean="0"/>
              <a:t>0S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8674283" y="1316304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8534157" y="2933582"/>
            <a:ext cx="638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10S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8576468" y="4249441"/>
            <a:ext cx="638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  <a:r>
              <a:rPr lang="en-US" sz="2400" dirty="0" smtClean="0"/>
              <a:t>0S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8576468" y="2130929"/>
            <a:ext cx="6215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H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312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2744</TotalTime>
  <Words>433</Words>
  <Application>Microsoft Macintosh PowerPoint</Application>
  <PresentationFormat>On-screen Show (4:3)</PresentationFormat>
  <Paragraphs>140</Paragraphs>
  <Slides>14</Slides>
  <Notes>0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mid-level (700 &amp; 600mb) wind field over southeast Atlantic for ORACLES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of climatological mean circulation at 700mb level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of climatological mean circulation at 600mb level</vt:lpstr>
    </vt:vector>
  </TitlesOfParts>
  <Company>NASA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 Briefing, 20170801</dc:title>
  <dc:creator>Lenny Pfister</dc:creator>
  <cp:lastModifiedBy>Rei</cp:lastModifiedBy>
  <cp:revision>384</cp:revision>
  <dcterms:created xsi:type="dcterms:W3CDTF">2017-08-09T16:32:16Z</dcterms:created>
  <dcterms:modified xsi:type="dcterms:W3CDTF">2017-08-10T15:54:52Z</dcterms:modified>
</cp:coreProperties>
</file>