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77" r:id="rId2"/>
    <p:sldId id="474" r:id="rId3"/>
    <p:sldId id="436" r:id="rId4"/>
    <p:sldId id="472" r:id="rId5"/>
    <p:sldId id="467" r:id="rId6"/>
    <p:sldId id="468" r:id="rId7"/>
    <p:sldId id="470" r:id="rId8"/>
    <p:sldId id="473" r:id="rId9"/>
    <p:sldId id="471" r:id="rId10"/>
    <p:sldId id="435" r:id="rId11"/>
    <p:sldId id="475" r:id="rId12"/>
    <p:sldId id="476" r:id="rId13"/>
    <p:sldId id="477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920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3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10-Aug-2017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3467" y="1169805"/>
            <a:ext cx="8918200" cy="5532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/>
              <a:t>Routine </a:t>
            </a:r>
            <a:r>
              <a:rPr lang="en-US" u="sng" dirty="0"/>
              <a:t>flight: </a:t>
            </a:r>
            <a:r>
              <a:rPr lang="en-US" u="sng" dirty="0" smtClean="0"/>
              <a:t>Saturday 8</a:t>
            </a:r>
            <a:r>
              <a:rPr lang="en-US" u="sng" dirty="0"/>
              <a:t>/</a:t>
            </a:r>
            <a:r>
              <a:rPr lang="en-US" u="sng" dirty="0" smtClean="0"/>
              <a:t>12</a:t>
            </a:r>
            <a:endParaRPr lang="en-US" dirty="0"/>
          </a:p>
          <a:p>
            <a:r>
              <a:rPr lang="en-US" dirty="0" smtClean="0"/>
              <a:t>Low </a:t>
            </a:r>
            <a:r>
              <a:rPr lang="en-US" dirty="0"/>
              <a:t>clouds </a:t>
            </a:r>
            <a:r>
              <a:rPr lang="en-US" dirty="0" smtClean="0"/>
              <a:t>expected mostly in the middle of the flight</a:t>
            </a:r>
          </a:p>
          <a:p>
            <a:r>
              <a:rPr lang="en-US" dirty="0" smtClean="0"/>
              <a:t>High </a:t>
            </a:r>
            <a:r>
              <a:rPr lang="en-US" dirty="0"/>
              <a:t>and middle cloud cover will </a:t>
            </a:r>
            <a:r>
              <a:rPr lang="en-US" dirty="0" smtClean="0"/>
              <a:t>most likely NOT </a:t>
            </a:r>
            <a:r>
              <a:rPr lang="en-US" dirty="0"/>
              <a:t>be a problem, except near TMS </a:t>
            </a:r>
            <a:r>
              <a:rPr lang="en-US" dirty="0" smtClean="0"/>
              <a:t>(primarily to the north)</a:t>
            </a:r>
          </a:p>
          <a:p>
            <a:r>
              <a:rPr lang="en-US" dirty="0" smtClean="0"/>
              <a:t>Mid </a:t>
            </a:r>
            <a:r>
              <a:rPr lang="en-US" dirty="0"/>
              <a:t>levels are </a:t>
            </a:r>
            <a:r>
              <a:rPr lang="en-US" dirty="0" smtClean="0"/>
              <a:t>dry; don’t expect much plume transport from dry convection reaching our flight track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516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1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1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89320"/>
            <a:ext cx="887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 winds weaken in northern SC region, but still stronger than at</a:t>
            </a:r>
          </a:p>
          <a:p>
            <a:r>
              <a:rPr lang="en-US" sz="2400" dirty="0" smtClean="0"/>
              <a:t>  start.  Still westerly winds near TMS.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644900" y="137160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46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" y="0"/>
            <a:ext cx="5364480" cy="4145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400" y="4373880"/>
            <a:ext cx="3365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Little change from yesterday’s forecast. Low pressure system to west is NOT progressing.  Winds weak and near westerly just south of TMS.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6331" y="2286000"/>
            <a:ext cx="3399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SUNDAY SURFACE WINDS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9700" y="2794424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500" y="4140200"/>
            <a:ext cx="31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644900" y="137160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2138" y="2685214"/>
            <a:ext cx="33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47665"/>
            <a:ext cx="5364480" cy="4145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08219" y="5389543"/>
            <a:ext cx="2772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SUNDAY BL HEIGHTS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5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440690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08200" y="1371600"/>
            <a:ext cx="15875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43199" y="2717800"/>
            <a:ext cx="1618391" cy="16891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034477"/>
            <a:ext cx="896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Slightly less elevated BL heights than on August 12, but still greater than at start of forecast period.</a:t>
            </a:r>
          </a:p>
        </p:txBody>
      </p:sp>
    </p:spTree>
    <p:extLst>
      <p:ext uri="{BB962C8B-B14F-4D97-AF65-F5344CB8AC3E}">
        <p14:creationId xmlns:p14="http://schemas.microsoft.com/office/powerpoint/2010/main" val="31974920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45280"/>
            <a:ext cx="3779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far out, can say that we should have ample low cloud south of us if we don’t go too far east.  Both days are similar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23900" y="237490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SATURDAY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7100" y="50927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37182" y="4377035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SUNDAY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644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3166" y="4858224"/>
            <a:ext cx="2008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SUNDAY, NEW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3066" y="1913235"/>
            <a:ext cx="190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SUNDAY, OLD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" y="4559300"/>
            <a:ext cx="3441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Subtle changes in the forecast for</a:t>
            </a:r>
          </a:p>
          <a:p>
            <a:r>
              <a:rPr lang="en-US" dirty="0" smtClean="0"/>
              <a:t>  low clouds, “gap” extends further</a:t>
            </a:r>
          </a:p>
          <a:p>
            <a:r>
              <a:rPr lang="en-US" dirty="0" smtClean="0"/>
              <a:t> 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4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914900"/>
            <a:ext cx="406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forecast for overall clouds for Sunday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6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67" y="5009444"/>
            <a:ext cx="851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Both models have the high cloud “retreating” from yesterday’s forecast in the TMS region.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1422400" y="3124200"/>
            <a:ext cx="48006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3257552" y="1822451"/>
            <a:ext cx="4546599" cy="3136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813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080" y="32308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1574800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2800" y="1805632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7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8208" y="4733429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102100"/>
            <a:ext cx="3836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in yesterday’s forecast, it is quite dry.  At 800mb, see a northwestward flow; at 600mb, I think we have sufficient descent over the ocean to keep the RH down.  700mb is a bit moister than yesterday’s </a:t>
            </a:r>
            <a:r>
              <a:rPr lang="en-US" dirty="0" err="1" smtClean="0"/>
              <a:t>fcst</a:t>
            </a:r>
            <a:r>
              <a:rPr lang="en-US" dirty="0" smtClean="0"/>
              <a:t>.  Starting to get some </a:t>
            </a:r>
            <a:r>
              <a:rPr lang="en-US" dirty="0" err="1" smtClean="0"/>
              <a:t>northeasterlies</a:t>
            </a:r>
            <a:r>
              <a:rPr lang="en-US" dirty="0" smtClean="0"/>
              <a:t> that bring moisture in (but not Sunday)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895086" y="1524000"/>
            <a:ext cx="4394200" cy="386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76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444938"/>
            <a:ext cx="8540044" cy="644128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1759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8/10 Thu @ 4AM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365669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358804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4532" y="3450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340650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090" y="4107611"/>
            <a:ext cx="302048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bigger “gap” existed in the models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497667" y="1638108"/>
            <a:ext cx="3501305" cy="2454114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5932" y="378292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628132" y="1212527"/>
            <a:ext cx="0" cy="245636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074392" y="771739"/>
            <a:ext cx="1132608" cy="49774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06718" y="1020609"/>
            <a:ext cx="3020482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mid to high clouds over TMS this morning (as forecasted)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7938" y="1974716"/>
            <a:ext cx="40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5</a:t>
            </a:r>
            <a:r>
              <a:rPr lang="en-US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17938" y="3011614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17938" y="4092222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5945554"/>
            <a:ext cx="873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note on precipitation.  Model </a:t>
            </a:r>
            <a:r>
              <a:rPr lang="en-US" dirty="0" err="1" smtClean="0"/>
              <a:t>precip</a:t>
            </a:r>
            <a:r>
              <a:rPr lang="en-US" dirty="0" smtClean="0"/>
              <a:t> beyond about 48 hours is marginally trustworthy.  However, the EC model is putting continental </a:t>
            </a:r>
            <a:r>
              <a:rPr lang="en-US" dirty="0" err="1" smtClean="0"/>
              <a:t>precip</a:t>
            </a:r>
            <a:r>
              <a:rPr lang="en-US" dirty="0" smtClean="0"/>
              <a:t> more northward than earlier in the month.  Almost nothing south of the latitude of </a:t>
            </a:r>
            <a:r>
              <a:rPr lang="en-US" dirty="0" err="1" smtClean="0"/>
              <a:t>Kinshasha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1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33254"/>
            <a:ext cx="91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winds overall are weaker than typical.  If we have minimal middle cloud, things could heat up more quickly than normal.  Yesterday temps at 8 AM were 25C (it was sunny).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383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27100"/>
          </a:xfrm>
        </p:spPr>
        <p:txBody>
          <a:bodyPr/>
          <a:lstStyle/>
          <a:p>
            <a:r>
              <a:rPr lang="en-US" dirty="0" smtClean="0"/>
              <a:t>Summary for Sunday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1079501"/>
            <a:ext cx="8229600" cy="5308599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Sunday low cloud forecast little changed, “gap” boundary at about 5-8S. 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Low BL height region with thin clouds is smaller than usual and near 15S.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Weak surface winds (even </a:t>
            </a:r>
            <a:r>
              <a:rPr lang="en-US" dirty="0" err="1" smtClean="0"/>
              <a:t>westerlies</a:t>
            </a:r>
            <a:r>
              <a:rPr lang="en-US" dirty="0" smtClean="0"/>
              <a:t>) south of TMS (0-5S)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High and middle clouds minimal – forecast has changed for the “better”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Mid levels continue dry, with some intrusions at 700mb from the continent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Need to watch takeoff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814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80" y="5987087"/>
            <a:ext cx="9123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actually looks close to </a:t>
            </a:r>
            <a:r>
              <a:rPr lang="en-US" sz="2400" dirty="0" err="1" smtClean="0"/>
              <a:t>climo</a:t>
            </a:r>
            <a:r>
              <a:rPr lang="en-US" sz="2400" dirty="0" smtClean="0"/>
              <a:t>.  SH high near mean position.  Low is stationary.   Surface winds south of TMS are southwesterly again.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3883680"/>
            <a:ext cx="40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H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622070"/>
            <a:ext cx="335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644900" y="1371600"/>
            <a:ext cx="914400" cy="914400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81136" y="3160405"/>
            <a:ext cx="3527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MONDAY SURFACE WINDS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53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4521200"/>
            <a:ext cx="361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Boundary layer heights similar to Sunday, with higher heights pushed further northward.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-69850" y="3498850"/>
            <a:ext cx="47244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120900" y="3886200"/>
            <a:ext cx="4203700" cy="2146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43000" y="2514600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SUNDAY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5540" y="4808835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MONDAY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46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508500"/>
            <a:ext cx="3789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 for Monday (right) suggests some filling in of the gap, consistent with northward push of higher BL heights.  Otherwise, persistence (from Monday) is a reasonable forecast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2514600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SUNDAY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5540" y="4808835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MONDAY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0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40" y="0"/>
            <a:ext cx="4302760" cy="4384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" y="4434870"/>
            <a:ext cx="8385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have more high clouds in both than Sunday near TMS.  The patch on the routine flight track in the EC is related to a flow field “disturbance”.  Will watch to see if it materializes.  There is a northeasterly flow (from the convective regions) prevailing, so some high and middle cloud from convectively detrained moisture is always a possibility.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39900" y="1866900"/>
            <a:ext cx="499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93845" y="1866900"/>
            <a:ext cx="100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UKMO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2470150" y="2736850"/>
            <a:ext cx="4178300" cy="193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364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-7928"/>
            <a:ext cx="4693920" cy="362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034" y="3230880"/>
            <a:ext cx="4693920" cy="362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1574800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800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2800" y="1805632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7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8208" y="4733429"/>
            <a:ext cx="112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00 </a:t>
            </a:r>
            <a:r>
              <a:rPr lang="en-US" sz="2400" dirty="0" err="1" smtClean="0">
                <a:solidFill>
                  <a:srgbClr val="FF6600"/>
                </a:solidFill>
              </a:rPr>
              <a:t>mb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102100"/>
            <a:ext cx="38365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Northeasterlies</a:t>
            </a:r>
            <a:r>
              <a:rPr lang="en-US" dirty="0" smtClean="0"/>
              <a:t> at 700mb are starting to have their effect on the moisture at 700mb.  600mb is also moister near TMS than Sunday.  800mb continues dry with winds from the southeast (dry regions).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003300" y="1003300"/>
            <a:ext cx="5804694" cy="3730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3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500" y="6217920"/>
            <a:ext cx="879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Situation for Monday.  Winds a little stronger, more middle cloud forecast.  Perhaps less of a concern for takeoff temperatures.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966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27100"/>
          </a:xfrm>
        </p:spPr>
        <p:txBody>
          <a:bodyPr/>
          <a:lstStyle/>
          <a:p>
            <a:r>
              <a:rPr lang="en-US" dirty="0" smtClean="0"/>
              <a:t>Summary for Monday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1079501"/>
            <a:ext cx="8229600" cy="5308599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Low clouds, and higher BL heights, move northward in the forecast.  Actual “gap” may disappear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Surface winds just south of TMS are stronger and southwesterly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High and middle clouds start to intrude into our region, especially near TMS.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Slight surge of moisture at 700mb, and more moisture than previous at 600mb (near TMS).  800mb continues dry.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Takeoff temperatures less of a concern </a:t>
            </a:r>
            <a:r>
              <a:rPr lang="en-US" smtClean="0"/>
              <a:t>than Sunday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111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42" y="465151"/>
            <a:ext cx="8416689" cy="6406959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894918" y="98392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1759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8/10 Thu @ </a:t>
            </a:r>
            <a:r>
              <a:rPr lang="en-US" sz="2400" dirty="0" smtClean="0">
                <a:solidFill>
                  <a:srgbClr val="FF6600"/>
                </a:solidFill>
              </a:rPr>
              <a:t>7AM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8182" y="365669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7806" y="358804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4532" y="3450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9761" y="340650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 smtClean="0">
                <a:solidFill>
                  <a:srgbClr val="FF0000"/>
                </a:solidFill>
              </a:rPr>
              <a:t>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9230" y="3539124"/>
            <a:ext cx="3020482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EC model did very well with the mid-high clouds to the </a:t>
            </a:r>
            <a:r>
              <a:rPr lang="en-US" sz="2000" smtClean="0"/>
              <a:t>NW and </a:t>
            </a:r>
            <a:r>
              <a:rPr lang="en-US" sz="2000" dirty="0" smtClean="0"/>
              <a:t>the gap south </a:t>
            </a:r>
            <a:r>
              <a:rPr lang="en-US" sz="2000" smtClean="0"/>
              <a:t>of TMS; </a:t>
            </a:r>
            <a:r>
              <a:rPr lang="en-US" sz="2000" dirty="0" smtClean="0"/>
              <a:t>UKMO not as well</a:t>
            </a:r>
            <a:endParaRPr lang="en-US" sz="2000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497667" y="1638108"/>
            <a:ext cx="3625851" cy="203078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85932" y="378292"/>
            <a:ext cx="4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628132" y="1212527"/>
            <a:ext cx="0" cy="245636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074392" y="983927"/>
            <a:ext cx="1411540" cy="28555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06718" y="1020609"/>
            <a:ext cx="3020482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mid to high </a:t>
            </a:r>
            <a:r>
              <a:rPr lang="en-US" sz="2000" dirty="0" smtClean="0"/>
              <a:t>clouds (tops 10-12 km) </a:t>
            </a:r>
            <a:r>
              <a:rPr lang="en-US" sz="2000" dirty="0" smtClean="0"/>
              <a:t>over TMS this </a:t>
            </a:r>
            <a:r>
              <a:rPr lang="en-US" sz="2000" dirty="0" smtClean="0"/>
              <a:t>morning</a:t>
            </a:r>
            <a:endParaRPr lang="en-US" sz="2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4310249" y="1964877"/>
            <a:ext cx="40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5</a:t>
            </a:r>
            <a:r>
              <a:rPr lang="en-US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10249" y="3001775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0249" y="4082383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1" y="5212673"/>
            <a:ext cx="5285124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TMS weather at 7am: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25C (was 24C at 7am yesterday)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 6 knot winds (haven’t increased much yet since early morning as they have been in the past several days)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3018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4381500"/>
            <a:ext cx="33909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N/S (above) and E/W (right) cross sections.  Cloud top heights about .8 km near extensive low cloud band at 5-10 S, somewhat lower (not as low as August 12) between 10 and 15S.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56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-139700"/>
            <a:ext cx="6350000" cy="38100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9600"/>
            <a:ext cx="6248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7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rcRect l="43000" t="3667"/>
          <a:stretch>
            <a:fillRect/>
          </a:stretch>
        </p:blipFill>
        <p:spPr>
          <a:xfrm>
            <a:off x="5524500" y="0"/>
            <a:ext cx="3619500" cy="367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3797"/>
          <a:stretch>
            <a:fillRect/>
          </a:stretch>
        </p:blipFill>
        <p:spPr>
          <a:xfrm>
            <a:off x="0" y="0"/>
            <a:ext cx="30149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0" y="1968500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27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43087" t="5331"/>
          <a:stretch>
            <a:fillRect/>
          </a:stretch>
        </p:blipFill>
        <p:spPr>
          <a:xfrm>
            <a:off x="2857500" y="2933700"/>
            <a:ext cx="3053080" cy="3924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3900" y="4376112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51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2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-114300"/>
            <a:ext cx="5461000" cy="32766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0400"/>
            <a:ext cx="57912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4089400"/>
            <a:ext cx="2632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on August 7 at 15Z.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4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2791" t="3488"/>
          <a:stretch>
            <a:fillRect/>
          </a:stretch>
        </p:blipFill>
        <p:spPr>
          <a:xfrm>
            <a:off x="5511228" y="0"/>
            <a:ext cx="3632772" cy="367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3561" t="3983"/>
          <a:stretch>
            <a:fillRect/>
          </a:stretch>
        </p:blipFill>
        <p:spPr>
          <a:xfrm>
            <a:off x="0" y="0"/>
            <a:ext cx="3027680" cy="3980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800" y="1841500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27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43703"/>
          <a:stretch>
            <a:fillRect/>
          </a:stretch>
        </p:blipFill>
        <p:spPr>
          <a:xfrm>
            <a:off x="7620" y="2702560"/>
            <a:ext cx="302006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800" y="4607867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51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43666" t="4534"/>
          <a:stretch>
            <a:fillRect/>
          </a:stretch>
        </p:blipFill>
        <p:spPr>
          <a:xfrm>
            <a:off x="3027680" y="2890520"/>
            <a:ext cx="3022028" cy="3957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4607867"/>
            <a:ext cx="167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75 hour </a:t>
            </a:r>
            <a:r>
              <a:rPr lang="en-US" sz="2400" dirty="0" err="1" smtClean="0">
                <a:solidFill>
                  <a:srgbClr val="800000"/>
                </a:solidFill>
              </a:rPr>
              <a:t>fcst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0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061"/>
            <a:ext cx="5602683" cy="43135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961" y="32396"/>
            <a:ext cx="866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Precip</a:t>
            </a:r>
            <a:r>
              <a:rPr lang="en-US" sz="2400" dirty="0" smtClean="0">
                <a:solidFill>
                  <a:srgbClr val="FF6600"/>
                </a:solidFill>
              </a:rPr>
              <a:t>, surface winds, 500-1000mb thickness for 8/</a:t>
            </a:r>
            <a:r>
              <a:rPr lang="en-US" sz="2400" dirty="0" smtClean="0">
                <a:solidFill>
                  <a:srgbClr val="FF6600"/>
                </a:solidFill>
              </a:rPr>
              <a:t>11-12 </a:t>
            </a:r>
            <a:r>
              <a:rPr lang="en-US" sz="2400" dirty="0" smtClean="0">
                <a:solidFill>
                  <a:srgbClr val="FF6600"/>
                </a:solidFill>
              </a:rPr>
              <a:t>@ 12PM 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2765455" y="1251649"/>
            <a:ext cx="354835" cy="332086"/>
          </a:xfrm>
          <a:prstGeom prst="star5">
            <a:avLst/>
          </a:prstGeom>
          <a:solidFill>
            <a:srgbClr val="FF0000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78900" y="3266716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967" y="3111495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600" y="2568222"/>
            <a:ext cx="5572400" cy="4289778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6346855" y="3238494"/>
            <a:ext cx="354835" cy="332086"/>
          </a:xfrm>
          <a:prstGeom prst="star5">
            <a:avLst/>
          </a:prstGeom>
          <a:solidFill>
            <a:srgbClr val="FF0000"/>
          </a:solidFill>
          <a:ln>
            <a:solidFill>
              <a:srgbClr val="FF1E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8702" y="5065889"/>
            <a:ext cx="4796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0655" y="5352338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778" y="715427"/>
            <a:ext cx="13715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8/11 Friday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32258" y="2817211"/>
            <a:ext cx="16594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8/12 Saturday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143000" y="3570580"/>
            <a:ext cx="0" cy="1904531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2870" y="2678052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1EED"/>
                </a:solidFill>
              </a:rPr>
              <a:t>H</a:t>
            </a:r>
            <a:endParaRPr lang="en-US" sz="5400" b="1" dirty="0">
              <a:solidFill>
                <a:srgbClr val="FF1EE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778" y="5486779"/>
            <a:ext cx="263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urrent position of the surface high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3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653"/>
            <a:ext cx="9144000" cy="6258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8/11 Fri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13078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6358" y="4862564"/>
            <a:ext cx="2779418" cy="193899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clouds throughout most of the flight</a:t>
            </a:r>
          </a:p>
          <a:p>
            <a:endParaRPr lang="en-US" sz="2000" dirty="0" smtClean="0"/>
          </a:p>
          <a:p>
            <a:r>
              <a:rPr lang="en-US" sz="2000" dirty="0" smtClean="0"/>
              <a:t>(more low clouds compared to yesterday’s 60-hr forecast)</a:t>
            </a:r>
          </a:p>
        </p:txBody>
      </p:sp>
    </p:spTree>
    <p:extLst>
      <p:ext uri="{BB962C8B-B14F-4D97-AF65-F5344CB8AC3E}">
        <p14:creationId xmlns:p14="http://schemas.microsoft.com/office/powerpoint/2010/main" val="79466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953"/>
            <a:ext cx="9144000" cy="6279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8/12 Sat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130781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19718" y="151233"/>
            <a:ext cx="2779418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larger “gap” south of TMS than 8/11 (but EC model overestimated its extent this morning)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19718" y="1474672"/>
            <a:ext cx="1508229" cy="867772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37876" y="5341300"/>
            <a:ext cx="2779418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of the low clouds in the middle of the flight (5-10S)</a:t>
            </a:r>
          </a:p>
        </p:txBody>
      </p:sp>
    </p:spTree>
    <p:extLst>
      <p:ext uri="{BB962C8B-B14F-4D97-AF65-F5344CB8AC3E}">
        <p14:creationId xmlns:p14="http://schemas.microsoft.com/office/powerpoint/2010/main" val="149255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712" y="769800"/>
            <a:ext cx="7079394" cy="4082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6826" y="673280"/>
            <a:ext cx="5626797" cy="46042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866" y="5308644"/>
            <a:ext cx="9043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Most abundant low clouds expected in the middle of the flight, less south of 10S (based on ECMWF</a:t>
            </a:r>
            <a:r>
              <a:rPr lang="is-IS" sz="2000" dirty="0" smtClean="0"/>
              <a:t>…UKMO likely overestimating low cloud cover along the flight track, small gap south of TMS is evident)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Both models show high clouds to the N and E of TMS, probably not an issue for us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23725" y="466839"/>
            <a:ext cx="162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 </a:t>
            </a:r>
            <a:r>
              <a:rPr lang="en-US" dirty="0" smtClean="0">
                <a:solidFill>
                  <a:schemeClr val="tx2"/>
                </a:solidFill>
              </a:rPr>
              <a:t>(</a:t>
            </a:r>
            <a:r>
              <a:rPr lang="en-US" dirty="0" smtClean="0">
                <a:solidFill>
                  <a:schemeClr val="tx2"/>
                </a:solidFill>
              </a:rPr>
              <a:t>72</a:t>
            </a:r>
            <a:r>
              <a:rPr lang="en-US" dirty="0" smtClean="0">
                <a:solidFill>
                  <a:schemeClr val="tx2"/>
                </a:solidFill>
              </a:rPr>
              <a:t>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36" y="471024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 (</a:t>
            </a:r>
            <a:r>
              <a:rPr lang="en-US" dirty="0" smtClean="0">
                <a:solidFill>
                  <a:schemeClr val="tx2"/>
                </a:solidFill>
              </a:rPr>
              <a:t>60-</a:t>
            </a:r>
            <a:r>
              <a:rPr lang="en-US" dirty="0" smtClean="0">
                <a:solidFill>
                  <a:schemeClr val="tx2"/>
                </a:solidFill>
              </a:rPr>
              <a:t>hr)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428171" y="1660960"/>
            <a:ext cx="0" cy="1542262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5400000">
            <a:off x="3274719" y="854954"/>
            <a:ext cx="1415504" cy="1052157"/>
          </a:xfrm>
          <a:prstGeom prst="ellipse">
            <a:avLst/>
          </a:prstGeom>
          <a:noFill/>
          <a:ln w="28575" cmpd="sng">
            <a:solidFill>
              <a:srgbClr val="FF1EE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3725" y="2860742"/>
            <a:ext cx="17023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1EED"/>
                </a:solidFill>
              </a:rPr>
              <a:t>H</a:t>
            </a:r>
            <a:r>
              <a:rPr lang="en-US" dirty="0" smtClean="0">
                <a:solidFill>
                  <a:srgbClr val="FF1EED"/>
                </a:solidFill>
              </a:rPr>
              <a:t>igh clouds</a:t>
            </a:r>
            <a:endParaRPr lang="en-US" dirty="0">
              <a:solidFill>
                <a:srgbClr val="FF1EED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7917695" y="-1139"/>
            <a:ext cx="893002" cy="2434884"/>
          </a:xfrm>
          <a:prstGeom prst="ellipse">
            <a:avLst/>
          </a:prstGeom>
          <a:noFill/>
          <a:ln w="28575" cmpd="sng">
            <a:solidFill>
              <a:srgbClr val="636E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404" y="32396"/>
            <a:ext cx="754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Low, middle, high cloud forecast for 8/</a:t>
            </a:r>
            <a:r>
              <a:rPr lang="en-US" sz="2400" dirty="0" smtClean="0">
                <a:solidFill>
                  <a:srgbClr val="FF6600"/>
                </a:solidFill>
              </a:rPr>
              <a:t>12 Sat @ </a:t>
            </a:r>
            <a:r>
              <a:rPr lang="en-US" sz="2400" dirty="0" smtClean="0">
                <a:solidFill>
                  <a:srgbClr val="FF6600"/>
                </a:solidFill>
              </a:rPr>
              <a:t>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665656" y="1548900"/>
            <a:ext cx="0" cy="1767210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259658" y="2099083"/>
            <a:ext cx="132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36EBD"/>
                </a:solidFill>
              </a:rPr>
              <a:t>High</a:t>
            </a:r>
            <a:r>
              <a:rPr lang="en-US" dirty="0">
                <a:solidFill>
                  <a:srgbClr val="636EBD"/>
                </a:solidFill>
              </a:rPr>
              <a:t> </a:t>
            </a:r>
            <a:r>
              <a:rPr lang="en-US" dirty="0" smtClean="0">
                <a:solidFill>
                  <a:srgbClr val="636EBD"/>
                </a:solidFill>
              </a:rPr>
              <a:t>clouds</a:t>
            </a:r>
            <a:endParaRPr lang="en-US" dirty="0">
              <a:solidFill>
                <a:srgbClr val="636EBD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3565680" y="137674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783125" y="140077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6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442"/>
            <a:ext cx="5106543" cy="3472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716" y="3414889"/>
            <a:ext cx="5157169" cy="3443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480" y="366886"/>
            <a:ext cx="5086731" cy="3407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4508500"/>
            <a:ext cx="422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Mid-levels </a:t>
            </a:r>
            <a:r>
              <a:rPr lang="en-US" sz="2400" dirty="0" smtClean="0"/>
              <a:t>are </a:t>
            </a:r>
            <a:r>
              <a:rPr lang="en-US" sz="2400" dirty="0" smtClean="0"/>
              <a:t>dry</a:t>
            </a:r>
          </a:p>
          <a:p>
            <a:endParaRPr lang="en-US" sz="2400" dirty="0"/>
          </a:p>
          <a:p>
            <a:r>
              <a:rPr lang="en-US" sz="2400" dirty="0" smtClean="0"/>
              <a:t>Moisture (influenced by moist convection) </a:t>
            </a:r>
            <a:r>
              <a:rPr lang="en-US" sz="2400" dirty="0" smtClean="0"/>
              <a:t>is at Sao Tome and </a:t>
            </a:r>
            <a:r>
              <a:rPr lang="en-US" sz="2400" dirty="0" smtClean="0"/>
              <a:t>northward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2853265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600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1522" y="2867377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7</a:t>
            </a:r>
            <a:r>
              <a:rPr lang="en-US" sz="2800" dirty="0" smtClean="0">
                <a:solidFill>
                  <a:srgbClr val="FF6600"/>
                </a:solidFill>
              </a:rPr>
              <a:t>00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1522" y="6166557"/>
            <a:ext cx="139417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850</a:t>
            </a:r>
            <a:r>
              <a:rPr lang="en-US" sz="2800" dirty="0" smtClean="0">
                <a:solidFill>
                  <a:srgbClr val="FF6600"/>
                </a:solidFill>
              </a:rPr>
              <a:t> </a:t>
            </a:r>
            <a:r>
              <a:rPr lang="en-US" sz="2800" dirty="0" err="1" smtClean="0">
                <a:solidFill>
                  <a:srgbClr val="FF6600"/>
                </a:solidFill>
              </a:rPr>
              <a:t>mb</a:t>
            </a:r>
            <a:endParaRPr lang="en-US" sz="2800" dirty="0">
              <a:solidFill>
                <a:srgbClr val="FF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258838" y="1115605"/>
            <a:ext cx="0" cy="126917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658682" y="1115605"/>
            <a:ext cx="0" cy="126917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16349" y="4174897"/>
            <a:ext cx="0" cy="126917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8045" y="9054"/>
            <a:ext cx="795501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RH (color), winds, vert. velocity (pink) at 8</a:t>
            </a:r>
            <a:r>
              <a:rPr lang="en-US" sz="2400" dirty="0" smtClean="0">
                <a:solidFill>
                  <a:srgbClr val="FF6600"/>
                </a:solidFill>
              </a:rPr>
              <a:t>/</a:t>
            </a:r>
            <a:r>
              <a:rPr lang="en-US" sz="2400" dirty="0" smtClean="0">
                <a:solidFill>
                  <a:srgbClr val="FF6600"/>
                </a:solidFill>
              </a:rPr>
              <a:t>12 Sat @ </a:t>
            </a:r>
            <a:r>
              <a:rPr lang="en-US" sz="2400" dirty="0" smtClean="0">
                <a:solidFill>
                  <a:srgbClr val="FF6600"/>
                </a:solidFill>
              </a:rPr>
              <a:t>12PM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4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33" y="6379890"/>
            <a:ext cx="4567966" cy="689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12888"/>
            <a:ext cx="5150556" cy="3962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2" y="2396400"/>
            <a:ext cx="5714999" cy="40075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258838" y="748719"/>
            <a:ext cx="0" cy="1269171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-Point Star 5"/>
          <p:cNvSpPr/>
          <p:nvPr/>
        </p:nvSpPr>
        <p:spPr>
          <a:xfrm>
            <a:off x="3314700" y="45286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785" y="2368177"/>
            <a:ext cx="650845" cy="3767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0557" y="1494847"/>
            <a:ext cx="4328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RH (color), wind, BL and cloud base heights along </a:t>
            </a:r>
            <a:r>
              <a:rPr lang="en-US" sz="2400" dirty="0" smtClean="0">
                <a:solidFill>
                  <a:srgbClr val="FF6600"/>
                </a:solidFill>
              </a:rPr>
              <a:t>5E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1667" y="31832"/>
            <a:ext cx="358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RH forecasts for 8</a:t>
            </a:r>
            <a:r>
              <a:rPr lang="en-US" sz="2400" dirty="0" smtClean="0">
                <a:solidFill>
                  <a:srgbClr val="FF6600"/>
                </a:solidFill>
              </a:rPr>
              <a:t>/</a:t>
            </a:r>
            <a:r>
              <a:rPr lang="en-US" sz="2400" dirty="0" smtClean="0">
                <a:solidFill>
                  <a:srgbClr val="FF6600"/>
                </a:solidFill>
              </a:rPr>
              <a:t>12 Sat @ </a:t>
            </a:r>
            <a:r>
              <a:rPr lang="en-US" sz="2400" dirty="0" smtClean="0">
                <a:solidFill>
                  <a:srgbClr val="FF6600"/>
                </a:solidFill>
              </a:rPr>
              <a:t>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37" y="2396400"/>
            <a:ext cx="3021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700mb RH, winds</a:t>
            </a:r>
            <a:endParaRPr lang="en-US" sz="28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3849846"/>
            <a:ext cx="26246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Plume transport from dry </a:t>
            </a:r>
            <a:r>
              <a:rPr lang="en-US" sz="2000" dirty="0" smtClean="0"/>
              <a:t>convection </a:t>
            </a:r>
            <a:r>
              <a:rPr lang="en-US" sz="2000" dirty="0" smtClean="0"/>
              <a:t>(700mb, 10kft) not quite reaching the flight track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Cross winds </a:t>
            </a:r>
            <a:r>
              <a:rPr lang="en-US" sz="2000" dirty="0" smtClean="0"/>
              <a:t>(Ely) at 3-15 </a:t>
            </a:r>
            <a:r>
              <a:rPr lang="en-US" sz="2000" dirty="0" err="1" smtClean="0"/>
              <a:t>kft</a:t>
            </a:r>
            <a:r>
              <a:rPr lang="en-US" sz="2000" dirty="0" smtClean="0"/>
              <a:t> altitudes during most of the flight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388079" y="23527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15-25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2075" y="291962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10-20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7964" y="387386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-15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144889" y="1908558"/>
            <a:ext cx="1542144" cy="233464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35850" y="492057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10-20 </a:t>
            </a:r>
            <a:r>
              <a:rPr lang="en-US" dirty="0" err="1" smtClean="0">
                <a:solidFill>
                  <a:srgbClr val="FFFF00"/>
                </a:solidFill>
              </a:rPr>
              <a:t>knts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</TotalTime>
  <Words>1280</Words>
  <Application>Microsoft Macintosh PowerPoint</Application>
  <PresentationFormat>On-screen Show (4:3)</PresentationFormat>
  <Paragraphs>142</Paragraphs>
  <Slides>34</Slides>
  <Notes>1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ORACLES weather briefing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Sunday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for Sunday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for 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350</cp:revision>
  <dcterms:created xsi:type="dcterms:W3CDTF">2017-08-09T16:32:16Z</dcterms:created>
  <dcterms:modified xsi:type="dcterms:W3CDTF">2017-08-10T07:58:15Z</dcterms:modified>
</cp:coreProperties>
</file>