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8"/>
  </p:notesMasterIdLst>
  <p:handoutMasterIdLst>
    <p:handoutMasterId r:id="rId39"/>
  </p:handoutMasterIdLst>
  <p:sldIdLst>
    <p:sldId id="257" r:id="rId2"/>
    <p:sldId id="370" r:id="rId3"/>
    <p:sldId id="359" r:id="rId4"/>
    <p:sldId id="360" r:id="rId5"/>
    <p:sldId id="361" r:id="rId6"/>
    <p:sldId id="357" r:id="rId7"/>
    <p:sldId id="369" r:id="rId8"/>
    <p:sldId id="341" r:id="rId9"/>
    <p:sldId id="342" r:id="rId10"/>
    <p:sldId id="343" r:id="rId11"/>
    <p:sldId id="344" r:id="rId12"/>
    <p:sldId id="345" r:id="rId13"/>
    <p:sldId id="349" r:id="rId14"/>
    <p:sldId id="346" r:id="rId15"/>
    <p:sldId id="348" r:id="rId16"/>
    <p:sldId id="373" r:id="rId17"/>
    <p:sldId id="374" r:id="rId18"/>
    <p:sldId id="358" r:id="rId19"/>
    <p:sldId id="326" r:id="rId20"/>
    <p:sldId id="351" r:id="rId21"/>
    <p:sldId id="350" r:id="rId22"/>
    <p:sldId id="352" r:id="rId23"/>
    <p:sldId id="353" r:id="rId24"/>
    <p:sldId id="354" r:id="rId25"/>
    <p:sldId id="355" r:id="rId26"/>
    <p:sldId id="356" r:id="rId27"/>
    <p:sldId id="375" r:id="rId28"/>
    <p:sldId id="376" r:id="rId29"/>
    <p:sldId id="325" r:id="rId30"/>
    <p:sldId id="362" r:id="rId31"/>
    <p:sldId id="363" r:id="rId32"/>
    <p:sldId id="364" r:id="rId33"/>
    <p:sldId id="371" r:id="rId34"/>
    <p:sldId id="366" r:id="rId35"/>
    <p:sldId id="367" r:id="rId36"/>
    <p:sldId id="368" r:id="rId37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5293" autoAdjust="0"/>
  </p:normalViewPr>
  <p:slideViewPr>
    <p:cSldViewPr snapToGrid="0">
      <p:cViewPr varScale="1">
        <p:scale>
          <a:sx n="131" d="100"/>
          <a:sy n="131" d="100"/>
        </p:scale>
        <p:origin x="300" y="108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ccs.nasa.gov/cgi-mission/mission_3d_chem.cgi?region=oracles_lg&amp;dtg=2017080912&amp;prod=8bc&amp;model=fp&amp;level=700&amp;tau=000&amp;&amp;region_old=oracles_lg&amp;dtg_old=2017080912&amp;prod_old=&amp;model_old=fp&amp;level_old=&amp;tau_old=000&amp;&amp;loop=1" TargetMode="External"/><Relationship Id="rId2" Type="http://schemas.openxmlformats.org/officeDocument/2006/relationships/hyperlink" Target="https://portal.nccs.nasa.gov/cgi-mission/mission_3d_chem.cgi?region=oracles_lg&amp;dtg=2017080912&amp;prod=8bc&amp;model=fp&amp;level=850&amp;tau=000&amp;&amp;region_old=oracles_lg&amp;dtg_old=2017080912&amp;prod_old=&amp;model_old=fp&amp;level_old=&amp;tau_old=000&amp;&amp;loop=1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nccs.nasa.gov/cgi-mission/mission_2d_chem.cgi?region=global&amp;dtg=2017080912&amp;prod=cocl&amp;model=f516_fp&amp;tau=000&amp;&amp;region_old=global&amp;dtg_old=2017080912&amp;prod_old=coclbbla&amp;model_old=f516_fp&amp;tau_old=000&amp;&amp;loop=1" TargetMode="External"/><Relationship Id="rId2" Type="http://schemas.openxmlformats.org/officeDocument/2006/relationships/hyperlink" Target="https://portal.nccs.nasa.gov/cgi-mission/mission_2d_chem.cgi?region=global&amp;dtg=2017080912&amp;prod=3bcaot&amp;model=f516_fp&amp;tau=000&amp;&amp;region_old=global&amp;dtg_old=2017080918&amp;prod_old=3bcaot&amp;model_old=f516_fp&amp;tau_old=000&amp;&amp;loop=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10 August 2017</a:t>
            </a:r>
          </a:p>
          <a:p>
            <a:r>
              <a:rPr lang="en-US" b="1" kern="0" dirty="0" smtClean="0">
                <a:effectLst/>
              </a:rPr>
              <a:t>Morning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930" y="897313"/>
            <a:ext cx="4099786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531" y="896243"/>
            <a:ext cx="3974311" cy="37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531" y="896243"/>
            <a:ext cx="3974311" cy="3786275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31" y="845317"/>
            <a:ext cx="4225002" cy="4480149"/>
          </a:xfrm>
        </p:spPr>
      </p:pic>
    </p:spTree>
    <p:extLst>
      <p:ext uri="{BB962C8B-B14F-4D97-AF65-F5344CB8AC3E}">
        <p14:creationId xmlns:p14="http://schemas.microsoft.com/office/powerpoint/2010/main" val="1186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3" y="809624"/>
            <a:ext cx="4382719" cy="416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3" y="809624"/>
            <a:ext cx="4382719" cy="416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24" y="687629"/>
            <a:ext cx="4445955" cy="42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3" y="809624"/>
            <a:ext cx="4382719" cy="416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59" y="827388"/>
            <a:ext cx="4306741" cy="41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63" y="809624"/>
            <a:ext cx="4382719" cy="416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59" y="827388"/>
            <a:ext cx="4306741" cy="4146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08" y="889651"/>
            <a:ext cx="4229592" cy="40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258215"/>
            <a:ext cx="3445251" cy="30506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51" y="1536191"/>
            <a:ext cx="2816496" cy="2531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10" y="1381915"/>
            <a:ext cx="3472220" cy="29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 August 13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08-18/Aug</a:t>
            </a:r>
            <a:endParaRPr lang="en-US" dirty="0"/>
          </a:p>
        </p:txBody>
      </p:sp>
      <p:pic>
        <p:nvPicPr>
          <p:cNvPr id="11" name="bcaot_0_oracles_lg_20170809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21362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19" y="920695"/>
            <a:ext cx="4367829" cy="3803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3" y="950737"/>
            <a:ext cx="4354781" cy="3846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74" y="941212"/>
            <a:ext cx="4414447" cy="39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19" y="920695"/>
            <a:ext cx="4367829" cy="3803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442" y="920695"/>
            <a:ext cx="4495852" cy="39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38" y="745645"/>
            <a:ext cx="4187474" cy="4143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Saturday</a:t>
            </a:r>
            <a:r>
              <a:rPr lang="en-US" dirty="0"/>
              <a:t> August 12 (12z)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38" y="745645"/>
            <a:ext cx="4187474" cy="4143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339" y="745645"/>
            <a:ext cx="4031726" cy="41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05" y="699951"/>
            <a:ext cx="4097427" cy="444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05" y="699951"/>
            <a:ext cx="4097427" cy="444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73" y="900208"/>
            <a:ext cx="4231033" cy="43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05" y="699951"/>
            <a:ext cx="4097427" cy="444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73" y="900208"/>
            <a:ext cx="4231033" cy="4370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85" y="794285"/>
            <a:ext cx="4254879" cy="42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05" y="699951"/>
            <a:ext cx="4097427" cy="4443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73" y="900208"/>
            <a:ext cx="4231033" cy="4370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85" y="883153"/>
            <a:ext cx="4260347" cy="42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999" y="880034"/>
            <a:ext cx="3776947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64" y="809625"/>
            <a:ext cx="4477816" cy="44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Sat                   Sun                      Mon</a:t>
            </a:r>
            <a:endParaRPr lang="en-US" dirty="0"/>
          </a:p>
        </p:txBody>
      </p:sp>
      <p:pic>
        <p:nvPicPr>
          <p:cNvPr id="29" name="Picture 8" descr="516_fp.7totaot.120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516_fp.7totaot.072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516_fp.7totaot.096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cc.copernicus-atmosphere.eu/d/getchart/macc/gac/nrt/nrt_opticaldepth%2184%21Total%21Africa%21macc%21od%21enfo%21nrt_opticaldepth%2120170809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44158" r="30855"/>
          <a:stretch/>
        </p:blipFill>
        <p:spPr bwMode="auto">
          <a:xfrm>
            <a:off x="706952" y="3311720"/>
            <a:ext cx="1883044" cy="14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macc.copernicus-atmosphere.eu/d/getchart/macc/gac/nrt/nrt_opticaldepth%21108%21Total%21Africa%21macc%21od%21enfo%21nrt_opticaldepth%2120170809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42463" r="30429"/>
          <a:stretch/>
        </p:blipFill>
        <p:spPr bwMode="auto">
          <a:xfrm>
            <a:off x="3719593" y="3305394"/>
            <a:ext cx="1836953" cy="14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://macc.copernicus-atmosphere.eu/d/getchart/macc/gac/nrt/nrt_opticaldepth%2184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-33" r="4985" b="86397"/>
          <a:stretch/>
        </p:blipFill>
        <p:spPr bwMode="auto">
          <a:xfrm>
            <a:off x="534126" y="2973329"/>
            <a:ext cx="2084521" cy="2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://macc.copernicus-atmosphere.eu/d/getchart/macc/gac/nrt/nrt_opticaldepth%21108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-631" r="1146" b="85801"/>
          <a:stretch/>
        </p:blipFill>
        <p:spPr bwMode="auto">
          <a:xfrm>
            <a:off x="3372838" y="2973329"/>
            <a:ext cx="2367378" cy="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03" y="2896045"/>
            <a:ext cx="2325144" cy="2016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2838" y="2974000"/>
            <a:ext cx="2347453" cy="18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–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172" name="Picture 4" descr="p.8bc.850.07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5" y="940809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.8bc.700.072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8" y="982744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.8bc.600.07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37" y="1001984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.0cldlow.sfc.07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3107997"/>
            <a:ext cx="2497573" cy="19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.1cldmid.sfc.07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8" y="3160985"/>
            <a:ext cx="2521745" cy="19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.2cldhgh.sfc.07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25" y="3121157"/>
            <a:ext cx="2580103" cy="19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–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146" name="Picture 2" descr="p.8bc.850.096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5" y="940809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.8bc.700.096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8" y="979738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.8bc.600.096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07" y="979737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.0cldlow.sfc.096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5" y="3092086"/>
            <a:ext cx="2575989" cy="19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.1cldmid.sfc.096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02" y="3154254"/>
            <a:ext cx="2543922" cy="196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.2cldhgh.sfc.096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988" y="3195409"/>
            <a:ext cx="2437373" cy="188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 –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110" name="Picture 14" descr="p.8bc.850.120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0" y="95620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.8bc.700.120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68" y="107457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.8bc.600.120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70" y="107457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.0cldlow.sfc.120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" y="3066063"/>
            <a:ext cx="2402237" cy="185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p.1cldmid.sfc.120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3" y="3171813"/>
            <a:ext cx="2472781" cy="19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p.2cldhgh.sfc.120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35" y="3201235"/>
            <a:ext cx="2396605" cy="185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08-18/Aug</a:t>
            </a:r>
            <a:endParaRPr lang="en-US" dirty="0"/>
          </a:p>
        </p:txBody>
      </p:sp>
      <p:pic>
        <p:nvPicPr>
          <p:cNvPr id="11" name="bcaot_0_oracles_lg_20170809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16459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portal.nccs.nasa.gov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cgi</a:t>
            </a:r>
            <a:r>
              <a:rPr lang="en-US" dirty="0">
                <a:hlinkClick r:id="rId2"/>
              </a:rPr>
              <a:t>-mission/mission_3d_chem.cgi?region=</a:t>
            </a:r>
            <a:r>
              <a:rPr lang="en-US" dirty="0" err="1">
                <a:hlinkClick r:id="rId2"/>
              </a:rPr>
              <a:t>oracles_lg&amp;dtg</a:t>
            </a:r>
            <a:r>
              <a:rPr lang="en-US" dirty="0">
                <a:hlinkClick r:id="rId2"/>
              </a:rPr>
              <a:t>=2017080912&amp;prod=8bc&amp;model=</a:t>
            </a:r>
            <a:r>
              <a:rPr lang="en-US" dirty="0" err="1">
                <a:hlinkClick r:id="rId2"/>
              </a:rPr>
              <a:t>fp&amp;level</a:t>
            </a:r>
            <a:r>
              <a:rPr lang="en-US" dirty="0">
                <a:hlinkClick r:id="rId2"/>
              </a:rPr>
              <a:t>=850&amp;tau=000&amp;&amp;</a:t>
            </a:r>
            <a:r>
              <a:rPr lang="en-US" dirty="0" err="1">
                <a:hlinkClick r:id="rId2"/>
              </a:rPr>
              <a:t>region_old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oracles_lg&amp;dtg_old</a:t>
            </a:r>
            <a:r>
              <a:rPr lang="en-US" dirty="0">
                <a:hlinkClick r:id="rId2"/>
              </a:rPr>
              <a:t>=2017080912&amp;prod_old=&amp;</a:t>
            </a:r>
            <a:r>
              <a:rPr lang="en-US" dirty="0" err="1">
                <a:hlinkClick r:id="rId2"/>
              </a:rPr>
              <a:t>model_old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fp&amp;level_old</a:t>
            </a:r>
            <a:r>
              <a:rPr lang="en-US" dirty="0">
                <a:hlinkClick r:id="rId2"/>
              </a:rPr>
              <a:t>=&amp;</a:t>
            </a:r>
            <a:r>
              <a:rPr lang="en-US" dirty="0" err="1">
                <a:hlinkClick r:id="rId2"/>
              </a:rPr>
              <a:t>tau_old</a:t>
            </a:r>
            <a:r>
              <a:rPr lang="en-US" dirty="0">
                <a:hlinkClick r:id="rId2"/>
              </a:rPr>
              <a:t>=000&amp;&amp;loop=1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portal.nccs.nasa.gov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cgi</a:t>
            </a:r>
            <a:r>
              <a:rPr lang="en-US" dirty="0">
                <a:hlinkClick r:id="rId3"/>
              </a:rPr>
              <a:t>-mission/mission_3d_chem.cgi?region=</a:t>
            </a:r>
            <a:r>
              <a:rPr lang="en-US" dirty="0" err="1">
                <a:hlinkClick r:id="rId3"/>
              </a:rPr>
              <a:t>oracles_lg&amp;dtg</a:t>
            </a:r>
            <a:r>
              <a:rPr lang="en-US" dirty="0">
                <a:hlinkClick r:id="rId3"/>
              </a:rPr>
              <a:t>=2017080912&amp;prod=8bc&amp;model=</a:t>
            </a:r>
            <a:r>
              <a:rPr lang="en-US" dirty="0" err="1">
                <a:hlinkClick r:id="rId3"/>
              </a:rPr>
              <a:t>fp&amp;level</a:t>
            </a:r>
            <a:r>
              <a:rPr lang="en-US" dirty="0">
                <a:hlinkClick r:id="rId3"/>
              </a:rPr>
              <a:t>=700&amp;tau=000&amp;&amp;</a:t>
            </a:r>
            <a:r>
              <a:rPr lang="en-US" dirty="0" err="1">
                <a:hlinkClick r:id="rId3"/>
              </a:rPr>
              <a:t>region_old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oracles_lg&amp;dtg_old</a:t>
            </a:r>
            <a:r>
              <a:rPr lang="en-US" dirty="0">
                <a:hlinkClick r:id="rId3"/>
              </a:rPr>
              <a:t>=2017080912&amp;prod_old=&amp;</a:t>
            </a:r>
            <a:r>
              <a:rPr lang="en-US" dirty="0" err="1">
                <a:hlinkClick r:id="rId3"/>
              </a:rPr>
              <a:t>model_old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fp&amp;level_old</a:t>
            </a:r>
            <a:r>
              <a:rPr lang="en-US" dirty="0">
                <a:hlinkClick r:id="rId3"/>
              </a:rPr>
              <a:t>=&amp;</a:t>
            </a:r>
            <a:r>
              <a:rPr lang="en-US" dirty="0" err="1">
                <a:hlinkClick r:id="rId3"/>
              </a:rPr>
              <a:t>tau_old</a:t>
            </a:r>
            <a:r>
              <a:rPr lang="en-US" dirty="0">
                <a:hlinkClick r:id="rId3"/>
              </a:rPr>
              <a:t>=000&amp;&amp;loop=1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1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74" y="468268"/>
            <a:ext cx="8856662" cy="628650"/>
          </a:xfrm>
        </p:spPr>
        <p:txBody>
          <a:bodyPr/>
          <a:lstStyle/>
          <a:p>
            <a:r>
              <a:rPr lang="en-US" sz="2000" dirty="0" smtClean="0"/>
              <a:t>Ascension                    São Tomé e Príncipe            </a:t>
            </a:r>
            <a:r>
              <a:rPr lang="en-US" sz="2000" dirty="0" err="1" smtClean="0"/>
              <a:t>Sta</a:t>
            </a:r>
            <a:r>
              <a:rPr lang="en-US" sz="2000" dirty="0" smtClean="0"/>
              <a:t> Helena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100" name="Picture 4" descr="http://gmao.gsfc.nasa.gov/products/nwp/systems/fp/aerogram/cities/forecast.aerogram.all.20170808.6.6.0.3.ORACLES_Sao_Tome_e_Principe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52" y="1075969"/>
            <a:ext cx="4815658" cy="361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gmao.gsfc.nasa.gov/products/nwp/systems/fp/aerogram/cities/forecast.aerogram.all.20170808.-14.4.-8.0.ATom_Ascension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6" y="1454728"/>
            <a:ext cx="3805636" cy="285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6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AOD and CO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https://portal.nccs.nasa.gov/cgi-mission/mission_2d_chem.cgi?region=global&amp;dtg=2017080912&amp;prod=3bcaot&amp;model=f516_fp&amp;tau=000&amp;&amp;region_old=global&amp;dtg_old=2017080918&amp;prod_old=3bcaot&amp;model_old=f516_fp&amp;tau_old=000&amp;&amp;</a:t>
            </a:r>
            <a:r>
              <a:rPr lang="en-US" dirty="0" smtClean="0">
                <a:hlinkClick r:id="rId2"/>
              </a:rPr>
              <a:t>loop=1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portal.nccs.nasa.gov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cgi</a:t>
            </a:r>
            <a:r>
              <a:rPr lang="en-US" dirty="0">
                <a:hlinkClick r:id="rId3"/>
              </a:rPr>
              <a:t>-mission/mission_2d_chem.cgi?region=</a:t>
            </a:r>
            <a:r>
              <a:rPr lang="en-US" dirty="0" err="1">
                <a:hlinkClick r:id="rId3"/>
              </a:rPr>
              <a:t>global&amp;dtg</a:t>
            </a:r>
            <a:r>
              <a:rPr lang="en-US" dirty="0">
                <a:hlinkClick r:id="rId3"/>
              </a:rPr>
              <a:t>=2017080912&amp;prod=</a:t>
            </a:r>
            <a:r>
              <a:rPr lang="en-US" dirty="0" err="1">
                <a:hlinkClick r:id="rId3"/>
              </a:rPr>
              <a:t>cocl&amp;model</a:t>
            </a:r>
            <a:r>
              <a:rPr lang="en-US" dirty="0">
                <a:hlinkClick r:id="rId3"/>
              </a:rPr>
              <a:t>=f516_fp&amp;tau=000&amp;&amp;</a:t>
            </a:r>
            <a:r>
              <a:rPr lang="en-US" dirty="0" err="1">
                <a:hlinkClick r:id="rId3"/>
              </a:rPr>
              <a:t>region_old</a:t>
            </a:r>
            <a:r>
              <a:rPr lang="en-US" dirty="0">
                <a:hlinkClick r:id="rId3"/>
              </a:rPr>
              <a:t>=</a:t>
            </a:r>
            <a:r>
              <a:rPr lang="en-US" dirty="0" err="1">
                <a:hlinkClick r:id="rId3"/>
              </a:rPr>
              <a:t>global&amp;dtg_old</a:t>
            </a:r>
            <a:r>
              <a:rPr lang="en-US" dirty="0">
                <a:hlinkClick r:id="rId3"/>
              </a:rPr>
              <a:t>=2017080912&amp;prod_old=</a:t>
            </a:r>
            <a:r>
              <a:rPr lang="en-US" dirty="0" err="1">
                <a:hlinkClick r:id="rId3"/>
              </a:rPr>
              <a:t>coclbbla&amp;model_old</a:t>
            </a:r>
            <a:r>
              <a:rPr lang="en-US" dirty="0">
                <a:hlinkClick r:id="rId3"/>
              </a:rPr>
              <a:t>=f516_fp&amp;tau_old=000&amp;&amp;loop=1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4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Sat                   Sun                      Mon</a:t>
            </a:r>
            <a:endParaRPr lang="en-US" dirty="0"/>
          </a:p>
        </p:txBody>
      </p:sp>
      <p:pic>
        <p:nvPicPr>
          <p:cNvPr id="29" name="Picture 8" descr="516_fp.7totaot.120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516_fp.7totaot.072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516_fp.7totaot.096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cc.copernicus-atmosphere.eu/d/getchart/macc/gac/nrt/nrt_opticaldepth%2184%21Total%21Africa%21macc%21od%21enfo%21nrt_opticaldepth%2120170809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44158" r="30855"/>
          <a:stretch/>
        </p:blipFill>
        <p:spPr bwMode="auto">
          <a:xfrm>
            <a:off x="706952" y="3311720"/>
            <a:ext cx="1883044" cy="14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macc.copernicus-atmosphere.eu/d/getchart/macc/gac/nrt/nrt_opticaldepth%21108%21Total%21Africa%21macc%21od%21enfo%21nrt_opticaldepth%2120170809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42463" r="30429"/>
          <a:stretch/>
        </p:blipFill>
        <p:spPr bwMode="auto">
          <a:xfrm>
            <a:off x="3719593" y="3305394"/>
            <a:ext cx="1836953" cy="145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://macc.copernicus-atmosphere.eu/d/getchart/macc/gac/nrt/nrt_opticaldepth%2184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-33" r="4985" b="86397"/>
          <a:stretch/>
        </p:blipFill>
        <p:spPr bwMode="auto">
          <a:xfrm>
            <a:off x="534126" y="2973329"/>
            <a:ext cx="2084521" cy="2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://macc.copernicus-atmosphere.eu/d/getchart/macc/gac/nrt/nrt_opticaldepth%21108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-631" r="1146" b="85801"/>
          <a:stretch/>
        </p:blipFill>
        <p:spPr bwMode="auto">
          <a:xfrm>
            <a:off x="3372838" y="2973329"/>
            <a:ext cx="2367378" cy="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Sat</a:t>
            </a:r>
            <a:endParaRPr lang="en-US" dirty="0"/>
          </a:p>
        </p:txBody>
      </p:sp>
      <p:pic>
        <p:nvPicPr>
          <p:cNvPr id="3082" name="Picture 10" descr="516_fp.7totaot.072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acc.copernicus-atmosphere.eu/d/getchart/macc/gac/nrt/nrt_opticaldepth%2184%21Total%21Africa%21macc%21od%21enfo%21nrt_opticaldepth%2120170809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5" t="44158" r="30855"/>
          <a:stretch/>
        </p:blipFill>
        <p:spPr bwMode="auto">
          <a:xfrm>
            <a:off x="706952" y="3311720"/>
            <a:ext cx="1883044" cy="14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http://macc.copernicus-atmosphere.eu/d/getchart/macc/gac/nrt/nrt_opticaldepth%2184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-33" r="4985" b="86397"/>
          <a:stretch/>
        </p:blipFill>
        <p:spPr bwMode="auto">
          <a:xfrm>
            <a:off x="534126" y="2973329"/>
            <a:ext cx="2084521" cy="2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://macc.copernicus-atmosphere.eu/d/getchart/macc/gac/nrt/nrt_opticaldepth%21108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-631" r="1146" b="85801"/>
          <a:stretch/>
        </p:blipFill>
        <p:spPr bwMode="auto">
          <a:xfrm>
            <a:off x="3372838" y="2973329"/>
            <a:ext cx="2367378" cy="2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2"/>
          </p:nvPr>
        </p:nvPicPr>
        <p:blipFill>
          <a:blip r:embed="rId5"/>
          <a:stretch>
            <a:fillRect/>
          </a:stretch>
        </p:blipFill>
        <p:spPr>
          <a:xfrm>
            <a:off x="3313920" y="1036637"/>
            <a:ext cx="2287256" cy="2018167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Grp="1" noChangeAspect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52" y="3103688"/>
            <a:ext cx="2065324" cy="1828800"/>
          </a:xfrm>
        </p:spPr>
      </p:pic>
    </p:spTree>
    <p:extLst>
      <p:ext uri="{BB962C8B-B14F-4D97-AF65-F5344CB8AC3E}">
        <p14:creationId xmlns:p14="http://schemas.microsoft.com/office/powerpoint/2010/main" val="766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36938"/>
            <a:ext cx="4442038" cy="34350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1136938"/>
            <a:ext cx="4299660" cy="34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August 12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Saturday August 12 (12z)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219" y="941212"/>
            <a:ext cx="4367829" cy="38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95" y="997181"/>
            <a:ext cx="4500855" cy="3701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41212"/>
            <a:ext cx="4145406" cy="375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894" y="997181"/>
            <a:ext cx="4583059" cy="369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36565</TotalTime>
  <Words>447</Words>
  <Application>Microsoft Office PowerPoint</Application>
  <PresentationFormat>On-screen Show (16:9)</PresentationFormat>
  <Paragraphs>109</Paragraphs>
  <Slides>36</Slides>
  <Notes>0</Notes>
  <HiddenSlides>2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BC AOD 08-18/Aug</vt:lpstr>
      <vt:lpstr>Sat                   Sun                      Mon</vt:lpstr>
      <vt:lpstr>Sat                   Sun                      Mon</vt:lpstr>
      <vt:lpstr>Sat</vt:lpstr>
      <vt:lpstr>PowerPoint Presentation</vt:lpstr>
      <vt:lpstr>Saturday August 12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Sunday August 13</vt:lpstr>
      <vt:lpstr>Sunday August 13 (12z)</vt:lpstr>
      <vt:lpstr>Sunday August 13 (12z)</vt:lpstr>
      <vt:lpstr>Sunday August 13 (12z)</vt:lpstr>
      <vt:lpstr>Saturday August 12 (12z)</vt:lpstr>
      <vt:lpstr>Sunday August 13 (12z)</vt:lpstr>
      <vt:lpstr>Sunday August 13 (12z)</vt:lpstr>
      <vt:lpstr>Sunday August 13 (12z)</vt:lpstr>
      <vt:lpstr>Sunday August 13 (12z)</vt:lpstr>
      <vt:lpstr>Sunday August 13 (12z)</vt:lpstr>
      <vt:lpstr>PowerPoint Presentation</vt:lpstr>
      <vt:lpstr>Sat – 12Z</vt:lpstr>
      <vt:lpstr>Sun – 12Z</vt:lpstr>
      <vt:lpstr>Mon – 12Z</vt:lpstr>
      <vt:lpstr>BC AOD 08-18/Aug</vt:lpstr>
      <vt:lpstr>PowerPoint Presentation</vt:lpstr>
      <vt:lpstr>Ascension                    São Tomé e Príncipe            Sta Helena</vt:lpstr>
      <vt:lpstr>Global AOD and CO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722</cp:revision>
  <cp:lastPrinted>2006-05-05T11:56:29Z</cp:lastPrinted>
  <dcterms:created xsi:type="dcterms:W3CDTF">2013-05-01T18:14:36Z</dcterms:created>
  <dcterms:modified xsi:type="dcterms:W3CDTF">2017-08-10T09:25:08Z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