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2"/>
  </p:notesMasterIdLst>
  <p:sldIdLst>
    <p:sldId id="277" r:id="rId2"/>
    <p:sldId id="398" r:id="rId3"/>
    <p:sldId id="436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66" r:id="rId19"/>
    <p:sldId id="428" r:id="rId20"/>
    <p:sldId id="429" r:id="rId21"/>
    <p:sldId id="433" r:id="rId22"/>
    <p:sldId id="431" r:id="rId23"/>
    <p:sldId id="432" r:id="rId24"/>
    <p:sldId id="434" r:id="rId25"/>
    <p:sldId id="451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35" r:id="rId35"/>
    <p:sldId id="461" r:id="rId36"/>
    <p:sldId id="427" r:id="rId37"/>
    <p:sldId id="462" r:id="rId38"/>
    <p:sldId id="463" r:id="rId39"/>
    <p:sldId id="464" r:id="rId40"/>
    <p:sldId id="46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1736" y="-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77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1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015" y="5987087"/>
            <a:ext cx="732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 winds strengthen as SH high reforms further east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43434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634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5987087"/>
            <a:ext cx="840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 high more coherent and stronger, moving east, higher winds.  Note that winds near TMS to 5S are now westerly.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6515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44900" y="1371600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95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89320"/>
            <a:ext cx="8871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 winds weaken in northern SC region, but still stronger than at</a:t>
            </a:r>
          </a:p>
          <a:p>
            <a:r>
              <a:rPr lang="en-US" sz="2400" dirty="0" smtClean="0"/>
              <a:t>  start.  Still westerly winds near TMS.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44900" y="1371600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50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90920"/>
            <a:ext cx="7836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 BL heights throughout SC region (relatively</a:t>
            </a:r>
            <a:r>
              <a:rPr lang="en-US" sz="2400" dirty="0" smtClean="0"/>
              <a:t>) on August 9.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27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90920"/>
            <a:ext cx="3415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Continued low BL heights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0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62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90920"/>
            <a:ext cx="2235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Going up a little.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0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93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8600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08200" y="1371600"/>
            <a:ext cx="15875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43199" y="2717800"/>
            <a:ext cx="1618391" cy="16891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090920"/>
            <a:ext cx="436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Thicker BL, both north and south.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28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8600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08200" y="1371600"/>
            <a:ext cx="15875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43199" y="2717800"/>
            <a:ext cx="1618391" cy="16891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34477"/>
            <a:ext cx="896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Slightly less elevated BL heights than</a:t>
            </a:r>
            <a:r>
              <a:rPr lang="en-US" sz="2400" dirty="0" smtClean="0"/>
              <a:t> on August 12, </a:t>
            </a:r>
            <a:r>
              <a:rPr lang="en-US" sz="2400" dirty="0" smtClean="0"/>
              <a:t>but still greater than at start of forecast period.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646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Forecast for Friday</a:t>
            </a:r>
            <a:r>
              <a:rPr lang="en-US" dirty="0" smtClean="0"/>
              <a:t>, August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87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7" y="495010"/>
            <a:ext cx="8377767" cy="6419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61" y="32396"/>
            <a:ext cx="866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Precip</a:t>
            </a:r>
            <a:r>
              <a:rPr lang="en-US" sz="2400" dirty="0" smtClean="0">
                <a:solidFill>
                  <a:srgbClr val="FF6600"/>
                </a:solidFill>
              </a:rPr>
              <a:t>, surface winds, 500-1000mb thickness for 8/11 @ 12PM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4513499" y="1611957"/>
            <a:ext cx="354835" cy="332086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08135" y="3430026"/>
            <a:ext cx="2666532" cy="224676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St. Helena High compressed by the Low to its west</a:t>
            </a:r>
          </a:p>
          <a:p>
            <a:endParaRPr lang="en-US" sz="2000" dirty="0"/>
          </a:p>
          <a:p>
            <a:r>
              <a:rPr lang="en-US" sz="2000" dirty="0" smtClean="0"/>
              <a:t>(surface flow in the flight region close to climatology)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80789" y="5065889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078" y="4553411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0470" y="825747"/>
            <a:ext cx="2624197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Temperature at TMS in the past two days:</a:t>
            </a:r>
          </a:p>
          <a:p>
            <a:r>
              <a:rPr lang="en-US" sz="2000" dirty="0" smtClean="0"/>
              <a:t>24C @ 7am</a:t>
            </a:r>
          </a:p>
          <a:p>
            <a:r>
              <a:rPr lang="en-US" sz="2000" dirty="0" smtClean="0"/>
              <a:t>25C @ 8am</a:t>
            </a:r>
          </a:p>
          <a:p>
            <a:r>
              <a:rPr lang="en-US" sz="2000" dirty="0" smtClean="0"/>
              <a:t>26C @ 9am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16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441"/>
            <a:ext cx="9144000" cy="6282559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7265810" y="247877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957529" y="4106808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31708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Visible satellite imager at 8/9 Wed @ 2</a:t>
            </a:r>
            <a:r>
              <a:rPr lang="en-US" sz="2400" dirty="0">
                <a:solidFill>
                  <a:srgbClr val="FF6600"/>
                </a:solidFill>
              </a:rPr>
              <a:t>P</a:t>
            </a:r>
            <a:r>
              <a:rPr lang="en-US" sz="2400" dirty="0" smtClean="0">
                <a:solidFill>
                  <a:srgbClr val="FF6600"/>
                </a:solidFill>
              </a:rPr>
              <a:t>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4704" y="549112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4992" y="575441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31692" y="4268151"/>
            <a:ext cx="2965530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32753" y="57544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>
            <a:endCxn id="5" idx="2"/>
          </p:cNvCxnSpPr>
          <p:nvPr/>
        </p:nvCxnSpPr>
        <p:spPr>
          <a:xfrm flipV="1">
            <a:off x="5983111" y="2707369"/>
            <a:ext cx="1326358" cy="1560784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68446" y="1155331"/>
            <a:ext cx="3235365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Clouds in the vicinity of the flight track are dissipating; expect relatively clear skies rest of the way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485444" y="2478770"/>
            <a:ext cx="3400778" cy="133204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979333" y="2342444"/>
            <a:ext cx="2017889" cy="802349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473222" y="2201333"/>
            <a:ext cx="1661191" cy="50603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6504200" y="4106808"/>
            <a:ext cx="212689" cy="690970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273444" y="4915574"/>
            <a:ext cx="244193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one growing slightly</a:t>
            </a:r>
          </a:p>
        </p:txBody>
      </p:sp>
      <p:sp>
        <p:nvSpPr>
          <p:cNvPr id="49" name="5-Point Star 48"/>
          <p:cNvSpPr/>
          <p:nvPr/>
        </p:nvSpPr>
        <p:spPr>
          <a:xfrm>
            <a:off x="6093490" y="3878208"/>
            <a:ext cx="228600" cy="228600"/>
          </a:xfrm>
          <a:prstGeom prst="star5">
            <a:avLst/>
          </a:prstGeom>
          <a:solidFill>
            <a:srgbClr val="00FF01"/>
          </a:solidFill>
          <a:ln>
            <a:solidFill>
              <a:srgbClr val="00FF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720947" y="3782594"/>
            <a:ext cx="45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FF01"/>
                </a:solidFill>
              </a:rPr>
              <a:t>P3 </a:t>
            </a:r>
            <a:endParaRPr lang="en-US" sz="2000" b="1" dirty="0">
              <a:solidFill>
                <a:srgbClr val="00FF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415871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298"/>
            <a:ext cx="9144000" cy="622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8/11 Fri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30778"/>
            <a:ext cx="0" cy="213078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5693" y="4932080"/>
            <a:ext cx="2624197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clouds throughout most of the flight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60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298"/>
            <a:ext cx="9144000" cy="622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1528" y="16625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8/11 Fri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30778"/>
            <a:ext cx="0" cy="213078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11" y="3795889"/>
            <a:ext cx="30607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22" y="3545186"/>
            <a:ext cx="3111500" cy="308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98800" cy="3035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071" y="-56444"/>
            <a:ext cx="273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 </a:t>
            </a:r>
            <a:r>
              <a:rPr lang="en-US" sz="2400" dirty="0" err="1" smtClean="0">
                <a:solidFill>
                  <a:srgbClr val="FFFF00"/>
                </a:solidFill>
              </a:rPr>
              <a:t>deg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lon</a:t>
            </a:r>
            <a:r>
              <a:rPr lang="en-US" sz="2400" dirty="0" smtClean="0">
                <a:solidFill>
                  <a:srgbClr val="FFFF00"/>
                </a:solidFill>
              </a:rPr>
              <a:t> x 5 </a:t>
            </a:r>
            <a:r>
              <a:rPr lang="en-US" sz="2400" dirty="0" err="1" smtClean="0">
                <a:solidFill>
                  <a:srgbClr val="FFFF00"/>
                </a:solidFill>
              </a:rPr>
              <a:t>deg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lat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49222" y="1397000"/>
            <a:ext cx="2667000" cy="733778"/>
          </a:xfrm>
          <a:prstGeom prst="straightConnector1">
            <a:avLst/>
          </a:prstGeom>
          <a:ln w="5715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727678" y="2737556"/>
            <a:ext cx="2775655" cy="2003778"/>
          </a:xfrm>
          <a:prstGeom prst="straightConnector1">
            <a:avLst/>
          </a:prstGeom>
          <a:ln w="5715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789991" y="4261559"/>
            <a:ext cx="900087" cy="180620"/>
          </a:xfrm>
          <a:prstGeom prst="straightConnector1">
            <a:avLst/>
          </a:prstGeom>
          <a:ln w="5715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87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55" y="660400"/>
            <a:ext cx="9144000" cy="5515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forecast on 8/11 Fri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269770" y="2695222"/>
            <a:ext cx="0" cy="1806222"/>
          </a:xfrm>
          <a:prstGeom prst="straightConnector1">
            <a:avLst/>
          </a:prstGeom>
          <a:ln w="38100" cmpd="sng">
            <a:solidFill>
              <a:srgbClr val="FF1EED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327420" y="2257778"/>
            <a:ext cx="410163" cy="360308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18581" y="4706303"/>
            <a:ext cx="2398419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clouds mainly to the north of TMS, but some to the south as well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76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026" y="789516"/>
            <a:ext cx="7119966" cy="3944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5221" y="563740"/>
            <a:ext cx="5642220" cy="46121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93133" y="5308644"/>
            <a:ext cx="9406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Good model agreement overall: (1) low clouds along most of the flight track, but relatively clear (smaller cells) near the southernmost point; (2) mid and high clouds over TMS; (3) high clouds from convection may approach flight track ~3-4S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Clear region south of TMS in EC model, but not in UKMO (EC likely more accurate)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3725" y="452728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(60-hr)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36" y="456913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(60-hr)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428171" y="1576294"/>
            <a:ext cx="0" cy="154226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1721032">
            <a:off x="2658099" y="1002592"/>
            <a:ext cx="1921255" cy="1052157"/>
          </a:xfrm>
          <a:prstGeom prst="ellipse">
            <a:avLst/>
          </a:prstGeom>
          <a:noFill/>
          <a:ln w="28575" cmpd="sng">
            <a:solidFill>
              <a:srgbClr val="FF1E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3725" y="2776076"/>
            <a:ext cx="17023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1EED"/>
                </a:solidFill>
              </a:rPr>
              <a:t>H</a:t>
            </a:r>
            <a:r>
              <a:rPr lang="en-US" dirty="0" smtClean="0">
                <a:solidFill>
                  <a:srgbClr val="FF1EED"/>
                </a:solidFill>
              </a:rPr>
              <a:t>igh clouds</a:t>
            </a:r>
            <a:endParaRPr lang="en-US" dirty="0">
              <a:solidFill>
                <a:srgbClr val="FF1EED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5040183">
            <a:off x="7702060" y="451737"/>
            <a:ext cx="1531748" cy="2205634"/>
          </a:xfrm>
          <a:prstGeom prst="ellipse">
            <a:avLst/>
          </a:prstGeom>
          <a:noFill/>
          <a:ln w="28575" cmpd="sng">
            <a:solidFill>
              <a:srgbClr val="636E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404" y="32396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8/11 Fri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7665656" y="1464234"/>
            <a:ext cx="0" cy="176721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419869" y="2749224"/>
            <a:ext cx="132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36EBD"/>
                </a:solidFill>
              </a:rPr>
              <a:t>High</a:t>
            </a:r>
            <a:r>
              <a:rPr lang="en-US" dirty="0">
                <a:solidFill>
                  <a:srgbClr val="636EBD"/>
                </a:solidFill>
              </a:rPr>
              <a:t> </a:t>
            </a:r>
            <a:r>
              <a:rPr lang="en-US" dirty="0" smtClean="0">
                <a:solidFill>
                  <a:srgbClr val="636EBD"/>
                </a:solidFill>
              </a:rPr>
              <a:t>clouds</a:t>
            </a:r>
            <a:endParaRPr lang="en-US" dirty="0">
              <a:solidFill>
                <a:srgbClr val="636E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04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334" y="18389"/>
            <a:ext cx="905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(color), wind, BL and cloud base heights along 5E,  8/11 Fri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928" y="465673"/>
            <a:ext cx="7930445" cy="5037664"/>
            <a:chOff x="14111" y="804336"/>
            <a:chExt cx="8791224" cy="59136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6668" y="846667"/>
              <a:ext cx="7958667" cy="48683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1" y="804336"/>
              <a:ext cx="840646" cy="46146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5715000"/>
              <a:ext cx="6688666" cy="1002947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6200" y="5506198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Cross winds (from E) of 10-20 knots at 10-15 </a:t>
            </a:r>
            <a:r>
              <a:rPr lang="en-US" sz="2000" dirty="0" err="1" smtClean="0"/>
              <a:t>kft</a:t>
            </a:r>
            <a:r>
              <a:rPr lang="en-US" sz="20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Plume of dry convection at 10 </a:t>
            </a:r>
            <a:r>
              <a:rPr lang="en-US" sz="2000" dirty="0" err="1" smtClean="0"/>
              <a:t>kft</a:t>
            </a:r>
            <a:r>
              <a:rPr lang="en-US" sz="2000" dirty="0" smtClean="0"/>
              <a:t> south of 12S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Cloud bases (3 to 1 </a:t>
            </a:r>
            <a:r>
              <a:rPr lang="en-US" sz="2000" dirty="0" err="1" smtClean="0"/>
              <a:t>kft</a:t>
            </a:r>
            <a:r>
              <a:rPr lang="en-US" sz="2000" dirty="0" smtClean="0"/>
              <a:t>) and tops (4 to 1 </a:t>
            </a:r>
            <a:r>
              <a:rPr lang="en-US" sz="2000" dirty="0" err="1" smtClean="0"/>
              <a:t>kft</a:t>
            </a:r>
            <a:r>
              <a:rPr lang="en-US" sz="2000" dirty="0" smtClean="0"/>
              <a:t>) decrease from N to S along the flight track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64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Forecast for Saturday</a:t>
            </a:r>
            <a:r>
              <a:rPr lang="en-US" dirty="0" smtClean="0"/>
              <a:t>, August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68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45280"/>
            <a:ext cx="377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extensive low cloud field forecast for Saturday than forecast for today. </a:t>
            </a:r>
            <a:r>
              <a:rPr lang="en-US" sz="2400" dirty="0" smtClean="0"/>
              <a:t> </a:t>
            </a:r>
            <a:r>
              <a:rPr lang="en-US" sz="2400" dirty="0" smtClean="0"/>
              <a:t>This (the more extensive part)</a:t>
            </a:r>
            <a:r>
              <a:rPr lang="en-US" sz="2400" dirty="0" smtClean="0"/>
              <a:t> </a:t>
            </a:r>
            <a:r>
              <a:rPr lang="en-US" sz="2400" dirty="0" smtClean="0"/>
              <a:t>I believe is robust (though details of placement are not)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23900" y="237490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SATURDAY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7100" y="50927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07499" y="4631035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TODAY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18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0"/>
            <a:ext cx="4302760" cy="4384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300" y="5029200"/>
            <a:ext cx="76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bit far out, but my judgment is that the high cloud blob NE of </a:t>
            </a:r>
            <a:r>
              <a:rPr lang="en-US" sz="2400" dirty="0" smtClean="0"/>
              <a:t>Ascension in the EC forecast (left) </a:t>
            </a:r>
            <a:r>
              <a:rPr lang="en-US" sz="2400" dirty="0" smtClean="0"/>
              <a:t>is overdone.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91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80" y="3230880"/>
            <a:ext cx="4693920" cy="36271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6127750" y="4514850"/>
            <a:ext cx="13589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35700" y="4203700"/>
            <a:ext cx="11049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4508500"/>
            <a:ext cx="42214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Mid levels are unusually dry, moisture is at Sao Tome and northward.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032000" y="1574800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800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2800" y="1805632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7</a:t>
            </a:r>
            <a:r>
              <a:rPr lang="en-US" sz="2400" dirty="0" smtClean="0">
                <a:solidFill>
                  <a:srgbClr val="FF6600"/>
                </a:solidFill>
              </a:rPr>
              <a:t>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8208" y="4733429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37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0" y="4381500"/>
            <a:ext cx="3390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N/S (above) and E/W (right) cross sections.  Cloud top heights about .8 km near extensive low cloud band at 5-10 S, very low (&lt; 500m) near 15S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45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1" y="479262"/>
            <a:ext cx="8483600" cy="640057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94918" y="98392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559119" y="2867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17597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8/9 Wed @ 11:30AM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182" y="563223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7806" y="556358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03053" y="3011614"/>
            <a:ext cx="2854836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44532" y="5426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761" y="538204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3518" y="3880928"/>
            <a:ext cx="3020482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Square spiral at this time at 7.5W</a:t>
            </a:r>
          </a:p>
          <a:p>
            <a:endParaRPr lang="en-US" sz="2000" dirty="0"/>
          </a:p>
          <a:p>
            <a:r>
              <a:rPr lang="en-US" sz="2000" dirty="0"/>
              <a:t>S</a:t>
            </a:r>
            <a:r>
              <a:rPr lang="en-US" sz="2000" dirty="0" smtClean="0"/>
              <a:t>atellite estimates indicate cloud top heights of 5000 – 5500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085585" y="3011614"/>
            <a:ext cx="3037933" cy="1024164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85932" y="575846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>
            <a:endCxn id="5" idx="2"/>
          </p:cNvCxnSpPr>
          <p:nvPr/>
        </p:nvCxnSpPr>
        <p:spPr>
          <a:xfrm flipV="1">
            <a:off x="4557889" y="1212526"/>
            <a:ext cx="1380688" cy="178810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128875" y="1801728"/>
            <a:ext cx="1616236" cy="173828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23518" y="1465105"/>
            <a:ext cx="3020482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low clouds not forecasted by all models, but EC model did pretty well otherwise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01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45280"/>
            <a:ext cx="3779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far out, can say that we should have ample low cloud south of us if we don’t go too far east</a:t>
            </a:r>
            <a:r>
              <a:rPr lang="en-US" sz="2400" dirty="0" smtClean="0"/>
              <a:t>.  Both days are similar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23900" y="237490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SATURDAY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7100" y="50927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05100"/>
            <a:ext cx="5364480" cy="4145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37182" y="4377035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SUNDAY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78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0"/>
            <a:ext cx="4302760" cy="4384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14900"/>
            <a:ext cx="88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 see some high cloud near TMS, and this may be an issue, but not over low cloud band.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3467100" y="1689100"/>
            <a:ext cx="4356100" cy="339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33400" y="2146303"/>
            <a:ext cx="4165599" cy="1701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765300" y="914402"/>
            <a:ext cx="5143500" cy="4165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42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80" y="323088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0" y="1574800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800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2800" y="1805632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7</a:t>
            </a:r>
            <a:r>
              <a:rPr lang="en-US" sz="2400" dirty="0" smtClean="0">
                <a:solidFill>
                  <a:srgbClr val="FF6600"/>
                </a:solidFill>
              </a:rPr>
              <a:t>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8208" y="4733429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73" y="4271764"/>
            <a:ext cx="4021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Similarly quite dry at </a:t>
            </a:r>
            <a:r>
              <a:rPr lang="en-US" sz="2400" dirty="0" err="1" smtClean="0"/>
              <a:t>midlevels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90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4381500"/>
            <a:ext cx="33909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N/S (above) and E/W (right) cross sections.  Cloud top heights about .8 km near extensive low cloud band at 5-10 S, somewhat lower (not as low as August 12) between 10 and 15S.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429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3467" y="1169805"/>
            <a:ext cx="8918200" cy="57153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Routine </a:t>
            </a:r>
            <a:r>
              <a:rPr lang="en-US" u="sng" dirty="0"/>
              <a:t>flight: </a:t>
            </a:r>
            <a:r>
              <a:rPr lang="en-US" u="sng" dirty="0" smtClean="0"/>
              <a:t>Friday 8</a:t>
            </a:r>
            <a:r>
              <a:rPr lang="en-US" u="sng" dirty="0"/>
              <a:t>/</a:t>
            </a:r>
            <a:r>
              <a:rPr lang="en-US" u="sng" dirty="0" smtClean="0"/>
              <a:t>11</a:t>
            </a:r>
            <a:endParaRPr lang="en-US" dirty="0"/>
          </a:p>
          <a:p>
            <a:r>
              <a:rPr lang="en-US" dirty="0" smtClean="0"/>
              <a:t>Condition at TMS: SW 10-15 knot winds, temperature varies little day by day</a:t>
            </a:r>
          </a:p>
          <a:p>
            <a:r>
              <a:rPr lang="en-US" dirty="0" smtClean="0"/>
              <a:t>Low clouds throughout most of the flight</a:t>
            </a:r>
            <a:r>
              <a:rPr lang="en-US" dirty="0"/>
              <a:t>, few smaller </a:t>
            </a:r>
            <a:r>
              <a:rPr lang="en-US" dirty="0" err="1"/>
              <a:t>StratCu</a:t>
            </a:r>
            <a:r>
              <a:rPr lang="en-US" dirty="0"/>
              <a:t> cells south of ~</a:t>
            </a:r>
            <a:r>
              <a:rPr lang="en-US" dirty="0" smtClean="0"/>
              <a:t>11S</a:t>
            </a:r>
          </a:p>
          <a:p>
            <a:r>
              <a:rPr lang="en-US" dirty="0"/>
              <a:t>M</a:t>
            </a:r>
            <a:r>
              <a:rPr lang="en-US" dirty="0" smtClean="0"/>
              <a:t>id and high clouds over TMS (mostly to the north)</a:t>
            </a:r>
          </a:p>
          <a:p>
            <a:r>
              <a:rPr lang="en-US" dirty="0" smtClean="0"/>
              <a:t>Some high clouds may appear along the flight track north of ~5S</a:t>
            </a:r>
          </a:p>
          <a:p>
            <a:r>
              <a:rPr lang="en-US" dirty="0"/>
              <a:t>Plume transport from dry convection </a:t>
            </a:r>
            <a:r>
              <a:rPr lang="en-US" dirty="0" smtClean="0"/>
              <a:t>at </a:t>
            </a:r>
            <a:r>
              <a:rPr lang="en-US" dirty="0"/>
              <a:t>~10 </a:t>
            </a:r>
            <a:r>
              <a:rPr lang="en-US" dirty="0" err="1" smtClean="0"/>
              <a:t>kft</a:t>
            </a:r>
            <a:r>
              <a:rPr lang="en-US" dirty="0" smtClean="0"/>
              <a:t> at southernmost point of the flight track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516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901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5910" y="1197681"/>
            <a:ext cx="83170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Target-of-opportunity flight</a:t>
            </a:r>
            <a:r>
              <a:rPr lang="en-US" sz="2800" u="sng" dirty="0"/>
              <a:t>: </a:t>
            </a:r>
            <a:r>
              <a:rPr lang="en-US" sz="2800" u="sng" dirty="0" smtClean="0"/>
              <a:t>Sat 8</a:t>
            </a:r>
            <a:r>
              <a:rPr lang="en-US" sz="2800" u="sng" dirty="0"/>
              <a:t>/</a:t>
            </a:r>
            <a:r>
              <a:rPr lang="en-US" sz="2800" u="sng" dirty="0" smtClean="0"/>
              <a:t>12, Sun 8/13</a:t>
            </a:r>
            <a:endParaRPr lang="en-US" sz="2600" dirty="0" smtClean="0"/>
          </a:p>
          <a:p>
            <a:pPr>
              <a:buFont typeface="Arial"/>
              <a:buChar char="•"/>
            </a:pPr>
            <a:r>
              <a:rPr lang="en-US" sz="2600" dirty="0" smtClean="0"/>
              <a:t>Low clouds expected to be more extensive on both days than today and </a:t>
            </a:r>
            <a:r>
              <a:rPr lang="en-US" sz="2600" dirty="0" smtClean="0"/>
              <a:t>tomorrow, due to increased BL heights and stronger regional surface winds.</a:t>
            </a:r>
          </a:p>
          <a:p>
            <a:pPr>
              <a:buFont typeface="Arial"/>
              <a:buChar char="•"/>
            </a:pPr>
            <a:r>
              <a:rPr lang="en-US" sz="2600" dirty="0" smtClean="0"/>
              <a:t>Mid levels are drier than typical.</a:t>
            </a:r>
          </a:p>
          <a:p>
            <a:pPr>
              <a:buFont typeface="Arial"/>
              <a:buChar char="•"/>
            </a:pPr>
            <a:r>
              <a:rPr lang="en-US" sz="2600" dirty="0" smtClean="0"/>
              <a:t>Expect that high and middle cloud cover will NOT be a problem, except near </a:t>
            </a:r>
            <a:r>
              <a:rPr lang="en-US" sz="2600" dirty="0" smtClean="0"/>
              <a:t>TMS (</a:t>
            </a:r>
            <a:r>
              <a:rPr lang="en-US" sz="2600" dirty="0" smtClean="0"/>
              <a:t>a bit more on Sunday)</a:t>
            </a:r>
            <a:r>
              <a:rPr lang="en-US" sz="2600" dirty="0" smtClean="0"/>
              <a:t>.</a:t>
            </a:r>
            <a:endParaRPr lang="en-US" sz="2600" dirty="0" smtClean="0"/>
          </a:p>
          <a:p>
            <a:pPr>
              <a:buFont typeface="Arial"/>
              <a:buChar char="•"/>
            </a:pPr>
            <a:r>
              <a:rPr lang="en-US" sz="2600" dirty="0" smtClean="0"/>
              <a:t>In region of cloud gradient just south of TMS, winds will actually be weak and westerly, not typical.</a:t>
            </a:r>
          </a:p>
          <a:p>
            <a:pPr>
              <a:buFont typeface="Arial"/>
              <a:buChar char="•"/>
            </a:pPr>
            <a:r>
              <a:rPr lang="en-US" sz="2600" dirty="0" smtClean="0"/>
              <a:t>Weaker than typical winds expected at TMS (westerly component).  I have to say that I am still not sure how this translates to local winds.  If we have weak </a:t>
            </a:r>
            <a:r>
              <a:rPr lang="en-US" sz="2600" dirty="0" err="1" smtClean="0"/>
              <a:t>westerlies</a:t>
            </a:r>
            <a:r>
              <a:rPr lang="en-US" sz="2600" dirty="0" smtClean="0"/>
              <a:t> and limited cloud cover, it could heat up </a:t>
            </a:r>
            <a:r>
              <a:rPr lang="en-US" sz="2600" dirty="0" smtClean="0"/>
              <a:t>faster in the morning.</a:t>
            </a:r>
            <a:endParaRPr lang="en-US" sz="2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895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15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21" y="1581625"/>
            <a:ext cx="4192879" cy="5014065"/>
          </a:xfrm>
          <a:prstGeom prst="rect">
            <a:avLst/>
          </a:prstGeom>
        </p:spPr>
      </p:pic>
      <p:sp>
        <p:nvSpPr>
          <p:cNvPr id="4" name="Up Ribbon 3"/>
          <p:cNvSpPr/>
          <p:nvPr/>
        </p:nvSpPr>
        <p:spPr>
          <a:xfrm>
            <a:off x="69024" y="365854"/>
            <a:ext cx="9028383" cy="1063042"/>
          </a:xfrm>
          <a:prstGeom prst="ribbon2">
            <a:avLst>
              <a:gd name="adj1" fmla="val 10174"/>
              <a:gd name="adj2" fmla="val 677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67023" y="390851"/>
            <a:ext cx="5922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Happy Birthday, Lenny!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LS00329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41687" y="2677785"/>
            <a:ext cx="1792224" cy="3121152"/>
          </a:xfrm>
          <a:prstGeom prst="rect">
            <a:avLst/>
          </a:prstGeom>
        </p:spPr>
      </p:pic>
      <p:pic>
        <p:nvPicPr>
          <p:cNvPr id="7" name="Picture 6" descr="FD0006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3384" y="4423683"/>
            <a:ext cx="2434317" cy="2434317"/>
          </a:xfrm>
          <a:prstGeom prst="rect">
            <a:avLst/>
          </a:prstGeom>
        </p:spPr>
      </p:pic>
      <p:pic>
        <p:nvPicPr>
          <p:cNvPr id="8" name="Picture 7" descr="FD0047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1022" y="1714399"/>
            <a:ext cx="1356880" cy="20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334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-139700"/>
            <a:ext cx="6350000" cy="38100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9600"/>
            <a:ext cx="62484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115518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rcRect l="43000" t="3667"/>
          <a:stretch>
            <a:fillRect/>
          </a:stretch>
        </p:blipFill>
        <p:spPr>
          <a:xfrm>
            <a:off x="5524500" y="0"/>
            <a:ext cx="3619500" cy="367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43797"/>
          <a:stretch>
            <a:fillRect/>
          </a:stretch>
        </p:blipFill>
        <p:spPr>
          <a:xfrm>
            <a:off x="0" y="0"/>
            <a:ext cx="30149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1968500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27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43087" t="5331"/>
          <a:stretch>
            <a:fillRect/>
          </a:stretch>
        </p:blipFill>
        <p:spPr>
          <a:xfrm>
            <a:off x="2857500" y="2933700"/>
            <a:ext cx="3053080" cy="3924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3900" y="4376112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51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585037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-114300"/>
            <a:ext cx="5461000" cy="32766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0"/>
            <a:ext cx="57912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4089400"/>
            <a:ext cx="2632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 on August 7 at 15Z.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232854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good are the low cloud forecasts, and for how long?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78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2791" t="3488"/>
          <a:stretch>
            <a:fillRect/>
          </a:stretch>
        </p:blipFill>
        <p:spPr>
          <a:xfrm>
            <a:off x="5511228" y="0"/>
            <a:ext cx="3632772" cy="367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3561" t="3983"/>
          <a:stretch>
            <a:fillRect/>
          </a:stretch>
        </p:blipFill>
        <p:spPr>
          <a:xfrm>
            <a:off x="0" y="0"/>
            <a:ext cx="3027680" cy="3980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800" y="1841500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27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43703"/>
          <a:stretch>
            <a:fillRect/>
          </a:stretch>
        </p:blipFill>
        <p:spPr>
          <a:xfrm>
            <a:off x="7620" y="2702560"/>
            <a:ext cx="302006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800" y="4607867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51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43666" t="4534"/>
          <a:stretch>
            <a:fillRect/>
          </a:stretch>
        </p:blipFill>
        <p:spPr>
          <a:xfrm>
            <a:off x="3027680" y="2890520"/>
            <a:ext cx="3022028" cy="3957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4607867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75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005498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1481" t="10000" r="25926" b="31282"/>
          <a:stretch>
            <a:fillRect/>
          </a:stretch>
        </p:blipFill>
        <p:spPr>
          <a:xfrm>
            <a:off x="4135934" y="3464980"/>
            <a:ext cx="5008066" cy="3393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480" y="1244600"/>
            <a:ext cx="3451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Today, </a:t>
            </a:r>
            <a:r>
              <a:rPr lang="en-US" sz="2400" dirty="0" smtClean="0"/>
              <a:t>12Z: comparison of visible image (below) </a:t>
            </a:r>
            <a:r>
              <a:rPr lang="en-US" sz="2400" dirty="0" smtClean="0"/>
              <a:t>with 24 hour </a:t>
            </a:r>
            <a:r>
              <a:rPr lang="en-US" sz="2400" dirty="0" smtClean="0"/>
              <a:t>forecast from EC (left)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4000" y="4572000"/>
            <a:ext cx="3888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features are well captured, other than the excessive cloud clearing in the EC model where the boundary layer is thin (and clouds are thin).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51667" y="5517444"/>
            <a:ext cx="4332111" cy="256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56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1481" t="10000" r="25926" b="31282"/>
          <a:stretch>
            <a:fillRect/>
          </a:stretch>
        </p:blipFill>
        <p:spPr>
          <a:xfrm>
            <a:off x="4135934" y="3464980"/>
            <a:ext cx="5008066" cy="3393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480" y="1244600"/>
            <a:ext cx="3451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Today, </a:t>
            </a:r>
            <a:r>
              <a:rPr lang="en-US" sz="2400" dirty="0" smtClean="0"/>
              <a:t>12Z: </a:t>
            </a:r>
            <a:r>
              <a:rPr lang="en-US" sz="2400" dirty="0" smtClean="0"/>
              <a:t>comparison with </a:t>
            </a:r>
            <a:r>
              <a:rPr lang="en-US" sz="2400" i="1" dirty="0" smtClean="0"/>
              <a:t>72</a:t>
            </a:r>
            <a:r>
              <a:rPr lang="en-US" sz="2400" dirty="0" smtClean="0"/>
              <a:t> hour forecast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5900" y="4145280"/>
            <a:ext cx="3873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have excessive cloud clearing, but even some of the gross features are not well placed with 3 day </a:t>
            </a:r>
            <a:r>
              <a:rPr lang="en-US" sz="2400" dirty="0" err="1" smtClean="0"/>
              <a:t>fcsts</a:t>
            </a:r>
            <a:r>
              <a:rPr lang="en-US" sz="2400" dirty="0" smtClean="0"/>
              <a:t>.  Perhaps all we can hope for is that the model is getting less than normal overall cloud.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1120351" y="2288750"/>
            <a:ext cx="2661502" cy="2235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63800" y="5130801"/>
            <a:ext cx="40386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768350" y="3219451"/>
            <a:ext cx="3606801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57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39333"/>
            <a:ext cx="7772400" cy="324555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Evolution of surface wind speed and BL height over the forecast </a:t>
            </a:r>
            <a:r>
              <a:rPr lang="en-US" dirty="0" smtClean="0"/>
              <a:t>period: an explanation for an overall increase in low cloud over the next 5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70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" y="6217920"/>
            <a:ext cx="753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 winds are weak in SC region, SH high is scrunched.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34798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58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6217920"/>
            <a:ext cx="728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 winds still weak, SH high west of typical position.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556000"/>
            <a:ext cx="408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01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</TotalTime>
  <Words>1178</Words>
  <Application>Microsoft Macintosh PowerPoint</Application>
  <PresentationFormat>On-screen Show (4:3)</PresentationFormat>
  <Paragraphs>120</Paragraphs>
  <Slides>40</Slides>
  <Notes>1</Notes>
  <HiddenSlides>4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ORACLES weather briefing </vt:lpstr>
      <vt:lpstr>Slide 2</vt:lpstr>
      <vt:lpstr>Slide 3</vt:lpstr>
      <vt:lpstr>How good are the low cloud forecasts, and for how long?</vt:lpstr>
      <vt:lpstr>Slide 5</vt:lpstr>
      <vt:lpstr>Slide 6</vt:lpstr>
      <vt:lpstr>Evolution of surface wind speed and BL height over the forecast period: an explanation for an overall increase in low cloud over the next 5 days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Forecast for Friday, August 11</vt:lpstr>
      <vt:lpstr>Slide 19</vt:lpstr>
      <vt:lpstr>Slide 20</vt:lpstr>
      <vt:lpstr>Slide 21</vt:lpstr>
      <vt:lpstr>Slide 22</vt:lpstr>
      <vt:lpstr>Slide 23</vt:lpstr>
      <vt:lpstr>Slide 24</vt:lpstr>
      <vt:lpstr>Forecast for Saturday, August 12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Summary</vt:lpstr>
      <vt:lpstr>Slide 35</vt:lpstr>
      <vt:lpstr>Slide 36</vt:lpstr>
      <vt:lpstr>Slide 37</vt:lpstr>
      <vt:lpstr>Slide 38</vt:lpstr>
      <vt:lpstr>Slide 39</vt:lpstr>
      <vt:lpstr>Slide 40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Lenny Pfister</cp:lastModifiedBy>
  <cp:revision>325</cp:revision>
  <dcterms:created xsi:type="dcterms:W3CDTF">2017-08-09T16:32:16Z</dcterms:created>
  <dcterms:modified xsi:type="dcterms:W3CDTF">2017-08-09T16:44:21Z</dcterms:modified>
</cp:coreProperties>
</file>