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7" r:id="rId2"/>
    <p:sldId id="419" r:id="rId3"/>
    <p:sldId id="414" r:id="rId4"/>
    <p:sldId id="398" r:id="rId5"/>
    <p:sldId id="426" r:id="rId6"/>
    <p:sldId id="412" r:id="rId7"/>
    <p:sldId id="413" r:id="rId8"/>
    <p:sldId id="415" r:id="rId9"/>
    <p:sldId id="423" r:id="rId10"/>
    <p:sldId id="424" r:id="rId11"/>
    <p:sldId id="425" r:id="rId12"/>
    <p:sldId id="421" r:id="rId13"/>
    <p:sldId id="418" r:id="rId14"/>
    <p:sldId id="420" r:id="rId15"/>
    <p:sldId id="427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1"/>
    <a:srgbClr val="636EBD"/>
    <a:srgbClr val="B3DFB1"/>
    <a:srgbClr val="A7D1A7"/>
    <a:srgbClr val="FF1EE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594" autoAdjust="0"/>
  </p:normalViewPr>
  <p:slideViewPr>
    <p:cSldViewPr snapToGrid="0" snapToObjects="1">
      <p:cViewPr>
        <p:scale>
          <a:sx n="90" d="100"/>
          <a:sy n="90" d="100"/>
        </p:scale>
        <p:origin x="-912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3C661-1624-2046-876B-48DFAB2D19A1}" type="datetimeFigureOut">
              <a:rPr lang="en-US" smtClean="0"/>
              <a:t>8/9/17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C31F6-EF25-A94D-AC4A-5257FB7F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73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9B449-5070-B243-B165-1C3D5A33A74B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60576"/>
            <a:ext cx="8686800" cy="18764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ORACLES weather briefing</a:t>
            </a:r>
            <a:br>
              <a:rPr lang="en-US" sz="36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dirty="0"/>
              <a:t>9</a:t>
            </a:r>
            <a:r>
              <a:rPr lang="en-US" dirty="0" smtClean="0"/>
              <a:t>-</a:t>
            </a:r>
            <a:r>
              <a:rPr lang="en-US" dirty="0" smtClean="0"/>
              <a:t>Aug-2017</a:t>
            </a:r>
          </a:p>
          <a:p>
            <a:r>
              <a:rPr lang="en-US" dirty="0" smtClean="0"/>
              <a:t>Lenny </a:t>
            </a:r>
            <a:r>
              <a:rPr lang="en-US" dirty="0" err="1" smtClean="0"/>
              <a:t>Pfister</a:t>
            </a:r>
            <a:r>
              <a:rPr lang="en-US" dirty="0" smtClean="0"/>
              <a:t> and Rei Ueyama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4" descr="Image result for nasa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624" y="285750"/>
            <a:ext cx="1682749" cy="168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35040" cy="4663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960" y="2194560"/>
            <a:ext cx="6035040" cy="46634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rot="5400000" flipH="1" flipV="1">
            <a:off x="6210300" y="3162300"/>
            <a:ext cx="914400" cy="76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94200" y="4000500"/>
            <a:ext cx="18923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308100" y="1809750"/>
            <a:ext cx="1879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3094833" y="924719"/>
            <a:ext cx="1011238" cy="8255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8167" y="4633267"/>
            <a:ext cx="3010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Based on this forecast we should have cloud sampling opportunities at least to the prime meridian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46819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240" y="0"/>
            <a:ext cx="4302760" cy="4384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200" y="4622800"/>
            <a:ext cx="88240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No evidence of  high cloud on this morning’s image (also forecast for this morning by UKMO.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EC </a:t>
            </a:r>
            <a:r>
              <a:rPr lang="en-US" sz="2400" dirty="0" smtClean="0"/>
              <a:t>middle </a:t>
            </a:r>
            <a:r>
              <a:rPr lang="en-US" sz="2400" dirty="0" smtClean="0"/>
              <a:t>cloud (minimal in any case) is overdone based on dissipating </a:t>
            </a:r>
            <a:r>
              <a:rPr lang="en-US" sz="2400" dirty="0" smtClean="0"/>
              <a:t>middle/high cloud </a:t>
            </a:r>
            <a:r>
              <a:rPr lang="en-US" sz="2400" dirty="0" smtClean="0"/>
              <a:t>this morning</a:t>
            </a:r>
            <a:r>
              <a:rPr lang="en-US" sz="2400" dirty="0" smtClean="0"/>
              <a:t>.</a:t>
            </a:r>
            <a:endParaRPr lang="en-US" sz="2400" dirty="0" smtClean="0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3086100" y="1714500"/>
            <a:ext cx="3632200" cy="337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1193800" y="3606800"/>
            <a:ext cx="4356100" cy="3175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V="1">
            <a:off x="2806702" y="1981201"/>
            <a:ext cx="5676899" cy="36956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65200" y="1752600"/>
            <a:ext cx="18669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 flipH="1" flipV="1">
            <a:off x="2711450" y="806450"/>
            <a:ext cx="1003300" cy="914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646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997" y="0"/>
            <a:ext cx="7376160" cy="5699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486400"/>
            <a:ext cx="860666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Cloud top heights start a bit above 1 km (consistent with </a:t>
            </a:r>
            <a:r>
              <a:rPr lang="en-US" sz="2400" dirty="0" err="1" smtClean="0"/>
              <a:t>obs</a:t>
            </a:r>
            <a:r>
              <a:rPr lang="en-US" sz="2400" dirty="0" smtClean="0"/>
              <a:t>), going below 1 km in middle of flight.  Expect more cloud than forecast in middle of flight (too much cloud clearing)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rot="16200000" flipV="1">
            <a:off x="2134870" y="3542030"/>
            <a:ext cx="2562860" cy="1752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3092450" y="3676650"/>
            <a:ext cx="2501900" cy="210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229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2243" y="1562698"/>
            <a:ext cx="8748868" cy="4293411"/>
          </a:xfrm>
        </p:spPr>
        <p:txBody>
          <a:bodyPr>
            <a:normAutofit/>
          </a:bodyPr>
          <a:lstStyle/>
          <a:p>
            <a:r>
              <a:rPr lang="en-US" dirty="0" smtClean="0"/>
              <a:t>ASI, takeoff </a:t>
            </a:r>
            <a:r>
              <a:rPr lang="en-US" dirty="0" smtClean="0"/>
              <a:t>~10am</a:t>
            </a:r>
            <a:endParaRPr lang="en-US" dirty="0" smtClean="0"/>
          </a:p>
          <a:p>
            <a:pPr lvl="1"/>
            <a:r>
              <a:rPr lang="en-US" dirty="0" smtClean="0"/>
              <a:t>SE winds, </a:t>
            </a:r>
            <a:r>
              <a:rPr lang="en-US" dirty="0" smtClean="0"/>
              <a:t>12 </a:t>
            </a:r>
            <a:r>
              <a:rPr lang="en-US" dirty="0" smtClean="0"/>
              <a:t>knots</a:t>
            </a:r>
          </a:p>
          <a:p>
            <a:pPr lvl="1"/>
            <a:r>
              <a:rPr lang="en-US" dirty="0" smtClean="0"/>
              <a:t>Few (to scattered) clouds at 2000 </a:t>
            </a:r>
            <a:r>
              <a:rPr lang="en-US" dirty="0" err="1" smtClean="0"/>
              <a:t>ft</a:t>
            </a:r>
            <a:r>
              <a:rPr lang="en-US" dirty="0" smtClean="0"/>
              <a:t>, scattered clouds at 4500 </a:t>
            </a:r>
            <a:r>
              <a:rPr lang="en-US" dirty="0" err="1" smtClean="0"/>
              <a:t>ft</a:t>
            </a:r>
            <a:endParaRPr lang="en-US" dirty="0" smtClean="0"/>
          </a:p>
          <a:p>
            <a:r>
              <a:rPr lang="en-US" dirty="0" smtClean="0"/>
              <a:t>TMS, landing </a:t>
            </a:r>
            <a:r>
              <a:rPr lang="en-US" dirty="0"/>
              <a:t>~</a:t>
            </a:r>
            <a:r>
              <a:rPr lang="en-US" dirty="0" smtClean="0"/>
              <a:t>5:30pm</a:t>
            </a:r>
            <a:endParaRPr lang="en-US" dirty="0" smtClean="0"/>
          </a:p>
          <a:p>
            <a:pPr lvl="1"/>
            <a:r>
              <a:rPr lang="en-US" dirty="0" smtClean="0"/>
              <a:t>S winds, </a:t>
            </a:r>
            <a:r>
              <a:rPr lang="en-US" dirty="0" smtClean="0"/>
              <a:t>10 </a:t>
            </a:r>
            <a:r>
              <a:rPr lang="en-US" dirty="0" smtClean="0"/>
              <a:t>knots</a:t>
            </a:r>
          </a:p>
          <a:p>
            <a:pPr lvl="1"/>
            <a:r>
              <a:rPr lang="en-US" dirty="0" smtClean="0"/>
              <a:t>Few clouds at </a:t>
            </a:r>
            <a:r>
              <a:rPr lang="en-US" dirty="0" smtClean="0"/>
              <a:t>2000 </a:t>
            </a:r>
            <a:r>
              <a:rPr lang="en-US" dirty="0" err="1" smtClean="0"/>
              <a:t>ft</a:t>
            </a:r>
            <a:r>
              <a:rPr lang="en-US" dirty="0" smtClean="0"/>
              <a:t>, broken clouds at </a:t>
            </a:r>
            <a:r>
              <a:rPr lang="en-US" dirty="0" smtClean="0"/>
              <a:t>4000 </a:t>
            </a:r>
            <a:r>
              <a:rPr lang="en-US" dirty="0" err="1" smtClean="0"/>
              <a:t>ft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8593"/>
          </a:xfrm>
        </p:spPr>
        <p:txBody>
          <a:bodyPr/>
          <a:lstStyle/>
          <a:p>
            <a:r>
              <a:rPr lang="en-US" dirty="0" smtClean="0"/>
              <a:t>TAF at ASI and TMS today (</a:t>
            </a:r>
            <a:r>
              <a:rPr lang="en-US" smtClean="0"/>
              <a:t>8</a:t>
            </a:r>
            <a:r>
              <a:rPr lang="en-US" smtClean="0"/>
              <a:t>/9)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861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9865"/>
            <a:ext cx="7772400" cy="1470025"/>
          </a:xfrm>
        </p:spPr>
        <p:txBody>
          <a:bodyPr/>
          <a:lstStyle/>
          <a:p>
            <a:r>
              <a:rPr lang="en-US" dirty="0" smtClean="0"/>
              <a:t>Morning briefing for 20170809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8350" y="1600200"/>
            <a:ext cx="81906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Diurnal cloud “clearing” started around 0730 yesterday near Ascension, did not become “substantial” until noon.  </a:t>
            </a:r>
            <a:r>
              <a:rPr lang="en-US" sz="2400" dirty="0" err="1" smtClean="0"/>
              <a:t>Fcsts</a:t>
            </a:r>
            <a:r>
              <a:rPr lang="en-US" sz="2400" dirty="0" smtClean="0"/>
              <a:t> for today do about the same thing.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Big “gap” apparent north of 6S in region between 10W and 4W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Expect this gap to expand, but LESS than EC model forecasts.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Cloud tops </a:t>
            </a:r>
            <a:r>
              <a:rPr lang="en-US" sz="2400" dirty="0" smtClean="0"/>
              <a:t>observed at 1</a:t>
            </a:r>
            <a:r>
              <a:rPr lang="en-US" sz="2400" dirty="0" smtClean="0"/>
              <a:t>-2 km near </a:t>
            </a:r>
            <a:r>
              <a:rPr lang="en-US" sz="2400" dirty="0" smtClean="0"/>
              <a:t>Ascension, </a:t>
            </a:r>
            <a:r>
              <a:rPr lang="en-US" sz="2400" dirty="0" smtClean="0"/>
              <a:t>decreasing to less than 1 km by prime meridian (model consistent with current </a:t>
            </a:r>
            <a:r>
              <a:rPr lang="en-US" sz="2400" dirty="0" err="1" smtClean="0"/>
              <a:t>obs</a:t>
            </a:r>
            <a:r>
              <a:rPr lang="en-US" sz="2400" dirty="0" smtClean="0"/>
              <a:t>).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High/middle cloud coverage over Sao Tome area is substantially less than yesterday morning.  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Expect no middle/high cloud issues today except right near Sao Tome.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TAF is favorable – 10 knot south wind, 4kft ceiling.   </a:t>
            </a:r>
          </a:p>
          <a:p>
            <a:pPr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3021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921" y="1581625"/>
            <a:ext cx="4192879" cy="5014065"/>
          </a:xfrm>
          <a:prstGeom prst="rect">
            <a:avLst/>
          </a:prstGeom>
        </p:spPr>
      </p:pic>
      <p:sp>
        <p:nvSpPr>
          <p:cNvPr id="4" name="Up Ribbon 3"/>
          <p:cNvSpPr/>
          <p:nvPr/>
        </p:nvSpPr>
        <p:spPr>
          <a:xfrm>
            <a:off x="69024" y="365854"/>
            <a:ext cx="9028383" cy="1063042"/>
          </a:xfrm>
          <a:prstGeom prst="ribbon2">
            <a:avLst>
              <a:gd name="adj1" fmla="val 10174"/>
              <a:gd name="adj2" fmla="val 6773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67023" y="390851"/>
            <a:ext cx="5922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Happy Birthday, Lenny!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 descr="LS00329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687" y="2677785"/>
            <a:ext cx="1792224" cy="3121152"/>
          </a:xfrm>
          <a:prstGeom prst="rect">
            <a:avLst/>
          </a:prstGeom>
        </p:spPr>
      </p:pic>
      <p:pic>
        <p:nvPicPr>
          <p:cNvPr id="7" name="Picture 6" descr="FD0006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4" y="4423683"/>
            <a:ext cx="2434317" cy="2434317"/>
          </a:xfrm>
          <a:prstGeom prst="rect">
            <a:avLst/>
          </a:prstGeom>
        </p:spPr>
      </p:pic>
      <p:pic>
        <p:nvPicPr>
          <p:cNvPr id="8" name="Picture 7" descr="FD00474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22" y="1714399"/>
            <a:ext cx="1356880" cy="20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47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20000" cy="54864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084273" y="1354038"/>
            <a:ext cx="594454" cy="593921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5442634"/>
            <a:ext cx="853688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6600"/>
                </a:solidFill>
              </a:rPr>
              <a:t>Some high cloud from yesterday’s Gabon convection, very thin.  Expect it to dissipate or not reach flight track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Cloud clearing forecast in this general area by early afternoon.  Judging by history of forecasts, expect scattered to broken clouds to remain by the time we get to prime meridian </a:t>
            </a:r>
          </a:p>
          <a:p>
            <a:pPr>
              <a:buFont typeface="Arial"/>
              <a:buChar char="•"/>
            </a:pP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09800" y="1650998"/>
            <a:ext cx="1536700" cy="593921"/>
          </a:xfrm>
          <a:prstGeom prst="ellipse">
            <a:avLst/>
          </a:prstGeom>
          <a:noFill/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790700" y="2087659"/>
            <a:ext cx="152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3235325" y="1323975"/>
            <a:ext cx="838200" cy="6794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233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57" y="419240"/>
            <a:ext cx="8486422" cy="6438760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894918" y="983927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1559119" y="286785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7090" y="-10625"/>
            <a:ext cx="8805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top heights at 8</a:t>
            </a:r>
            <a:r>
              <a:rPr lang="en-US" sz="2400" dirty="0" smtClean="0">
                <a:solidFill>
                  <a:srgbClr val="FF6600"/>
                </a:solidFill>
              </a:rPr>
              <a:t>/9 Wed @ </a:t>
            </a:r>
            <a:r>
              <a:rPr lang="en-US" sz="2400" dirty="0">
                <a:solidFill>
                  <a:srgbClr val="FF6600"/>
                </a:solidFill>
              </a:rPr>
              <a:t>5</a:t>
            </a:r>
            <a:r>
              <a:rPr lang="en-US" sz="2400" dirty="0" smtClean="0">
                <a:solidFill>
                  <a:srgbClr val="FF6600"/>
                </a:solidFill>
              </a:rPr>
              <a:t>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8182" y="563223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7806" y="556358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0W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703053" y="2997503"/>
            <a:ext cx="2897169" cy="0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444532" y="54262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9761" y="538204"/>
            <a:ext cx="50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 smtClean="0">
                <a:solidFill>
                  <a:srgbClr val="FF0000"/>
                </a:solidFill>
              </a:rPr>
              <a:t>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85932" y="575846"/>
            <a:ext cx="414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3035" y="5360941"/>
            <a:ext cx="2733837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ASI</a:t>
            </a:r>
          </a:p>
          <a:p>
            <a:r>
              <a:rPr lang="en-US" sz="2000" dirty="0" smtClean="0"/>
              <a:t>ESE 14 knot winds</a:t>
            </a:r>
            <a:endParaRPr lang="en-US" sz="2000" dirty="0" smtClean="0"/>
          </a:p>
          <a:p>
            <a:r>
              <a:rPr lang="en-US" sz="2000" dirty="0" smtClean="0"/>
              <a:t>Few clouds </a:t>
            </a:r>
            <a:r>
              <a:rPr lang="en-US" sz="2000" dirty="0" smtClean="0"/>
              <a:t>2300 </a:t>
            </a:r>
            <a:r>
              <a:rPr lang="en-US" sz="2000" dirty="0" err="1" smtClean="0"/>
              <a:t>ft</a:t>
            </a:r>
            <a:endParaRPr lang="en-US" sz="2000" dirty="0" smtClean="0"/>
          </a:p>
          <a:p>
            <a:r>
              <a:rPr lang="en-US" sz="2000" dirty="0" smtClean="0"/>
              <a:t>Scattered clouds 5000 </a:t>
            </a:r>
            <a:r>
              <a:rPr lang="en-US" sz="2000" dirty="0" err="1" smtClean="0"/>
              <a:t>ft</a:t>
            </a:r>
            <a:r>
              <a:rPr lang="en-US" sz="2000" dirty="0" smtClean="0"/>
              <a:t> </a:t>
            </a:r>
          </a:p>
        </p:txBody>
      </p:sp>
      <p:cxnSp>
        <p:nvCxnSpPr>
          <p:cNvPr id="21" name="Straight Connector 20"/>
          <p:cNvCxnSpPr>
            <a:endCxn id="5" idx="2"/>
          </p:cNvCxnSpPr>
          <p:nvPr/>
        </p:nvCxnSpPr>
        <p:spPr>
          <a:xfrm flipV="1">
            <a:off x="4600222" y="1212526"/>
            <a:ext cx="1338355" cy="1784977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89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21" y="496129"/>
            <a:ext cx="8847667" cy="6386694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4641143" y="1617516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1940118" y="2625142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7090" y="-24736"/>
            <a:ext cx="8805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Visible satellite imager at </a:t>
            </a:r>
            <a:r>
              <a:rPr lang="en-US" sz="2400" dirty="0" smtClean="0">
                <a:solidFill>
                  <a:srgbClr val="FF6600"/>
                </a:solidFill>
              </a:rPr>
              <a:t>8</a:t>
            </a:r>
            <a:r>
              <a:rPr lang="en-US" sz="2400" dirty="0" smtClean="0">
                <a:solidFill>
                  <a:srgbClr val="FF6600"/>
                </a:solidFill>
              </a:rPr>
              <a:t>/9 Wed @ </a:t>
            </a:r>
            <a:r>
              <a:rPr lang="en-US" sz="2400" dirty="0" smtClean="0">
                <a:solidFill>
                  <a:srgbClr val="FF6600"/>
                </a:solidFill>
              </a:rPr>
              <a:t>7:30</a:t>
            </a:r>
            <a:r>
              <a:rPr lang="en-US" sz="2400" dirty="0" smtClean="0">
                <a:solidFill>
                  <a:srgbClr val="FF6600"/>
                </a:solidFill>
              </a:rPr>
              <a:t>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9960" y="549112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</a:t>
            </a:r>
            <a:r>
              <a:rPr lang="en-US" dirty="0" smtClean="0">
                <a:solidFill>
                  <a:srgbClr val="FF0000"/>
                </a:solidFill>
              </a:rPr>
              <a:t>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73027" y="542247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0W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69941" y="2783187"/>
            <a:ext cx="1867058" cy="0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86642" y="52409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01413" y="547624"/>
            <a:ext cx="53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dirty="0" smtClean="0">
                <a:solidFill>
                  <a:srgbClr val="FF0000"/>
                </a:solidFill>
              </a:rPr>
              <a:t>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936999" y="1761450"/>
            <a:ext cx="790136" cy="1021737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15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32" y="399734"/>
            <a:ext cx="8527344" cy="6458265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894918" y="869627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1559119" y="286785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7090" y="-24736"/>
            <a:ext cx="8805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top heights at 8</a:t>
            </a:r>
            <a:r>
              <a:rPr lang="en-US" sz="2400" dirty="0" smtClean="0">
                <a:solidFill>
                  <a:srgbClr val="FF6600"/>
                </a:solidFill>
              </a:rPr>
              <a:t>/9 Wed @ </a:t>
            </a:r>
            <a:r>
              <a:rPr lang="en-US" sz="2400" dirty="0" smtClean="0">
                <a:solidFill>
                  <a:srgbClr val="FF6600"/>
                </a:solidFill>
              </a:rPr>
              <a:t>6</a:t>
            </a:r>
            <a:r>
              <a:rPr lang="en-US" sz="2400" dirty="0" smtClean="0">
                <a:solidFill>
                  <a:srgbClr val="FF6600"/>
                </a:solidFill>
              </a:rPr>
              <a:t>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8182" y="563223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7806" y="556358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0W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703053" y="2997503"/>
            <a:ext cx="2897169" cy="0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444532" y="54262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9761" y="538204"/>
            <a:ext cx="50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 smtClean="0">
                <a:solidFill>
                  <a:srgbClr val="FF0000"/>
                </a:solidFill>
              </a:rPr>
              <a:t>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85932" y="575846"/>
            <a:ext cx="414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4813" y="5360941"/>
            <a:ext cx="2127521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ASI</a:t>
            </a:r>
          </a:p>
          <a:p>
            <a:r>
              <a:rPr lang="en-US" sz="2000" dirty="0" smtClean="0"/>
              <a:t>ESE 13 knot winds</a:t>
            </a:r>
            <a:endParaRPr lang="en-US" sz="2000" dirty="0" smtClean="0"/>
          </a:p>
          <a:p>
            <a:r>
              <a:rPr lang="en-US" sz="2000" dirty="0" smtClean="0"/>
              <a:t>Few clouds </a:t>
            </a:r>
            <a:r>
              <a:rPr lang="en-US" sz="2000" dirty="0" smtClean="0"/>
              <a:t>2300 </a:t>
            </a:r>
            <a:r>
              <a:rPr lang="en-US" sz="2000" dirty="0" err="1" smtClean="0"/>
              <a:t>ft</a:t>
            </a:r>
            <a:endParaRPr lang="en-US" sz="2000" dirty="0" smtClean="0"/>
          </a:p>
        </p:txBody>
      </p:sp>
      <p:cxnSp>
        <p:nvCxnSpPr>
          <p:cNvPr id="21" name="Straight Connector 20"/>
          <p:cNvCxnSpPr>
            <a:endCxn id="5" idx="2"/>
          </p:cNvCxnSpPr>
          <p:nvPr/>
        </p:nvCxnSpPr>
        <p:spPr>
          <a:xfrm flipV="1">
            <a:off x="4600222" y="1098226"/>
            <a:ext cx="1338355" cy="1899277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923140" y="3532171"/>
            <a:ext cx="3156743" cy="163121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Some high cloud from yesterday’s Gabon convection, very </a:t>
            </a:r>
            <a:r>
              <a:rPr lang="en-US" sz="2000" dirty="0" smtClean="0"/>
              <a:t>thin. Expect </a:t>
            </a:r>
            <a:r>
              <a:rPr lang="en-US" sz="2000" dirty="0"/>
              <a:t>it to dissipate or not reach flight </a:t>
            </a:r>
            <a:r>
              <a:rPr lang="en-US" sz="2000" dirty="0" smtClean="0"/>
              <a:t>track.</a:t>
            </a:r>
            <a:endParaRPr lang="en-US" sz="2000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6900333" y="1707445"/>
            <a:ext cx="169334" cy="1923504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824419" y="5204235"/>
            <a:ext cx="4809692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Cloud clearing forecast </a:t>
            </a:r>
            <a:r>
              <a:rPr lang="en-US" sz="2000" dirty="0" smtClean="0">
                <a:solidFill>
                  <a:srgbClr val="000000"/>
                </a:solidFill>
              </a:rPr>
              <a:t>along 8S </a:t>
            </a:r>
            <a:r>
              <a:rPr lang="en-US" sz="2000" dirty="0">
                <a:solidFill>
                  <a:srgbClr val="000000"/>
                </a:solidFill>
              </a:rPr>
              <a:t>by early afternoon. </a:t>
            </a:r>
            <a:r>
              <a:rPr lang="en-US" sz="2000" dirty="0" smtClean="0">
                <a:solidFill>
                  <a:srgbClr val="000000"/>
                </a:solidFill>
              </a:rPr>
              <a:t>Judging </a:t>
            </a:r>
            <a:r>
              <a:rPr lang="en-US" sz="2000" dirty="0">
                <a:solidFill>
                  <a:srgbClr val="000000"/>
                </a:solidFill>
              </a:rPr>
              <a:t>by history of forecasts, expect scattered to broken clouds to remain by the time we get to </a:t>
            </a:r>
            <a:r>
              <a:rPr lang="en-US" sz="2000" dirty="0" smtClean="0">
                <a:solidFill>
                  <a:srgbClr val="000000"/>
                </a:solidFill>
              </a:rPr>
              <a:t>prime meridian.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3397495" y="3096453"/>
            <a:ext cx="807616" cy="2264488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973667" y="3096453"/>
            <a:ext cx="729386" cy="2505658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8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80000" cy="34487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32" y="2"/>
            <a:ext cx="4656667" cy="3378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222" y="3415274"/>
            <a:ext cx="4614333" cy="3442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9513" y="3513667"/>
            <a:ext cx="4858598" cy="3316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0" y="2888341"/>
            <a:ext cx="117742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ECMWF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710289" y="2889906"/>
            <a:ext cx="100896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UKMO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79400" y="6360854"/>
            <a:ext cx="102383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GMAO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358209" y="6287427"/>
            <a:ext cx="66165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GFS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67090" y="-95291"/>
            <a:ext cx="5152799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</a:t>
            </a:r>
            <a:r>
              <a:rPr lang="en-US" sz="2400" dirty="0" smtClean="0">
                <a:solidFill>
                  <a:srgbClr val="FF6600"/>
                </a:solidFill>
              </a:rPr>
              <a:t>forecast for 8/9 Wed @ </a:t>
            </a:r>
            <a:r>
              <a:rPr lang="en-US" sz="2400" dirty="0" smtClean="0">
                <a:solidFill>
                  <a:srgbClr val="FF6600"/>
                </a:solidFill>
              </a:rPr>
              <a:t>6</a:t>
            </a:r>
            <a:r>
              <a:rPr lang="en-US" sz="2400" dirty="0" smtClean="0">
                <a:solidFill>
                  <a:srgbClr val="FF6600"/>
                </a:solidFill>
              </a:rPr>
              <a:t>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3298474" y="551099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924985" y="1380832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7472541" y="817799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5832137" y="1424577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7437278" y="4032311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5205589" y="4864866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2949945" y="4260911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346759" y="5025088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063662" y="1538877"/>
            <a:ext cx="1603338" cy="0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513117" y="5164021"/>
            <a:ext cx="1012772" cy="0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976071" y="1567099"/>
            <a:ext cx="1079485" cy="0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91667" y="5008921"/>
            <a:ext cx="1603338" cy="0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12" idx="2"/>
          </p:cNvCxnSpPr>
          <p:nvPr/>
        </p:nvCxnSpPr>
        <p:spPr>
          <a:xfrm flipV="1">
            <a:off x="2696175" y="779698"/>
            <a:ext cx="645958" cy="757123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18" idx="2"/>
          </p:cNvCxnSpPr>
          <p:nvPr/>
        </p:nvCxnSpPr>
        <p:spPr>
          <a:xfrm flipV="1">
            <a:off x="2514302" y="4489510"/>
            <a:ext cx="479302" cy="674511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16" idx="2"/>
          </p:cNvCxnSpPr>
          <p:nvPr/>
        </p:nvCxnSpPr>
        <p:spPr>
          <a:xfrm flipV="1">
            <a:off x="6899472" y="4260910"/>
            <a:ext cx="581465" cy="760832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14" idx="2"/>
          </p:cNvCxnSpPr>
          <p:nvPr/>
        </p:nvCxnSpPr>
        <p:spPr>
          <a:xfrm flipV="1">
            <a:off x="7055556" y="1046398"/>
            <a:ext cx="460644" cy="518644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469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"/>
            <a:ext cx="4940355" cy="33782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699" y="-14110"/>
            <a:ext cx="5512517" cy="3415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11" y="3370000"/>
            <a:ext cx="4614333" cy="348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921" y="3378229"/>
            <a:ext cx="5130432" cy="34797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7000" y="2888341"/>
            <a:ext cx="117742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ECMWF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710289" y="2889906"/>
            <a:ext cx="100896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UKMO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79400" y="6360854"/>
            <a:ext cx="102383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GMAO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358209" y="6287427"/>
            <a:ext cx="66165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GFS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67090" y="-95291"/>
            <a:ext cx="5279799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</a:t>
            </a:r>
            <a:r>
              <a:rPr lang="en-US" sz="2400" dirty="0" smtClean="0">
                <a:solidFill>
                  <a:srgbClr val="FF6600"/>
                </a:solidFill>
              </a:rPr>
              <a:t>forecast for 8/9 Wed @ </a:t>
            </a:r>
            <a:r>
              <a:rPr lang="en-US" sz="2400" dirty="0" smtClean="0">
                <a:solidFill>
                  <a:srgbClr val="FF6600"/>
                </a:solidFill>
              </a:rPr>
              <a:t>12</a:t>
            </a:r>
            <a:r>
              <a:rPr lang="en-US" sz="2400" dirty="0">
                <a:solidFill>
                  <a:srgbClr val="FF6600"/>
                </a:solidFill>
              </a:rPr>
              <a:t>P</a:t>
            </a:r>
            <a:r>
              <a:rPr lang="en-US" sz="2400" dirty="0" smtClean="0">
                <a:solidFill>
                  <a:srgbClr val="FF6600"/>
                </a:solidFill>
              </a:rPr>
              <a:t>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199697" y="554687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896763" y="1396355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7772417" y="932099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5832137" y="1653177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7634832" y="3961756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5247922" y="4794311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2949945" y="4260911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1360870" y="5010977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1063662" y="1538877"/>
            <a:ext cx="1514119" cy="0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2577781" y="709144"/>
            <a:ext cx="707908" cy="829733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569561" y="5164021"/>
            <a:ext cx="1012772" cy="0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2570746" y="4489510"/>
            <a:ext cx="479302" cy="674511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976071" y="1807108"/>
            <a:ext cx="1291151" cy="0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17" idx="2"/>
          </p:cNvCxnSpPr>
          <p:nvPr/>
        </p:nvCxnSpPr>
        <p:spPr>
          <a:xfrm flipV="1">
            <a:off x="7267222" y="1160698"/>
            <a:ext cx="548854" cy="648587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404555" y="4938366"/>
            <a:ext cx="1603338" cy="0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19" idx="2"/>
          </p:cNvCxnSpPr>
          <p:nvPr/>
        </p:nvCxnSpPr>
        <p:spPr>
          <a:xfrm flipV="1">
            <a:off x="7012360" y="4190355"/>
            <a:ext cx="666131" cy="760832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339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182" y="3527778"/>
            <a:ext cx="4703817" cy="3344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180" y="141111"/>
            <a:ext cx="4843263" cy="33739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11" y="141110"/>
            <a:ext cx="4630219" cy="3373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11" y="3513667"/>
            <a:ext cx="4703527" cy="33443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9400" y="3023780"/>
            <a:ext cx="78188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9AM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710289" y="3031016"/>
            <a:ext cx="91879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12PM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79400" y="6374965"/>
            <a:ext cx="76279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3PM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753317" y="6372093"/>
            <a:ext cx="76279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6PM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67091" y="-95291"/>
            <a:ext cx="834191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UKMO low, mid, high cloud forecasts </a:t>
            </a:r>
            <a:r>
              <a:rPr lang="en-US" sz="2400" dirty="0" smtClean="0">
                <a:solidFill>
                  <a:srgbClr val="FF6600"/>
                </a:solidFill>
              </a:rPr>
              <a:t>for 8/9 Wed @ 9AM - 6</a:t>
            </a:r>
            <a:r>
              <a:rPr lang="en-US" sz="2400" dirty="0" smtClean="0">
                <a:solidFill>
                  <a:srgbClr val="FF6600"/>
                </a:solidFill>
              </a:rPr>
              <a:t>P</a:t>
            </a:r>
            <a:r>
              <a:rPr lang="en-US" sz="2400" dirty="0" smtClean="0">
                <a:solidFill>
                  <a:srgbClr val="FF6600"/>
                </a:solidFill>
              </a:rPr>
              <a:t>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3750030" y="1175576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1658763" y="197491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8193620" y="1189687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6058608" y="197491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3721104" y="4531198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5-Point Star 16"/>
          <p:cNvSpPr/>
          <p:nvPr/>
        </p:nvSpPr>
        <p:spPr>
          <a:xfrm>
            <a:off x="1658763" y="5347467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8231720" y="4531198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6144686" y="5379279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795239" y="2116906"/>
            <a:ext cx="1436205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230198" y="1315275"/>
            <a:ext cx="645958" cy="801631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25591" y="2116906"/>
            <a:ext cx="1436205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660550" y="1315275"/>
            <a:ext cx="645958" cy="801631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265103" y="5518450"/>
            <a:ext cx="1436205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700062" y="4716819"/>
            <a:ext cx="645958" cy="801631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767017" y="5475471"/>
            <a:ext cx="1436205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201976" y="4673840"/>
            <a:ext cx="645958" cy="801631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189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35040" cy="4663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960" y="2194560"/>
            <a:ext cx="6035040" cy="46634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663440"/>
            <a:ext cx="3108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Cloud clearing starts at 9.  “Boundary” exists, but placement uncertain (current </a:t>
            </a:r>
            <a:r>
              <a:rPr lang="en-US" sz="2400" dirty="0" err="1" smtClean="0"/>
              <a:t>satpic</a:t>
            </a:r>
            <a:r>
              <a:rPr lang="en-US" sz="2400" dirty="0" smtClean="0"/>
              <a:t> has it north of track)  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381500" y="4000499"/>
            <a:ext cx="185420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6184900" y="3035300"/>
            <a:ext cx="10160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16565" y="1826257"/>
            <a:ext cx="1792395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3088218" y="875875"/>
            <a:ext cx="971124" cy="9296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549400" y="4000500"/>
            <a:ext cx="4485640" cy="1257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463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1990</TotalTime>
  <Words>549</Words>
  <Application>Microsoft Macintosh PowerPoint</Application>
  <PresentationFormat>On-screen Show (4:3)</PresentationFormat>
  <Paragraphs>68</Paragraphs>
  <Slides>15</Slides>
  <Notes>0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ORACLES weather briefing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TAF at ASI and TMS today (8/9)</vt:lpstr>
      <vt:lpstr>Morning briefing for 20170809</vt:lpstr>
      <vt:lpstr>PowerPoint Presentation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Briefing, 20170801</dc:title>
  <dc:creator>Lenny Pfister</dc:creator>
  <cp:lastModifiedBy>Rei</cp:lastModifiedBy>
  <cp:revision>279</cp:revision>
  <dcterms:created xsi:type="dcterms:W3CDTF">2017-08-02T11:34:01Z</dcterms:created>
  <dcterms:modified xsi:type="dcterms:W3CDTF">2017-08-09T08:19:56Z</dcterms:modified>
</cp:coreProperties>
</file>