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45"/>
  </p:notesMasterIdLst>
  <p:handoutMasterIdLst>
    <p:handoutMasterId r:id="rId46"/>
  </p:handoutMasterIdLst>
  <p:sldIdLst>
    <p:sldId id="257" r:id="rId2"/>
    <p:sldId id="315" r:id="rId3"/>
    <p:sldId id="316" r:id="rId4"/>
    <p:sldId id="314" r:id="rId5"/>
    <p:sldId id="312" r:id="rId6"/>
    <p:sldId id="320" r:id="rId7"/>
    <p:sldId id="341" r:id="rId8"/>
    <p:sldId id="313" r:id="rId9"/>
    <p:sldId id="348" r:id="rId10"/>
    <p:sldId id="318" r:id="rId11"/>
    <p:sldId id="319" r:id="rId12"/>
    <p:sldId id="344" r:id="rId13"/>
    <p:sldId id="347" r:id="rId14"/>
    <p:sldId id="351" r:id="rId15"/>
    <p:sldId id="352" r:id="rId16"/>
    <p:sldId id="321" r:id="rId17"/>
    <p:sldId id="357" r:id="rId18"/>
    <p:sldId id="359" r:id="rId19"/>
    <p:sldId id="358" r:id="rId20"/>
    <p:sldId id="346" r:id="rId21"/>
    <p:sldId id="353" r:id="rId22"/>
    <p:sldId id="354" r:id="rId23"/>
    <p:sldId id="323" r:id="rId24"/>
    <p:sldId id="343" r:id="rId25"/>
    <p:sldId id="322" r:id="rId26"/>
    <p:sldId id="324" r:id="rId27"/>
    <p:sldId id="328" r:id="rId28"/>
    <p:sldId id="342" r:id="rId29"/>
    <p:sldId id="329" r:id="rId30"/>
    <p:sldId id="330" r:id="rId31"/>
    <p:sldId id="333" r:id="rId32"/>
    <p:sldId id="334" r:id="rId33"/>
    <p:sldId id="336" r:id="rId34"/>
    <p:sldId id="337" r:id="rId35"/>
    <p:sldId id="349" r:id="rId36"/>
    <p:sldId id="338" r:id="rId37"/>
    <p:sldId id="339" r:id="rId38"/>
    <p:sldId id="350" r:id="rId39"/>
    <p:sldId id="355" r:id="rId40"/>
    <p:sldId id="356" r:id="rId41"/>
    <p:sldId id="340" r:id="rId42"/>
    <p:sldId id="326" r:id="rId43"/>
    <p:sldId id="325" r:id="rId44"/>
  </p:sldIdLst>
  <p:sldSz cx="9144000" cy="5143500" type="screen16x9"/>
  <p:notesSz cx="94488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94AB8"/>
    <a:srgbClr val="E5D7ED"/>
    <a:srgbClr val="CDB7ED"/>
    <a:srgbClr val="FFFAD0"/>
    <a:srgbClr val="FCFFB9"/>
    <a:srgbClr val="BDB1FF"/>
    <a:srgbClr val="2C93EF"/>
    <a:srgbClr val="EF0202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/>
    <p:restoredTop sz="95293" autoAdjust="0"/>
  </p:normalViewPr>
  <p:slideViewPr>
    <p:cSldViewPr snapToGrid="0">
      <p:cViewPr varScale="1">
        <p:scale>
          <a:sx n="131" d="100"/>
          <a:sy n="131" d="100"/>
        </p:scale>
        <p:origin x="300" y="114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500"/>
    </p:cViewPr>
  </p:sorterViewPr>
  <p:notesViewPr>
    <p:cSldViewPr snapToGrid="0">
      <p:cViewPr varScale="1">
        <p:scale>
          <a:sx n="179" d="100"/>
          <a:sy n="179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53464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53464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643" y="612468"/>
            <a:ext cx="11879470" cy="282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51326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736" y="3329705"/>
            <a:ext cx="7557328" cy="31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51326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2D798-E986-4347-8B6E-77185133318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7520" y="689715"/>
            <a:ext cx="976693" cy="414526"/>
          </a:xfrm>
          <a:prstGeom prst="rect">
            <a:avLst/>
          </a:prstGeom>
        </p:spPr>
      </p:pic>
      <p:pic>
        <p:nvPicPr>
          <p:cNvPr id="4098" name="Picture 2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16" y="285750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11381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2"/>
          </p:nvPr>
        </p:nvSpPr>
        <p:spPr>
          <a:xfrm>
            <a:off x="3100063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3"/>
          </p:nvPr>
        </p:nvSpPr>
        <p:spPr>
          <a:xfrm>
            <a:off x="3100063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4"/>
          </p:nvPr>
        </p:nvSpPr>
        <p:spPr>
          <a:xfrm>
            <a:off x="6088745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088745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half" idx="18"/>
          </p:nvPr>
        </p:nvSpPr>
        <p:spPr>
          <a:xfrm>
            <a:off x="357784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 noChangeAspect="1"/>
          </p:cNvSpPr>
          <p:nvPr>
            <p:ph sz="half" idx="19"/>
          </p:nvPr>
        </p:nvSpPr>
        <p:spPr>
          <a:xfrm>
            <a:off x="357784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 noChangeAspect="1"/>
          </p:cNvSpPr>
          <p:nvPr>
            <p:ph sz="half" idx="20"/>
          </p:nvPr>
        </p:nvSpPr>
        <p:spPr>
          <a:xfrm>
            <a:off x="357784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 noChangeAspect="1"/>
          </p:cNvSpPr>
          <p:nvPr>
            <p:ph sz="half" idx="21"/>
          </p:nvPr>
        </p:nvSpPr>
        <p:spPr>
          <a:xfrm>
            <a:off x="2512078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 noChangeAspect="1"/>
          </p:cNvSpPr>
          <p:nvPr>
            <p:ph sz="half" idx="22"/>
          </p:nvPr>
        </p:nvSpPr>
        <p:spPr>
          <a:xfrm>
            <a:off x="2512078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 noChangeAspect="1"/>
          </p:cNvSpPr>
          <p:nvPr>
            <p:ph sz="half" idx="23"/>
          </p:nvPr>
        </p:nvSpPr>
        <p:spPr>
          <a:xfrm>
            <a:off x="2512078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 noChangeAspect="1"/>
          </p:cNvSpPr>
          <p:nvPr>
            <p:ph sz="half" idx="24"/>
          </p:nvPr>
        </p:nvSpPr>
        <p:spPr>
          <a:xfrm>
            <a:off x="4666373" y="103555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 noChangeAspect="1"/>
          </p:cNvSpPr>
          <p:nvPr>
            <p:ph sz="half" idx="25"/>
          </p:nvPr>
        </p:nvSpPr>
        <p:spPr>
          <a:xfrm>
            <a:off x="4666373" y="231344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 noChangeAspect="1"/>
          </p:cNvSpPr>
          <p:nvPr>
            <p:ph sz="half" idx="26"/>
          </p:nvPr>
        </p:nvSpPr>
        <p:spPr>
          <a:xfrm>
            <a:off x="4666373" y="3598818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 noChangeAspect="1"/>
          </p:cNvSpPr>
          <p:nvPr>
            <p:ph sz="half" idx="27"/>
          </p:nvPr>
        </p:nvSpPr>
        <p:spPr>
          <a:xfrm>
            <a:off x="6800700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 noChangeAspect="1"/>
          </p:cNvSpPr>
          <p:nvPr>
            <p:ph sz="half" idx="28"/>
          </p:nvPr>
        </p:nvSpPr>
        <p:spPr>
          <a:xfrm>
            <a:off x="6800700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 noChangeAspect="1"/>
          </p:cNvSpPr>
          <p:nvPr>
            <p:ph sz="half" idx="29"/>
          </p:nvPr>
        </p:nvSpPr>
        <p:spPr>
          <a:xfrm>
            <a:off x="6800700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812633"/>
            <a:ext cx="3007591" cy="871958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5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22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8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8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684591"/>
            <a:ext cx="3007591" cy="291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smtClean="0"/>
              <a:t> 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20459" y="1033434"/>
            <a:ext cx="8783651" cy="1902658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20460" y="3000546"/>
            <a:ext cx="8783651" cy="1770174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0" cap="all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845912"/>
            <a:ext cx="437356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4602163" y="895793"/>
            <a:ext cx="43735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80975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2016" y="483234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dirty="0" smtClean="0"/>
              <a:t> Global Modeling and Assimilation Office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397" y="4824862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78229498"/>
              </p:ext>
            </p:extLst>
          </p:nvPr>
        </p:nvGraphicFramePr>
        <p:xfrm>
          <a:off x="177800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" name="Photo Editor Photo" r:id="rId24" imgW="5982535" imgH="4944165" progId="MSPhotoEd.3">
                  <p:embed/>
                </p:oleObj>
              </mc:Choice>
              <mc:Fallback>
                <p:oleObj name="Photo Editor Photo" r:id="rId2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21886" y="393078"/>
            <a:ext cx="742342" cy="315064"/>
          </a:xfrm>
          <a:prstGeom prst="rect">
            <a:avLst/>
          </a:prstGeom>
        </p:spPr>
      </p:pic>
      <p:pic>
        <p:nvPicPr>
          <p:cNvPr id="1179" name="Picture 155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0" y="213518"/>
            <a:ext cx="566928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55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54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49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09 August </a:t>
            </a:r>
            <a:r>
              <a:rPr lang="en-US" b="1" kern="0" dirty="0" smtClean="0">
                <a:effectLst/>
              </a:rPr>
              <a:t>2017</a:t>
            </a:r>
          </a:p>
          <a:p>
            <a:r>
              <a:rPr lang="en-US" b="1" kern="0" dirty="0" smtClean="0">
                <a:effectLst/>
              </a:rPr>
              <a:t>Morning </a:t>
            </a:r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2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dirty="0" smtClean="0"/>
              <a:t>Wed                   Thu                      Fri</a:t>
            </a:r>
            <a:endParaRPr lang="en-US" dirty="0"/>
          </a:p>
        </p:txBody>
      </p:sp>
      <p:pic>
        <p:nvPicPr>
          <p:cNvPr id="5" name="Picture 2" descr="516_fp.7totaot.024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516_fp.7totaot.048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516_fp.7totaot.072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acc.copernicus-atmosphere.eu/d/getchart/macc/gac/nrt/nrt_opticaldepth%2136%21Total%21Africa%21macc%21od%21enfo%21nrt_opticaldepth%2120170808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t="45053" r="30796" b="-1"/>
          <a:stretch/>
        </p:blipFill>
        <p:spPr bwMode="auto">
          <a:xfrm>
            <a:off x="657610" y="3183165"/>
            <a:ext cx="1837553" cy="139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macc.copernicus-atmosphere.eu/d/getchart/macc/gac/nrt/nrt_opticaldepth%2136%21Total%21Africa%21macc%21od%21enfo%21nrt_opticaldepth%212017080800%21%21chart.gif"/>
          <p:cNvPicPr>
            <a:picLocks noGrp="1" noChangeAspect="1" noChangeArrowheads="1"/>
          </p:cNvPicPr>
          <p:nvPr>
            <p:ph sz="half" idx="2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46"/>
          <a:stretch/>
        </p:blipFill>
        <p:spPr bwMode="auto">
          <a:xfrm>
            <a:off x="442016" y="2900363"/>
            <a:ext cx="2451797" cy="2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macc.copernicus-atmosphere.eu/d/getchart/macc/gac/nrt/nrt_opticaldepth%2160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4567" r="30806"/>
          <a:stretch/>
        </p:blipFill>
        <p:spPr bwMode="auto">
          <a:xfrm>
            <a:off x="3636150" y="3241406"/>
            <a:ext cx="1840754" cy="139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macc.copernicus-atmosphere.eu/d/getchart/macc/gac/nrt/nrt_opticaldepth%2160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13" r="5447" b="86474"/>
          <a:stretch/>
        </p:blipFill>
        <p:spPr bwMode="auto">
          <a:xfrm>
            <a:off x="3381167" y="2943775"/>
            <a:ext cx="2231465" cy="2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macc.copernicus-atmosphere.eu/d/getchart/macc/gac/nrt/nrt_opticaldepth%2184%21Total%21Africa%21macc%21od%21enfo%21nrt_opticaldepth%212017080800%21%21chart.gif"/>
          <p:cNvPicPr>
            <a:picLocks noGrp="1" noChangeAspect="1" noChangeArrowheads="1"/>
          </p:cNvPicPr>
          <p:nvPr>
            <p:ph sz="half" idx="2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46032" r="30706"/>
          <a:stretch/>
        </p:blipFill>
        <p:spPr bwMode="auto">
          <a:xfrm>
            <a:off x="6632055" y="3293033"/>
            <a:ext cx="1890391" cy="141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://macc.copernicus-atmosphere.eu/d/getchart/macc/gac/nrt/nrt_opticaldepth%2184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-626" r="6817" b="86900"/>
          <a:stretch/>
        </p:blipFill>
        <p:spPr bwMode="auto">
          <a:xfrm>
            <a:off x="6498636" y="2932155"/>
            <a:ext cx="2199341" cy="2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Picture 2" descr="516_fp.7totaot.024.oracles_lg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98866"/>
            <a:ext cx="4364037" cy="33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macc.copernicus-atmosphere.eu/d/getchart/macc/gac/nrt/nrt_opticaldepth%2160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4567" r="30806"/>
          <a:stretch/>
        </p:blipFill>
        <p:spPr bwMode="auto">
          <a:xfrm>
            <a:off x="4793354" y="1423694"/>
            <a:ext cx="3893446" cy="29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macc.copernicus-atmosphere.eu/d/getchart/macc/gac/nrt/nrt_opticaldepth%2160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13" r="5447" b="86474"/>
          <a:stretch/>
        </p:blipFill>
        <p:spPr bwMode="auto">
          <a:xfrm>
            <a:off x="4634330" y="977246"/>
            <a:ext cx="4161539" cy="44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05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0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09 August </a:t>
            </a:r>
            <a:r>
              <a:rPr lang="en-US" b="1" kern="0" dirty="0" smtClean="0">
                <a:effectLst/>
              </a:rPr>
              <a:t>2017</a:t>
            </a:r>
          </a:p>
          <a:p>
            <a:endParaRPr lang="en-US" b="1" kern="0" dirty="0">
              <a:effectLst/>
            </a:endParaRPr>
          </a:p>
          <a:p>
            <a:r>
              <a:rPr lang="en-US" b="1" kern="0" dirty="0" smtClean="0">
                <a:effectLst/>
              </a:rPr>
              <a:t>Afternoon </a:t>
            </a:r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595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forecast Wed </a:t>
            </a:r>
            <a:r>
              <a:rPr lang="en-US" dirty="0" smtClean="0"/>
              <a:t>12 and 18 Z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050" name="Picture 2" descr="516_fp.7totaot.012.oracles_lg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098866"/>
            <a:ext cx="4364037" cy="33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516_fp.7totaot.018.oracles_lg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098866"/>
            <a:ext cx="4364037" cy="337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16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 – 12Z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098" name="Picture 2" descr="p.8bc.850.012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1" y="991630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.8bc.700.012.oracles_lg.png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09" y="1008230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.8bc.600.012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865" y="1027395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.0cldlow.sfc.012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6" y="3115679"/>
            <a:ext cx="2611767" cy="201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.1cldmid.sfc.012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3" y="3199826"/>
            <a:ext cx="2480687" cy="191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.2cldhgh.sfc.012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06" y="3165512"/>
            <a:ext cx="2525107" cy="195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69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Ascension</a:t>
            </a:r>
            <a:endParaRPr lang="en-US" dirty="0"/>
          </a:p>
        </p:txBody>
      </p:sp>
      <p:pic>
        <p:nvPicPr>
          <p:cNvPr id="2050" name="0EB56DA5-6EBF-4CB4-A305-0E77748DF86F" descr="10762D92-6CF4-4C3F-832D-0F0A7196B1B4@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" y="1173016"/>
            <a:ext cx="3329899" cy="322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gmao.gsfc.nasa.gov/products/nwp/systems/fp/aerogram/cities/forecast.aerogram.all.20170808.-14.4.-8.0.ATom_AscensionIsla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698" y="655691"/>
            <a:ext cx="5314013" cy="319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59" y="2436166"/>
            <a:ext cx="3599897" cy="196078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2104" y="3847496"/>
            <a:ext cx="3958117" cy="114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45147" y="294818"/>
            <a:ext cx="6148107" cy="46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8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921648" y="334710"/>
            <a:ext cx="4969272" cy="463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064772" y="180975"/>
            <a:ext cx="6623503" cy="47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122" name="Picture 2" descr="p.8bc.850.012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1" y="780164"/>
            <a:ext cx="2890173" cy="223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.8bc.700.012.oracles_lg.png"/>
          <p:cNvPicPr>
            <a:picLocks noGrp="1" noChangeAspect="1" noChangeArrowheads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36" y="862322"/>
            <a:ext cx="2699587" cy="20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.8bc.600.012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76" y="862322"/>
            <a:ext cx="2825934" cy="218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.0cldlow.sfc.012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9" y="3233950"/>
            <a:ext cx="2392346" cy="18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.2cldhgh.sfc.012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22" y="3182716"/>
            <a:ext cx="2524988" cy="195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.1cldmid.sfc.012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25" y="3182716"/>
            <a:ext cx="2460008" cy="19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17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Aug 9  12z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766" y="863193"/>
            <a:ext cx="4155999" cy="4125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366"/>
            <a:ext cx="4153803" cy="32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dirty="0" smtClean="0"/>
              <a:t>Thu                   Fri                      Sat</a:t>
            </a:r>
            <a:endParaRPr lang="en-US" dirty="0"/>
          </a:p>
        </p:txBody>
      </p:sp>
      <p:pic>
        <p:nvPicPr>
          <p:cNvPr id="14" name="Picture 12" descr="http://macc.copernicus-atmosphere.eu/d/getchart/macc/gac/nrt/nrt_opticaldepth%2184%21Total%21Africa%21macc%21od%21enfo%21nrt_opticaldepth%212017080800%21%21chart.gif"/>
          <p:cNvPicPr>
            <a:picLocks noGrp="1" noChangeAspect="1" noChangeArrowheads="1"/>
          </p:cNvPicPr>
          <p:nvPr>
            <p:ph sz="half" idx="2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7" t="46032" r="30706"/>
          <a:stretch/>
        </p:blipFill>
        <p:spPr bwMode="auto">
          <a:xfrm>
            <a:off x="3584536" y="3295719"/>
            <a:ext cx="1890391" cy="141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ttp://macc.copernicus-atmosphere.eu/d/getchart/macc/gac/nrt/nrt_opticaldepth%2184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-626" r="6817" b="86900"/>
          <a:stretch/>
        </p:blipFill>
        <p:spPr bwMode="auto">
          <a:xfrm>
            <a:off x="3451117" y="2934841"/>
            <a:ext cx="2199341" cy="2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macc.copernicus-atmosphere.eu/d/getchart/macc/gac/nrt/nrt_opticaldepth%2160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4567" r="30806"/>
          <a:stretch/>
        </p:blipFill>
        <p:spPr bwMode="auto">
          <a:xfrm>
            <a:off x="521353" y="3293033"/>
            <a:ext cx="1840754" cy="139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macc.copernicus-atmosphere.eu/d/getchart/macc/gac/nrt/nrt_opticaldepth%2160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13" r="5447" b="86474"/>
          <a:stretch/>
        </p:blipFill>
        <p:spPr bwMode="auto">
          <a:xfrm>
            <a:off x="266370" y="2995402"/>
            <a:ext cx="2231465" cy="2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516_fp.7totaot.036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516_fp.7totaot.060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516_fp.7totaot.084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macc.copernicus-atmosphere.eu/d/getchart/macc/gac/nrt/nrt_opticaldepth%21108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46018" r="30544"/>
          <a:stretch/>
        </p:blipFill>
        <p:spPr bwMode="auto">
          <a:xfrm>
            <a:off x="6708411" y="3293033"/>
            <a:ext cx="2028603" cy="1500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macc.copernicus-atmosphere.eu/d/getchart/macc/gac/nrt/nrt_opticaldepth%21108%21Total%21Africa%21macc%21od%21enfo%21nrt_opticaldepth%212017080800%21%21chart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395" r="5076" b="87651"/>
          <a:stretch/>
        </p:blipFill>
        <p:spPr bwMode="auto">
          <a:xfrm>
            <a:off x="6380881" y="2939274"/>
            <a:ext cx="2588083" cy="24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6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dirty="0" smtClean="0"/>
              <a:t>Sun                   Mon                      Tue</a:t>
            </a:r>
            <a:endParaRPr lang="en-US" dirty="0"/>
          </a:p>
        </p:txBody>
      </p:sp>
      <p:pic>
        <p:nvPicPr>
          <p:cNvPr id="5124" name="Picture 4" descr="516_fp.7totaot.108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516_fp.7totaot.132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516_fp.7totaot.156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36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macc.copernicus-atmosphere.eu/d/getchart/macc/gac/nrt/nrt_opticaldepth%21108%21Total%21Africa%21macc%21od%21enfo%21nrt_opticaldepth%2120170809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45907" r="30620"/>
          <a:stretch/>
        </p:blipFill>
        <p:spPr bwMode="auto">
          <a:xfrm>
            <a:off x="624272" y="3186121"/>
            <a:ext cx="1819988" cy="134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macc.copernicus-atmosphere.eu/d/getchart/macc/gac/nrt/nrt_opticaldepth%21108%21Total%21Africa%21macc%21od%21enfo%21nrt_opticaldepth%2120170809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-867" r="5757" b="87084"/>
          <a:stretch/>
        </p:blipFill>
        <p:spPr bwMode="auto">
          <a:xfrm>
            <a:off x="497522" y="2899757"/>
            <a:ext cx="2262554" cy="25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07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August 8 MODIS AOD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42" y="1334450"/>
            <a:ext cx="3938257" cy="30327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0" y="1334450"/>
            <a:ext cx="4096728" cy="30327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769" y="915784"/>
            <a:ext cx="19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2"/>
                </a:solidFill>
              </a:rPr>
              <a:t>OBS </a:t>
            </a:r>
            <a:r>
              <a:rPr lang="en-US" sz="1800" b="1" dirty="0" err="1" smtClean="0">
                <a:solidFill>
                  <a:schemeClr val="bg2"/>
                </a:solidFill>
              </a:rPr>
              <a:t>Aqa</a:t>
            </a:r>
            <a:r>
              <a:rPr lang="en-US" sz="1800" b="1" dirty="0" smtClean="0">
                <a:solidFill>
                  <a:schemeClr val="bg2"/>
                </a:solidFill>
              </a:rPr>
              <a:t>/Terra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29149" y="887371"/>
            <a:ext cx="19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2"/>
                </a:solidFill>
              </a:rPr>
              <a:t>MOD </a:t>
            </a:r>
            <a:r>
              <a:rPr lang="en-US" sz="1800" b="1" dirty="0" err="1" smtClean="0">
                <a:solidFill>
                  <a:schemeClr val="bg2"/>
                </a:solidFill>
              </a:rPr>
              <a:t>Aqa</a:t>
            </a:r>
            <a:r>
              <a:rPr lang="en-US" sz="1800" b="1" dirty="0" smtClean="0">
                <a:solidFill>
                  <a:schemeClr val="bg2"/>
                </a:solidFill>
              </a:rPr>
              <a:t>/Terra</a:t>
            </a:r>
            <a:endParaRPr lang="en-US" sz="1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3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August 8 MODIS AOD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78" y="1378085"/>
            <a:ext cx="4327428" cy="2879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042" y="1751416"/>
            <a:ext cx="4143076" cy="301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2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91" y="860831"/>
            <a:ext cx="4844302" cy="3743325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806" y="1015799"/>
            <a:ext cx="4319799" cy="38115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93897" y="4396499"/>
            <a:ext cx="111921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EPIC UV aerosol index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9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Precip</a:t>
            </a:r>
            <a:r>
              <a:rPr lang="en-US" dirty="0" smtClean="0"/>
              <a:t> Aug 9 (</a:t>
            </a:r>
            <a:r>
              <a:rPr lang="en-US" dirty="0" err="1" smtClean="0"/>
              <a:t>Obs</a:t>
            </a:r>
            <a:r>
              <a:rPr lang="en-US" dirty="0" smtClean="0"/>
              <a:t> 00z/ Mod 12z)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22" y="1056522"/>
            <a:ext cx="4276141" cy="30838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083" y="1011669"/>
            <a:ext cx="4167982" cy="38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55499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766" y="955499"/>
            <a:ext cx="4279633" cy="3743325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 11  (12z)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07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04611" y="955499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766" y="955499"/>
            <a:ext cx="4279633" cy="3743325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 11  (12z)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" y="736473"/>
            <a:ext cx="4587545" cy="4292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711757" y="681038"/>
            <a:ext cx="1726387" cy="3357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rgbClr val="666666"/>
              </a:solidFill>
              <a:effectLst/>
              <a:latin typeface="55 Helvetica Roman" pitchFamily="1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7551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878184"/>
            <a:ext cx="3865419" cy="39665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176" y="878185"/>
            <a:ext cx="3717555" cy="395699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2999232" y="1616659"/>
            <a:ext cx="29261" cy="13898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 11  (12z)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59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07-12/Aug</a:t>
            </a:r>
            <a:endParaRPr lang="en-US" dirty="0"/>
          </a:p>
        </p:txBody>
      </p:sp>
      <p:pic>
        <p:nvPicPr>
          <p:cNvPr id="6" name="bcaot_0_oracles_lg_20170807_12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118108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823667"/>
            <a:ext cx="3880002" cy="207751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878184"/>
            <a:ext cx="3865419" cy="3966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539" y="878184"/>
            <a:ext cx="3934463" cy="220035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2999232" y="1616659"/>
            <a:ext cx="29261" cy="13898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 11  (12z)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5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878184"/>
            <a:ext cx="3865419" cy="3966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539" y="878184"/>
            <a:ext cx="3934463" cy="22003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346" y="3147096"/>
            <a:ext cx="4129310" cy="181154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2999232" y="1616659"/>
            <a:ext cx="29261" cy="13898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 11  (12z)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12442" y="2464028"/>
            <a:ext cx="19191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Saturday Aug 11  Flight Path Curtains</a:t>
            </a:r>
          </a:p>
        </p:txBody>
      </p:sp>
    </p:spTree>
    <p:extLst>
      <p:ext uri="{BB962C8B-B14F-4D97-AF65-F5344CB8AC3E}">
        <p14:creationId xmlns:p14="http://schemas.microsoft.com/office/powerpoint/2010/main" val="27485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878184"/>
            <a:ext cx="3865419" cy="39665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2999232" y="1616659"/>
            <a:ext cx="29261" cy="13898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93" y="878184"/>
            <a:ext cx="4117238" cy="4117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9523" y="2677363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2"/>
                </a:solidFill>
              </a:rPr>
              <a:t>1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9523" y="2207972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3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25193" y="1636862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7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550875" y="149475"/>
            <a:ext cx="8133932" cy="628650"/>
          </a:xfrm>
        </p:spPr>
        <p:txBody>
          <a:bodyPr/>
          <a:lstStyle/>
          <a:p>
            <a:r>
              <a:rPr lang="en-US" dirty="0" smtClean="0"/>
              <a:t>Friday Aug 11  Flight Path Curtains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3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878184"/>
            <a:ext cx="3865419" cy="39665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2999232" y="1616659"/>
            <a:ext cx="29261" cy="13898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93" y="878184"/>
            <a:ext cx="4117238" cy="411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93" y="809625"/>
            <a:ext cx="4262759" cy="4262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29523" y="2677363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2"/>
                </a:solidFill>
              </a:rPr>
              <a:t>1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9523" y="2207972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3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25193" y="1636862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7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721817" y="180975"/>
            <a:ext cx="8133932" cy="628650"/>
          </a:xfrm>
        </p:spPr>
        <p:txBody>
          <a:bodyPr/>
          <a:lstStyle/>
          <a:p>
            <a:r>
              <a:rPr lang="en-US" dirty="0" smtClean="0"/>
              <a:t>Friday </a:t>
            </a:r>
            <a:r>
              <a:rPr lang="en-US" dirty="0"/>
              <a:t>Aug 11  Flight Path Curtains</a:t>
            </a:r>
          </a:p>
        </p:txBody>
      </p:sp>
    </p:spTree>
    <p:extLst>
      <p:ext uri="{BB962C8B-B14F-4D97-AF65-F5344CB8AC3E}">
        <p14:creationId xmlns:p14="http://schemas.microsoft.com/office/powerpoint/2010/main" val="228223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878184"/>
            <a:ext cx="3865419" cy="396651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V="1">
            <a:off x="2999232" y="1616659"/>
            <a:ext cx="29261" cy="13898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93" y="878184"/>
            <a:ext cx="4117238" cy="411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93" y="809625"/>
            <a:ext cx="4262759" cy="4262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29523" y="2677363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2"/>
                </a:solidFill>
              </a:rPr>
              <a:t>1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29523" y="2207972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3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25193" y="1636862"/>
            <a:ext cx="43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2"/>
                </a:solidFill>
              </a:rPr>
              <a:t>7</a:t>
            </a:r>
            <a:endParaRPr lang="en-US" sz="1800" b="1" dirty="0">
              <a:solidFill>
                <a:schemeClr val="bg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92" y="716890"/>
            <a:ext cx="4186474" cy="4677260"/>
          </a:xfrm>
          <a:prstGeom prst="rect">
            <a:avLst/>
          </a:prstGeom>
        </p:spPr>
      </p:pic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67918" y="180975"/>
            <a:ext cx="8133932" cy="628650"/>
          </a:xfrm>
        </p:spPr>
        <p:txBody>
          <a:bodyPr/>
          <a:lstStyle/>
          <a:p>
            <a:r>
              <a:rPr lang="en-US" dirty="0" smtClean="0"/>
              <a:t>Friday </a:t>
            </a:r>
            <a:r>
              <a:rPr lang="en-US" dirty="0"/>
              <a:t>Aug 11  Flight Path Curtains</a:t>
            </a:r>
          </a:p>
        </p:txBody>
      </p:sp>
    </p:spTree>
    <p:extLst>
      <p:ext uri="{BB962C8B-B14F-4D97-AF65-F5344CB8AC3E}">
        <p14:creationId xmlns:p14="http://schemas.microsoft.com/office/powerpoint/2010/main" val="229311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 11 (12z)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809625"/>
            <a:ext cx="2723690" cy="210405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58" y="809625"/>
            <a:ext cx="2751225" cy="2125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88" y="870738"/>
            <a:ext cx="2626867" cy="20292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0" y="2986976"/>
            <a:ext cx="2404819" cy="1857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358" y="2961873"/>
            <a:ext cx="2597606" cy="20066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471" y="2933618"/>
            <a:ext cx="2634182" cy="203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54" y="1156710"/>
            <a:ext cx="2641217" cy="310805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732" y="1156710"/>
            <a:ext cx="2699537" cy="3210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30" y="1156710"/>
            <a:ext cx="2839441" cy="3159258"/>
          </a:xfrm>
          <a:prstGeom prst="rect">
            <a:avLst/>
          </a:prstGeom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 11  (12z)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0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Aug 11  (12z)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10186"/>
            <a:ext cx="3048203" cy="228406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16" y="1110185"/>
            <a:ext cx="2823591" cy="2284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419" y="1179501"/>
            <a:ext cx="2793057" cy="213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0906" y="3474720"/>
            <a:ext cx="3017557" cy="149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Aug 13 (12z)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084" y="2644637"/>
            <a:ext cx="2599331" cy="200798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467" y="2644637"/>
            <a:ext cx="2743910" cy="2119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3" y="2665702"/>
            <a:ext cx="2631862" cy="2033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3" y="783144"/>
            <a:ext cx="2718934" cy="1861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690" y="855823"/>
            <a:ext cx="2620905" cy="18371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53" y="809625"/>
            <a:ext cx="2479912" cy="17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1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bcaot_0_oracles_lg_20170809_00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09-18/Aug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46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Wednesday Aug </a:t>
            </a:r>
            <a:r>
              <a:rPr lang="en-US" dirty="0" smtClean="0"/>
              <a:t>9 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7800" y="1114425"/>
            <a:ext cx="3935856" cy="3174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83" y="702258"/>
            <a:ext cx="4009305" cy="2345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269" y="2801722"/>
            <a:ext cx="4069819" cy="230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357172"/>
            <a:ext cx="8856662" cy="628650"/>
          </a:xfrm>
        </p:spPr>
        <p:txBody>
          <a:bodyPr/>
          <a:lstStyle/>
          <a:p>
            <a:r>
              <a:rPr lang="en-US" dirty="0" smtClean="0"/>
              <a:t>Ascension              São Tomé e Príncipe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4098" name="Picture 2" descr="http://gmao.gsfc.nasa.gov/products/nwp/systems/fp/aerogram/cities/forecast.aerogram.all.20170808.-14.4.-8.0.ATom_AscensionIsland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2" y="1293060"/>
            <a:ext cx="3962269" cy="29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gmao.gsfc.nasa.gov/products/nwp/systems/fp/aerogram/cities/forecast.aerogram.all.20170808.6.6.0.3.ORACLES_Sao_Tome_e_Principe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41" y="1293060"/>
            <a:ext cx="4395342" cy="329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06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98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Aug 9 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3290" y="953737"/>
            <a:ext cx="3647917" cy="3743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50" y="722338"/>
            <a:ext cx="4155999" cy="411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9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Aug 9 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3290" y="953737"/>
            <a:ext cx="3647917" cy="3743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650" y="722338"/>
            <a:ext cx="4155999" cy="4112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650" y="722338"/>
            <a:ext cx="431198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8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Aug 9 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63290" y="953737"/>
            <a:ext cx="3647917" cy="3743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97" y="947737"/>
            <a:ext cx="4608381" cy="2209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30" y="3156927"/>
            <a:ext cx="5543559" cy="21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6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Wednesday Aug 9  12z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77800" y="809625"/>
            <a:ext cx="3776947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06" y="884063"/>
            <a:ext cx="3911495" cy="3668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9280" y="1916582"/>
            <a:ext cx="74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5E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8278" y="1981199"/>
            <a:ext cx="74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5W</a:t>
            </a:r>
            <a:endParaRPr 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357172"/>
            <a:ext cx="8856662" cy="628650"/>
          </a:xfrm>
        </p:spPr>
        <p:txBody>
          <a:bodyPr/>
          <a:lstStyle/>
          <a:p>
            <a:r>
              <a:rPr lang="en-US" dirty="0" smtClean="0"/>
              <a:t>Ascension              São Tomé e Príncipe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098" name="Picture 2" descr="http://gmao.gsfc.nasa.gov/products/nwp/systems/fp/aerogram/cities/forecast.aerogram.all.20170808.-14.4.-8.0.ATom_AscensionIsland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8" y="1198725"/>
            <a:ext cx="4255742" cy="319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gmao.gsfc.nasa.gov/products/nwp/systems/fp/aerogram/cities/forecast.aerogram.all.20170808.6.6.0.3.ORACLES_Sao_Tome_e_Principe.pn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46" y="1284450"/>
            <a:ext cx="4141440" cy="31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35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36422</TotalTime>
  <Words>472</Words>
  <Application>Microsoft Office PowerPoint</Application>
  <PresentationFormat>On-screen Show (16:9)</PresentationFormat>
  <Paragraphs>136</Paragraphs>
  <Slides>43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ＭＳ Ｐゴシック</vt:lpstr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Futura Medium</vt:lpstr>
      <vt:lpstr>Helvetica</vt:lpstr>
      <vt:lpstr>Times New Roman</vt:lpstr>
      <vt:lpstr>Wingdings</vt:lpstr>
      <vt:lpstr>ヒラギノ角ゴ Pro W3</vt:lpstr>
      <vt:lpstr>Blank Presentation</vt:lpstr>
      <vt:lpstr>Photo Editor Photo</vt:lpstr>
      <vt:lpstr>PowerPoint Presentation</vt:lpstr>
      <vt:lpstr>Wed</vt:lpstr>
      <vt:lpstr>BC AOD 07-12/Aug</vt:lpstr>
      <vt:lpstr>Wednesday Aug 9  12z</vt:lpstr>
      <vt:lpstr>Wednesday Aug 9  12z</vt:lpstr>
      <vt:lpstr>Wednesday Aug 9  12z</vt:lpstr>
      <vt:lpstr>Wednesday Aug 9  12z</vt:lpstr>
      <vt:lpstr>Wednesday Aug 9  12z</vt:lpstr>
      <vt:lpstr>Ascension              São Tomé e Príncipe</vt:lpstr>
      <vt:lpstr>Wed                   Thu                      Fri</vt:lpstr>
      <vt:lpstr>Wed</vt:lpstr>
      <vt:lpstr>PowerPoint Presentation</vt:lpstr>
      <vt:lpstr>PowerPoint Presentation</vt:lpstr>
      <vt:lpstr>Updated forecast Wed 12 and 18 Z</vt:lpstr>
      <vt:lpstr>Wed – 12Z</vt:lpstr>
      <vt:lpstr>Ascension</vt:lpstr>
      <vt:lpstr>PowerPoint Presentation</vt:lpstr>
      <vt:lpstr>PowerPoint Presentation</vt:lpstr>
      <vt:lpstr>PowerPoint Presentation</vt:lpstr>
      <vt:lpstr>Wednesday Aug 9  12z</vt:lpstr>
      <vt:lpstr>Thu                   Fri                      Sat</vt:lpstr>
      <vt:lpstr>Sun                   Mon                      Tue</vt:lpstr>
      <vt:lpstr>August 8 MODIS AOD </vt:lpstr>
      <vt:lpstr>August 8 MODIS AOD </vt:lpstr>
      <vt:lpstr>PowerPoint Presentation</vt:lpstr>
      <vt:lpstr>Precip Aug 9 (Obs 00z/ Mod 12z)</vt:lpstr>
      <vt:lpstr>Friday Aug 11  (12z)</vt:lpstr>
      <vt:lpstr>Friday Aug 11  (12z)</vt:lpstr>
      <vt:lpstr>Friday Aug 11  (12z)</vt:lpstr>
      <vt:lpstr>Friday Aug 11  (12z)</vt:lpstr>
      <vt:lpstr>Friday Aug 11  (12z)</vt:lpstr>
      <vt:lpstr>Friday Aug 11  Flight Path Curtains</vt:lpstr>
      <vt:lpstr>Friday Aug 11  Flight Path Curtains</vt:lpstr>
      <vt:lpstr>Friday Aug 11  Flight Path Curtains</vt:lpstr>
      <vt:lpstr>Friday Aug 11 (12z)</vt:lpstr>
      <vt:lpstr>Friday Aug 11  (12z)</vt:lpstr>
      <vt:lpstr>Friday Aug 11  (12z)</vt:lpstr>
      <vt:lpstr>Sunday Aug 13 (12z)</vt:lpstr>
      <vt:lpstr>BC AOD 09-18/Aug</vt:lpstr>
      <vt:lpstr>Ascension              São Tomé e Príncipe</vt:lpstr>
      <vt:lpstr>PowerPoint Presentation</vt:lpstr>
      <vt:lpstr>PowerPoint Presentation</vt:lpstr>
      <vt:lpstr>PowerPoint Presentation</vt:lpstr>
    </vt:vector>
  </TitlesOfParts>
  <Manager/>
  <Company>LMIT ODIN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subject/>
  <dc:creator>LMIT ODIN</dc:creator>
  <cp:keywords/>
  <dc:description/>
  <cp:lastModifiedBy>Carmichael, Gregory R</cp:lastModifiedBy>
  <cp:revision>706</cp:revision>
  <cp:lastPrinted>2006-05-05T11:56:29Z</cp:lastPrinted>
  <dcterms:created xsi:type="dcterms:W3CDTF">2013-05-01T18:14:36Z</dcterms:created>
  <dcterms:modified xsi:type="dcterms:W3CDTF">2017-08-09T16:12:59Z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