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77" r:id="rId2"/>
    <p:sldId id="398" r:id="rId3"/>
    <p:sldId id="401" r:id="rId4"/>
    <p:sldId id="399" r:id="rId5"/>
    <p:sldId id="400" r:id="rId6"/>
    <p:sldId id="397" r:id="rId7"/>
    <p:sldId id="390" r:id="rId8"/>
    <p:sldId id="388" r:id="rId9"/>
    <p:sldId id="389" r:id="rId10"/>
    <p:sldId id="391" r:id="rId11"/>
    <p:sldId id="395" r:id="rId12"/>
    <p:sldId id="394" r:id="rId13"/>
    <p:sldId id="392" r:id="rId14"/>
    <p:sldId id="396" r:id="rId15"/>
    <p:sldId id="393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76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t>8/8/17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72" y="758936"/>
            <a:ext cx="7055556" cy="408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8239" y="560248"/>
            <a:ext cx="5568243" cy="4554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5308644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Good model agreement </a:t>
            </a:r>
            <a:r>
              <a:rPr lang="en-US" sz="2000" dirty="0" smtClean="0"/>
              <a:t>over TMS:  low + mid clouds, some high clouds further north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Low cloud cover max in the middle of the flight 5-10S, few clouds south of 10S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UKMO </a:t>
            </a:r>
            <a:r>
              <a:rPr lang="en-US" sz="2000" dirty="0" smtClean="0"/>
              <a:t>likely </a:t>
            </a:r>
            <a:r>
              <a:rPr lang="en-US" sz="2000" dirty="0"/>
              <a:t>overestimating low clouds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60</a:t>
            </a:r>
            <a:r>
              <a:rPr lang="en-US" dirty="0" smtClean="0">
                <a:solidFill>
                  <a:schemeClr val="tx2"/>
                </a:solidFill>
              </a:rPr>
              <a:t>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60</a:t>
            </a:r>
            <a:r>
              <a:rPr lang="en-US" dirty="0" smtClean="0">
                <a:solidFill>
                  <a:schemeClr val="tx2"/>
                </a:solidFill>
              </a:rPr>
              <a:t>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01172" y="1533960"/>
            <a:ext cx="0" cy="186681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721032">
            <a:off x="2735798" y="1002699"/>
            <a:ext cx="1705370" cy="665998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75139" y="758936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 + middle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465983">
            <a:off x="6646370" y="852089"/>
            <a:ext cx="2574129" cy="994911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</a:t>
            </a:r>
            <a:r>
              <a:rPr lang="en-US" sz="2400" dirty="0" smtClean="0">
                <a:solidFill>
                  <a:srgbClr val="FF6600"/>
                </a:solidFill>
              </a:rPr>
              <a:t>/10 Thu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665656" y="1464234"/>
            <a:ext cx="0" cy="203532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41818" y="1620302"/>
            <a:ext cx="26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Low + </a:t>
            </a:r>
            <a:r>
              <a:rPr lang="en-US" dirty="0" smtClean="0">
                <a:solidFill>
                  <a:srgbClr val="008000"/>
                </a:solidFill>
              </a:rPr>
              <a:t>mid (+ some high) clouds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28116" cy="41726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8117" y="32396"/>
            <a:ext cx="3720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700mb RH </a:t>
            </a:r>
            <a:r>
              <a:rPr lang="en-US" sz="2400" dirty="0" smtClean="0">
                <a:solidFill>
                  <a:srgbClr val="FF6600"/>
                </a:solidFill>
              </a:rPr>
              <a:t>(color), UV wind (vectors), vert. velocity (pink contours) forecast </a:t>
            </a:r>
            <a:r>
              <a:rPr lang="en-US" sz="2400" dirty="0" smtClean="0">
                <a:solidFill>
                  <a:srgbClr val="FF6600"/>
                </a:solidFill>
              </a:rPr>
              <a:t>for</a:t>
            </a:r>
          </a:p>
          <a:p>
            <a:endParaRPr lang="en-US" sz="2400" dirty="0">
              <a:solidFill>
                <a:srgbClr val="FF6600"/>
              </a:solidFill>
            </a:endParaRPr>
          </a:p>
          <a:p>
            <a:r>
              <a:rPr lang="en-US" sz="2400" dirty="0" smtClean="0">
                <a:solidFill>
                  <a:srgbClr val="FF6600"/>
                </a:solidFill>
              </a:rPr>
              <a:t>8/10 Thu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21" y="2819794"/>
            <a:ext cx="238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8/10 Thu</a:t>
            </a:r>
            <a:endParaRPr lang="en-US" sz="40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35640" y="874889"/>
            <a:ext cx="0" cy="153638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4479" y="4384185"/>
            <a:ext cx="3726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Plume of high RH air </a:t>
            </a:r>
            <a:r>
              <a:rPr lang="en-US" sz="2400" dirty="0" smtClean="0"/>
              <a:t>from dry convection over land</a:t>
            </a:r>
          </a:p>
          <a:p>
            <a:endParaRPr lang="en-US" sz="2400" dirty="0"/>
          </a:p>
          <a:p>
            <a:r>
              <a:rPr lang="en-US" sz="2400" dirty="0" smtClean="0"/>
              <a:t>Easterly (cross) winds at 600 and 800mb levels as well, but this plume is not evident</a:t>
            </a:r>
            <a:endParaRPr lang="en-US" sz="24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23059" y="2046112"/>
            <a:ext cx="1428052" cy="2338073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2088"/>
            <a:ext cx="4957795" cy="3815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44087" y="5512194"/>
            <a:ext cx="238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8/11 Fri</a:t>
            </a:r>
            <a:endParaRPr lang="en-US" sz="4000" dirty="0">
              <a:solidFill>
                <a:srgbClr val="FF66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355707" y="3847359"/>
            <a:ext cx="0" cy="153638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8333" y="4783667"/>
            <a:ext cx="3225792" cy="46566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44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34" y="858312"/>
            <a:ext cx="7920567" cy="5999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62572" cy="1636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6497" y="18389"/>
            <a:ext cx="745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 along </a:t>
            </a:r>
            <a:r>
              <a:rPr lang="en-US" sz="2400" dirty="0" smtClean="0">
                <a:solidFill>
                  <a:srgbClr val="FF6600"/>
                </a:solidFill>
              </a:rPr>
              <a:t>routine flight </a:t>
            </a:r>
            <a:r>
              <a:rPr lang="en-US" sz="2400" dirty="0" smtClean="0">
                <a:solidFill>
                  <a:srgbClr val="FF6600"/>
                </a:solidFill>
              </a:rPr>
              <a:t>track,  8</a:t>
            </a:r>
            <a:r>
              <a:rPr lang="en-US" sz="2400" dirty="0" smtClean="0">
                <a:solidFill>
                  <a:srgbClr val="FF6600"/>
                </a:solidFill>
              </a:rPr>
              <a:t>/10 Thu 7AM </a:t>
            </a:r>
            <a:r>
              <a:rPr lang="en-US" sz="2400" dirty="0" smtClean="0">
                <a:solidFill>
                  <a:srgbClr val="FF6600"/>
                </a:solidFill>
              </a:rPr>
              <a:t>– </a:t>
            </a:r>
            <a:r>
              <a:rPr lang="en-US" sz="2400" dirty="0" smtClean="0">
                <a:solidFill>
                  <a:srgbClr val="FF6600"/>
                </a:solidFill>
              </a:rPr>
              <a:t>4PM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791" y="5630493"/>
            <a:ext cx="384420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 bases 1-2 </a:t>
            </a:r>
            <a:r>
              <a:rPr lang="en-US" sz="2000" dirty="0" err="1" smtClean="0"/>
              <a:t>kft</a:t>
            </a:r>
            <a:r>
              <a:rPr lang="en-US" sz="2000" dirty="0" smtClean="0"/>
              <a:t>; “cloud-free” near end of flight track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22778" y="5065890"/>
            <a:ext cx="1016000" cy="719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46778" y="5108224"/>
            <a:ext cx="1298222" cy="677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59847" y="1394338"/>
            <a:ext cx="542026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Cross winds ~15-20 knots at 10-15 </a:t>
            </a:r>
            <a:r>
              <a:rPr lang="en-US" sz="2000" dirty="0" err="1" smtClean="0"/>
              <a:t>kft</a:t>
            </a:r>
            <a:r>
              <a:rPr lang="en-US" sz="2000" dirty="0" smtClean="0"/>
              <a:t> altitude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84245" y="2551612"/>
            <a:ext cx="245975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Enhanced RH at 10 </a:t>
            </a:r>
            <a:r>
              <a:rPr lang="en-US" sz="2000" dirty="0" err="1" smtClean="0"/>
              <a:t>kft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69000" y="2748845"/>
            <a:ext cx="603956" cy="202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50734" y="1794448"/>
            <a:ext cx="694266" cy="3081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70111" y="1794448"/>
            <a:ext cx="180623" cy="1157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84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49" y="773047"/>
            <a:ext cx="7275685" cy="4131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8239" y="580935"/>
            <a:ext cx="5695243" cy="46898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5252200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Northern edge of </a:t>
            </a:r>
            <a:r>
              <a:rPr lang="en-US" sz="2000" dirty="0" err="1" smtClean="0"/>
              <a:t>StratCu</a:t>
            </a:r>
            <a:r>
              <a:rPr lang="en-US" sz="2000" dirty="0" smtClean="0"/>
              <a:t> cloud deck further northward compared to 8/10 Thu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Region of low cloud-free region off Namibia coast expands NW (only few clouds at southernmost point of the flight track)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Increased low, mid and hig</a:t>
            </a:r>
            <a:r>
              <a:rPr lang="en-US" sz="2000" dirty="0" smtClean="0"/>
              <a:t>h cloud cover over TMS (strong upper-level winds transport more high clouds offshore</a:t>
            </a:r>
            <a:r>
              <a:rPr lang="en-US" sz="2000" dirty="0"/>
              <a:t>)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</a:t>
            </a:r>
            <a:r>
              <a:rPr lang="en-US" dirty="0" smtClean="0">
                <a:solidFill>
                  <a:schemeClr val="tx2"/>
                </a:solidFill>
              </a:rPr>
              <a:t>(84-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</a:t>
            </a:r>
            <a:r>
              <a:rPr lang="en-US" dirty="0" smtClean="0">
                <a:solidFill>
                  <a:schemeClr val="tx2"/>
                </a:solidFill>
              </a:rPr>
              <a:t>(84-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14060" y="1604515"/>
            <a:ext cx="0" cy="1866817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721032">
            <a:off x="2848686" y="1073254"/>
            <a:ext cx="1705370" cy="665998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88027" y="82949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 + middle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465983">
            <a:off x="6646370" y="852089"/>
            <a:ext cx="2574129" cy="994911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</a:t>
            </a:r>
            <a:r>
              <a:rPr lang="en-US" sz="2400" dirty="0" smtClean="0">
                <a:solidFill>
                  <a:srgbClr val="FF6600"/>
                </a:solidFill>
              </a:rPr>
              <a:t>/11 Fri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665656" y="1534789"/>
            <a:ext cx="0" cy="203532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41818" y="1690857"/>
            <a:ext cx="26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Low + </a:t>
            </a:r>
            <a:r>
              <a:rPr lang="en-US" dirty="0" smtClean="0">
                <a:solidFill>
                  <a:srgbClr val="008000"/>
                </a:solidFill>
              </a:rPr>
              <a:t>mid (+ some high) clouds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8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356" y="1169805"/>
            <a:ext cx="9184607" cy="57153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Transit flight ASI-TMS: Tuesday 8</a:t>
            </a:r>
            <a:r>
              <a:rPr lang="en-US" u="sng" dirty="0" smtClean="0"/>
              <a:t>/8</a:t>
            </a:r>
            <a:endParaRPr lang="en-US" u="sng" dirty="0" smtClean="0"/>
          </a:p>
          <a:p>
            <a:r>
              <a:rPr lang="en-US" dirty="0" smtClean="0"/>
              <a:t>Most of the low clouds between 5-10W along flight track</a:t>
            </a:r>
          </a:p>
          <a:p>
            <a:r>
              <a:rPr lang="en-US" dirty="0" smtClean="0"/>
              <a:t>Headwinds up to 20 knots in the middle of the flight at ~15 </a:t>
            </a:r>
            <a:r>
              <a:rPr lang="en-US" dirty="0" err="1" smtClean="0"/>
              <a:t>kft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Routine flight: Thursday 8/10</a:t>
            </a:r>
            <a:endParaRPr lang="en-US" dirty="0" smtClean="0"/>
          </a:p>
          <a:p>
            <a:r>
              <a:rPr lang="en-US" dirty="0" smtClean="0"/>
              <a:t>Low clouds </a:t>
            </a:r>
            <a:r>
              <a:rPr lang="en-US" dirty="0" smtClean="0"/>
              <a:t>in the middle of </a:t>
            </a:r>
            <a:r>
              <a:rPr lang="en-US" dirty="0" smtClean="0"/>
              <a:t>the </a:t>
            </a:r>
            <a:r>
              <a:rPr lang="en-US" dirty="0" smtClean="0"/>
              <a:t>flight (5-10S), few smaller </a:t>
            </a:r>
            <a:r>
              <a:rPr lang="en-US" dirty="0" err="1" smtClean="0"/>
              <a:t>StratCu</a:t>
            </a:r>
            <a:r>
              <a:rPr lang="en-US" dirty="0" smtClean="0"/>
              <a:t> cells south of ~10S</a:t>
            </a:r>
            <a:endParaRPr lang="en-US" dirty="0" smtClean="0"/>
          </a:p>
          <a:p>
            <a:r>
              <a:rPr lang="en-US" dirty="0" smtClean="0"/>
              <a:t>Low and mid clouds over TMS, some high clouds to the north</a:t>
            </a:r>
          </a:p>
          <a:p>
            <a:r>
              <a:rPr lang="en-US" dirty="0" smtClean="0"/>
              <a:t>Plume transport from dry convection towards the end of the flight track (south of 10S) at ~10 </a:t>
            </a:r>
            <a:r>
              <a:rPr lang="en-US" dirty="0" err="1" smtClean="0"/>
              <a:t>kft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Contingency Routine </a:t>
            </a:r>
            <a:r>
              <a:rPr lang="en-US" u="sng" dirty="0"/>
              <a:t>flight: </a:t>
            </a:r>
            <a:r>
              <a:rPr lang="en-US" u="sng" dirty="0" smtClean="0"/>
              <a:t>Friday 8</a:t>
            </a:r>
            <a:r>
              <a:rPr lang="en-US" u="sng" dirty="0"/>
              <a:t>/</a:t>
            </a:r>
            <a:r>
              <a:rPr lang="en-US" u="sng" dirty="0" smtClean="0"/>
              <a:t>11</a:t>
            </a:r>
            <a:endParaRPr lang="en-US" dirty="0"/>
          </a:p>
          <a:p>
            <a:r>
              <a:rPr lang="en-US" dirty="0" smtClean="0"/>
              <a:t>Low clouds down to ~10S, very few south of that point</a:t>
            </a:r>
          </a:p>
          <a:p>
            <a:r>
              <a:rPr lang="en-US" dirty="0" smtClean="0"/>
              <a:t>Increased low, mid and high clouds near TMS compared to 8/10</a:t>
            </a:r>
          </a:p>
          <a:p>
            <a:r>
              <a:rPr lang="en-US" dirty="0" smtClean="0"/>
              <a:t>Similar plume situation as 8/10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0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603" y="792859"/>
            <a:ext cx="7095740" cy="4090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4804" y="775299"/>
            <a:ext cx="5600698" cy="44387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5308644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Stratocumulus cloud layer filling in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Stronger upper-level winds transport high clouds offshore (i.e., expect more high clouds than previous days)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74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</a:t>
            </a:r>
            <a:r>
              <a:rPr lang="en-US" dirty="0" smtClean="0">
                <a:solidFill>
                  <a:schemeClr val="tx2"/>
                </a:solidFill>
              </a:rPr>
              <a:t>108-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(108-hr)</a:t>
            </a:r>
          </a:p>
        </p:txBody>
      </p:sp>
      <p:sp>
        <p:nvSpPr>
          <p:cNvPr id="19" name="Oval 18"/>
          <p:cNvSpPr/>
          <p:nvPr/>
        </p:nvSpPr>
        <p:spPr>
          <a:xfrm rot="5400000">
            <a:off x="3342055" y="1215006"/>
            <a:ext cx="1439330" cy="1125991"/>
          </a:xfrm>
          <a:prstGeom prst="ellipse">
            <a:avLst/>
          </a:prstGeom>
          <a:noFill/>
          <a:ln w="28575" cmpd="sng"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78367" y="33995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2CD9"/>
                </a:solidFill>
              </a:rPr>
              <a:t>high clouds</a:t>
            </a:r>
            <a:endParaRPr lang="en-US" dirty="0">
              <a:solidFill>
                <a:srgbClr val="FF2CD9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42129" y="708193"/>
            <a:ext cx="1705370" cy="56906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4896" y="749443"/>
            <a:ext cx="146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Middle + high </a:t>
            </a:r>
            <a:r>
              <a:rPr lang="en-US" dirty="0" smtClean="0">
                <a:solidFill>
                  <a:srgbClr val="FFFF00"/>
                </a:solidFill>
              </a:rPr>
              <a:t>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41434" y="806324"/>
            <a:ext cx="2067565" cy="470936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9294" y="2203594"/>
            <a:ext cx="133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high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6444739">
            <a:off x="7772792" y="274744"/>
            <a:ext cx="634777" cy="1869687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126444" y="1164915"/>
            <a:ext cx="175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middle clouds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722117" y="2654813"/>
            <a:ext cx="116105" cy="81536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3139774" flipV="1">
            <a:off x="1028744" y="897319"/>
            <a:ext cx="1800132" cy="1114781"/>
          </a:xfrm>
          <a:prstGeom prst="ellipse">
            <a:avLst/>
          </a:prstGeom>
          <a:noFill/>
          <a:ln w="28575" cmpd="sng"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542129" y="2203595"/>
            <a:ext cx="1082212" cy="126657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0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Saturday, August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5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2144" cy="3834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856" y="0"/>
            <a:ext cx="4962144" cy="383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56" y="3023616"/>
            <a:ext cx="4962144" cy="3834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576" y="809997"/>
            <a:ext cx="229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SURFACE WIND SPEED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8968" y="809997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BOUNDARY LAYER HGT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576" y="3998424"/>
            <a:ext cx="398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Surface wind speed, BL </a:t>
            </a:r>
            <a:r>
              <a:rPr lang="en-US" dirty="0" err="1" smtClean="0"/>
              <a:t>hgt</a:t>
            </a:r>
            <a:r>
              <a:rPr lang="en-US" dirty="0" smtClean="0"/>
              <a:t>, and low clouds for Saturday 12Z.</a:t>
            </a:r>
          </a:p>
          <a:p>
            <a:pPr>
              <a:buFont typeface="Arial"/>
              <a:buChar char="•"/>
            </a:pPr>
            <a:r>
              <a:rPr lang="en-US" dirty="0" smtClean="0"/>
              <a:t>Region of low cloud gradient also has very low wind speeds, actually from the west.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07546" y="873321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97895" y="873321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97895" y="397788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856" y="0"/>
            <a:ext cx="4693920" cy="3627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576" y="809997"/>
            <a:ext cx="229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SURFACE WIND SPEED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8968" y="809997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BOUNDARY LAYER HGT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576" y="3998424"/>
            <a:ext cx="398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Boundary layer heights will be higher than today, so expect less clearing to the south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897895" y="873321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39"/>
            <a:ext cx="469392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0140" t="7937" r="25269" b="31316"/>
          <a:stretch>
            <a:fillRect/>
          </a:stretch>
        </p:blipFill>
        <p:spPr>
          <a:xfrm>
            <a:off x="0" y="0"/>
            <a:ext cx="4724961" cy="32093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961" y="3438144"/>
            <a:ext cx="4425696" cy="3419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83" y="3981495"/>
            <a:ext cx="4012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Hypothesis:  Use today as an analogy for Saturday (taking persistence to the limit!!)</a:t>
            </a:r>
          </a:p>
          <a:p>
            <a:r>
              <a:rPr lang="en-US" dirty="0" smtClean="0"/>
              <a:t>We have seen this gap for a few days now, and might expect something like it.  This might be a good gradient to work for a radiation flight.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382" y="3335164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12Z today, visible image (above), 12 hour</a:t>
            </a:r>
          </a:p>
          <a:p>
            <a:r>
              <a:rPr lang="en-US" dirty="0" smtClean="0"/>
              <a:t> forecast (right), BL height (above right)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99510" y="2756833"/>
            <a:ext cx="3890778" cy="554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364867" y="820542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12752" y="82054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BOUNDARY LAYER HGT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7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3" y="453477"/>
            <a:ext cx="8485011" cy="641863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8/8 Tue @ 9AM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703053" y="1085355"/>
            <a:ext cx="4335799" cy="188392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5581" y="5179151"/>
            <a:ext cx="192639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Cloud-top heights 1.5-2 km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892589" y="2357033"/>
            <a:ext cx="2852992" cy="299107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03247" y="3200773"/>
            <a:ext cx="2398419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Clear-sky region is expanding (west-end of the clear-sky region is spreading westward)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046878" y="2015544"/>
            <a:ext cx="1698703" cy="138523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923" y="5685494"/>
            <a:ext cx="273383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</a:t>
            </a:r>
          </a:p>
          <a:p>
            <a:r>
              <a:rPr lang="en-US" sz="2000" dirty="0" smtClean="0"/>
              <a:t>Few clouds 2400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r>
              <a:rPr lang="en-US" sz="2000" dirty="0" smtClean="0"/>
              <a:t>Broken clouds 4500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7163" y="15420"/>
            <a:ext cx="273383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TMS</a:t>
            </a:r>
          </a:p>
          <a:p>
            <a:r>
              <a:rPr lang="en-US" sz="2000" dirty="0" smtClean="0"/>
              <a:t>Scattered clouds 2000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r>
              <a:rPr lang="en-US" sz="2000" dirty="0" smtClean="0"/>
              <a:t>Overcast clouds 5000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15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1" y="149834"/>
            <a:ext cx="7708208" cy="5667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116" y="6021715"/>
            <a:ext cx="846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an idea of what we might see.  Some clear, some large cells, and small cells where BL height is lower.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4938618" y="5108905"/>
            <a:ext cx="2328205" cy="1049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4550451" y="4591333"/>
            <a:ext cx="2872722" cy="262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247341" y="3326340"/>
            <a:ext cx="5110425" cy="554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222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085" y="0"/>
            <a:ext cx="3764915" cy="3836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8560"/>
            <a:ext cx="4064000" cy="313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0" y="4505642"/>
            <a:ext cx="4873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model cloud fields.  </a:t>
            </a:r>
          </a:p>
          <a:p>
            <a:pPr>
              <a:buFont typeface="Arial"/>
              <a:buChar char="•"/>
            </a:pPr>
            <a:r>
              <a:rPr lang="en-US" dirty="0" smtClean="0"/>
              <a:t>UK and EC low clouds good agreement except for “northern gap”.</a:t>
            </a:r>
          </a:p>
          <a:p>
            <a:pPr>
              <a:buFont typeface="Arial"/>
              <a:buChar char="•"/>
            </a:pPr>
            <a:r>
              <a:rPr lang="en-US" dirty="0" smtClean="0"/>
              <a:t>EC has more high cloud.  If we work cloud gradient at northern end will have to worry about this and look carefully at later </a:t>
            </a:r>
            <a:r>
              <a:rPr lang="en-US" dirty="0" err="1" smtClean="0"/>
              <a:t>fcsts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r>
              <a:rPr lang="en-US" dirty="0" smtClean="0"/>
              <a:t>GMAO has some high cloud near 10S (not shown)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2116334" y="1240000"/>
            <a:ext cx="4717316" cy="4212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5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2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8117" y="866857"/>
            <a:ext cx="106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800mb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69716" y="636024"/>
            <a:ext cx="106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00mb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48991" y="3635142"/>
            <a:ext cx="106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00mb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0946" y="4096807"/>
            <a:ext cx="4329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level RH and flow.  Situation quite dry even at the northern end.  Flow has a northwestward tilt, so air is coming from drier parts of the continent (no </a:t>
            </a:r>
            <a:r>
              <a:rPr lang="en-US" dirty="0" err="1" smtClean="0"/>
              <a:t>precip</a:t>
            </a:r>
            <a:r>
              <a:rPr lang="en-US" dirty="0" smtClean="0"/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4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54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3810000"/>
            <a:ext cx="5080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419" y="4586280"/>
            <a:ext cx="3440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a note on </a:t>
            </a:r>
            <a:r>
              <a:rPr lang="en-US" dirty="0" err="1" smtClean="0"/>
              <a:t>precip</a:t>
            </a:r>
            <a:r>
              <a:rPr lang="en-US" dirty="0" smtClean="0"/>
              <a:t>.  EC model 39 hour forecast (above) for yesterday at 3 PM.  Satellite </a:t>
            </a:r>
            <a:r>
              <a:rPr lang="en-US" dirty="0" err="1" smtClean="0"/>
              <a:t>precip</a:t>
            </a:r>
            <a:r>
              <a:rPr lang="en-US" dirty="0" smtClean="0"/>
              <a:t> product (near real time, not final) at right.   Model is overestimating </a:t>
            </a:r>
            <a:r>
              <a:rPr lang="en-US" dirty="0" err="1" smtClean="0"/>
              <a:t>precip</a:t>
            </a:r>
            <a:r>
              <a:rPr lang="en-US" dirty="0" smtClean="0"/>
              <a:t>.  Model does better with the shorter term forecasts (not shown). 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22418" y="685422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75611" y="412908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2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357"/>
            <a:ext cx="7772400" cy="7559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257" y="1562359"/>
            <a:ext cx="81335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GMAO and EC model show the cloud gap, as seen today, near 5S on Saturday.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Wind speeds are very low in this region on Saturday, with </a:t>
            </a:r>
            <a:r>
              <a:rPr lang="en-US" sz="2400" dirty="0" err="1" smtClean="0"/>
              <a:t>westerlies</a:t>
            </a:r>
            <a:r>
              <a:rPr lang="en-US" sz="2400" dirty="0" smtClean="0"/>
              <a:t> instead of southerlies.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Based on today’s satellite picture we can expect a gradient of cloud properties, from clear north of ~5S, to large cells, to smaller cells south of 10S.  Gradient likely to be less sharp than today</a:t>
            </a:r>
            <a:endParaRPr lang="en-US" sz="2400" i="1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High clouds between 0 and 5S are a concern on Saturday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Mid levels are relatively dry – northwestward flow from the continent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Longer range model precipitation (more than 24 hour) over continent may be marginal.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603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8" y="503146"/>
            <a:ext cx="8413044" cy="6354853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8/8 Tue @ </a:t>
            </a:r>
            <a:r>
              <a:rPr lang="en-US" sz="2400" dirty="0" smtClean="0">
                <a:solidFill>
                  <a:srgbClr val="FF6600"/>
                </a:solidFill>
              </a:rPr>
              <a:t>1PM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703053" y="1085355"/>
            <a:ext cx="4335799" cy="188392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923" y="5685494"/>
            <a:ext cx="273383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</a:t>
            </a:r>
          </a:p>
          <a:p>
            <a:r>
              <a:rPr lang="en-US" sz="2000" dirty="0" smtClean="0"/>
              <a:t>Few clouds </a:t>
            </a:r>
            <a:r>
              <a:rPr lang="en-US" sz="2000" dirty="0" smtClean="0"/>
              <a:t>2300 </a:t>
            </a:r>
            <a:r>
              <a:rPr lang="en-US" sz="2000" dirty="0" err="1" smtClean="0"/>
              <a:t>ft</a:t>
            </a:r>
            <a:endParaRPr lang="en-US" sz="20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537163" y="15420"/>
            <a:ext cx="273383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TMS</a:t>
            </a:r>
          </a:p>
          <a:p>
            <a:r>
              <a:rPr lang="en-US" sz="2000" dirty="0" smtClean="0"/>
              <a:t>Few clouds </a:t>
            </a:r>
            <a:r>
              <a:rPr lang="en-US" sz="2000" dirty="0" smtClean="0"/>
              <a:t>2000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r>
              <a:rPr lang="en-US" sz="2000" dirty="0" smtClean="0"/>
              <a:t>Broken clouds </a:t>
            </a:r>
            <a:r>
              <a:rPr lang="en-US" sz="2000" dirty="0"/>
              <a:t>4</a:t>
            </a:r>
            <a:r>
              <a:rPr lang="en-US" sz="2000" dirty="0" smtClean="0"/>
              <a:t>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162779" y="2017889"/>
            <a:ext cx="2582802" cy="191911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03247" y="3736995"/>
            <a:ext cx="239841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forecasts agree pretty well, but slight overestimation of low clouds here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6294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0" y="430873"/>
            <a:ext cx="8552744" cy="6441238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8/8 Tue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703053" y="1085355"/>
            <a:ext cx="4335799" cy="188392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923" y="5685494"/>
            <a:ext cx="273383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</a:t>
            </a:r>
          </a:p>
          <a:p>
            <a:r>
              <a:rPr lang="en-US" sz="2000" dirty="0" smtClean="0"/>
              <a:t>Scattered clouds 3000 </a:t>
            </a:r>
            <a:r>
              <a:rPr lang="en-US" sz="2000" dirty="0" err="1" smtClean="0"/>
              <a:t>ft</a:t>
            </a:r>
            <a:endParaRPr lang="en-US" sz="20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537163" y="15420"/>
            <a:ext cx="273383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TMS</a:t>
            </a:r>
          </a:p>
          <a:p>
            <a:r>
              <a:rPr lang="en-US" sz="2000" dirty="0" smtClean="0"/>
              <a:t>Scattered clouds </a:t>
            </a:r>
            <a:r>
              <a:rPr lang="en-US" sz="2000" dirty="0" smtClean="0"/>
              <a:t>2000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r>
              <a:rPr lang="en-US" sz="2000" dirty="0" smtClean="0"/>
              <a:t>Broken clouds </a:t>
            </a:r>
            <a:r>
              <a:rPr lang="en-US" sz="2000" dirty="0"/>
              <a:t>4</a:t>
            </a:r>
            <a:r>
              <a:rPr lang="en-US" sz="2000" dirty="0" smtClean="0"/>
              <a:t>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162779" y="2017889"/>
            <a:ext cx="2582802" cy="191911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03247" y="3736995"/>
            <a:ext cx="239841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forecasts agree pretty well, but slight overestimation of low clouds here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6494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79"/>
            <a:ext cx="5921243" cy="4051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</a:t>
            </a:r>
            <a:r>
              <a:rPr lang="en-US" sz="2400" dirty="0" smtClean="0">
                <a:solidFill>
                  <a:srgbClr val="FF6600"/>
                </a:solidFill>
              </a:rPr>
              <a:t>/</a:t>
            </a:r>
            <a:r>
              <a:rPr lang="en-US" sz="2400" dirty="0">
                <a:solidFill>
                  <a:srgbClr val="FF6600"/>
                </a:solidFill>
              </a:rPr>
              <a:t>8</a:t>
            </a:r>
            <a:r>
              <a:rPr lang="en-US" sz="2400" dirty="0" smtClean="0">
                <a:solidFill>
                  <a:srgbClr val="FF6600"/>
                </a:solidFill>
              </a:rPr>
              <a:t> Tue @ 3 and 6PM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27667" y="1315628"/>
            <a:ext cx="2699658" cy="95626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3899103" y="116370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055511" y="215758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02" y="3090333"/>
            <a:ext cx="5504197" cy="3762092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198281" y="372910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665133" y="466654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4"/>
          </p:cNvCxnSpPr>
          <p:nvPr/>
        </p:nvCxnSpPr>
        <p:spPr>
          <a:xfrm flipH="1">
            <a:off x="4727223" y="3816420"/>
            <a:ext cx="2699658" cy="10081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686" y="3584124"/>
            <a:ext cx="1479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3PM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7703" y="5881413"/>
            <a:ext cx="1479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6</a:t>
            </a:r>
            <a:r>
              <a:rPr lang="en-US" sz="4000" dirty="0" smtClean="0">
                <a:solidFill>
                  <a:srgbClr val="FFFF00"/>
                </a:solidFill>
              </a:rPr>
              <a:t>PM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0112" y="794371"/>
            <a:ext cx="2878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Diurnal cycle of clouds (decreasing from 3 to 6PM</a:t>
            </a:r>
          </a:p>
          <a:p>
            <a:endParaRPr lang="en-US" dirty="0"/>
          </a:p>
          <a:p>
            <a:r>
              <a:rPr lang="en-US" dirty="0" smtClean="0"/>
              <a:t>Most low clouds between 5-10W along th</a:t>
            </a:r>
            <a:r>
              <a:rPr lang="en-US" dirty="0" smtClean="0"/>
              <a:t>e flight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1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2243" y="1562698"/>
            <a:ext cx="8748868" cy="4293411"/>
          </a:xfrm>
        </p:spPr>
        <p:txBody>
          <a:bodyPr>
            <a:normAutofit/>
          </a:bodyPr>
          <a:lstStyle/>
          <a:p>
            <a:r>
              <a:rPr lang="en-US" dirty="0" smtClean="0"/>
              <a:t>ASI</a:t>
            </a:r>
            <a:r>
              <a:rPr lang="en-US" dirty="0" smtClean="0"/>
              <a:t>, takeoff </a:t>
            </a:r>
            <a:r>
              <a:rPr lang="en-US" dirty="0" smtClean="0"/>
              <a:t>after 12Z</a:t>
            </a:r>
            <a:endParaRPr lang="en-US" dirty="0" smtClean="0"/>
          </a:p>
          <a:p>
            <a:pPr lvl="1"/>
            <a:r>
              <a:rPr lang="en-US" dirty="0" smtClean="0"/>
              <a:t>SE </a:t>
            </a:r>
            <a:r>
              <a:rPr lang="en-US" dirty="0" smtClean="0"/>
              <a:t>winds, </a:t>
            </a:r>
            <a:r>
              <a:rPr lang="en-US" dirty="0" smtClean="0"/>
              <a:t>15 </a:t>
            </a:r>
            <a:r>
              <a:rPr lang="en-US" dirty="0" smtClean="0"/>
              <a:t>knots</a:t>
            </a:r>
          </a:p>
          <a:p>
            <a:pPr lvl="1"/>
            <a:r>
              <a:rPr lang="en-US" dirty="0" smtClean="0"/>
              <a:t>Few (to scattered) clouds at 2000 </a:t>
            </a:r>
            <a:r>
              <a:rPr lang="en-US" dirty="0" err="1" smtClean="0"/>
              <a:t>ft</a:t>
            </a:r>
            <a:r>
              <a:rPr lang="en-US" dirty="0" smtClean="0"/>
              <a:t>, scattered clouds at 4500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TMS, landing </a:t>
            </a:r>
            <a:r>
              <a:rPr lang="en-US" dirty="0" smtClean="0"/>
              <a:t>after 17Z</a:t>
            </a:r>
            <a:endParaRPr lang="en-US" dirty="0" smtClean="0"/>
          </a:p>
          <a:p>
            <a:pPr lvl="1"/>
            <a:r>
              <a:rPr lang="en-US" dirty="0" smtClean="0"/>
              <a:t>S winds, 4 knots</a:t>
            </a:r>
          </a:p>
          <a:p>
            <a:pPr lvl="1"/>
            <a:r>
              <a:rPr lang="en-US" dirty="0" smtClean="0"/>
              <a:t>Few clouds at 2300 </a:t>
            </a:r>
            <a:r>
              <a:rPr lang="en-US" dirty="0" err="1" smtClean="0"/>
              <a:t>ft</a:t>
            </a:r>
            <a:r>
              <a:rPr lang="en-US" dirty="0" smtClean="0"/>
              <a:t>, broken clouds at 11000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593"/>
          </a:xfrm>
        </p:spPr>
        <p:txBody>
          <a:bodyPr/>
          <a:lstStyle/>
          <a:p>
            <a:r>
              <a:rPr lang="en-US" dirty="0" smtClean="0"/>
              <a:t>TAF at ASI and TMS today (8/8)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5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134"/>
            <a:ext cx="7985478" cy="6143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1" y="32396"/>
            <a:ext cx="866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Precip</a:t>
            </a:r>
            <a:r>
              <a:rPr lang="en-US" sz="2400" dirty="0" smtClean="0">
                <a:solidFill>
                  <a:srgbClr val="FF6600"/>
                </a:solidFill>
              </a:rPr>
              <a:t>, surface winds, 500-1000mb thickness for </a:t>
            </a:r>
            <a:r>
              <a:rPr lang="en-US" sz="2400" dirty="0" smtClean="0">
                <a:solidFill>
                  <a:srgbClr val="FF6600"/>
                </a:solidFill>
              </a:rPr>
              <a:t>8</a:t>
            </a:r>
            <a:r>
              <a:rPr lang="en-US" sz="2400" dirty="0" smtClean="0">
                <a:solidFill>
                  <a:srgbClr val="FF6600"/>
                </a:solidFill>
              </a:rPr>
              <a:t>/10 @ 12</a:t>
            </a:r>
            <a:r>
              <a:rPr lang="en-US" sz="2400" dirty="0" smtClean="0">
                <a:solidFill>
                  <a:srgbClr val="FF6600"/>
                </a:solidFill>
              </a:rPr>
              <a:t>P</a:t>
            </a:r>
            <a:r>
              <a:rPr lang="en-US" sz="2400" dirty="0" smtClean="0">
                <a:solidFill>
                  <a:srgbClr val="FF6600"/>
                </a:solidFill>
              </a:rPr>
              <a:t>M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3991387" y="1763889"/>
            <a:ext cx="354835" cy="332086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3247" y="1409946"/>
            <a:ext cx="2398419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Weak surface winds near TMS, shifting SW by 8/11 Friday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45581" y="4822015"/>
            <a:ext cx="239841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 low moving away (eastward);</a:t>
            </a:r>
          </a:p>
          <a:p>
            <a:r>
              <a:rPr lang="en-US" sz="2000" dirty="0" smtClean="0"/>
              <a:t>Another low entering our region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03247" y="3887858"/>
            <a:ext cx="239841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St. Helena high developing again</a:t>
            </a:r>
            <a:endParaRPr lang="en-US" sz="2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087291" y="5080000"/>
            <a:ext cx="1658290" cy="8520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7445" y="5080000"/>
            <a:ext cx="6308136" cy="64911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86900" y="3870463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1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439"/>
            <a:ext cx="4536301" cy="3513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691439"/>
            <a:ext cx="4593462" cy="357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12" y="3753552"/>
            <a:ext cx="4526287" cy="3527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1" y="32396"/>
            <a:ext cx="932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2m Temperature, surface winds, SLP for </a:t>
            </a:r>
            <a:r>
              <a:rPr lang="en-US" sz="2400" dirty="0" smtClean="0">
                <a:solidFill>
                  <a:srgbClr val="FF6600"/>
                </a:solidFill>
              </a:rPr>
              <a:t>8</a:t>
            </a:r>
            <a:r>
              <a:rPr lang="en-US" sz="2400" dirty="0" smtClean="0">
                <a:solidFill>
                  <a:srgbClr val="FF6600"/>
                </a:solidFill>
              </a:rPr>
              <a:t>/8-10 @ </a:t>
            </a:r>
            <a:r>
              <a:rPr lang="en-US" sz="2400" dirty="0" smtClean="0">
                <a:solidFill>
                  <a:srgbClr val="FF6600"/>
                </a:solidFill>
              </a:rPr>
              <a:t>9A</a:t>
            </a:r>
            <a:r>
              <a:rPr lang="en-US" sz="2400" dirty="0" smtClean="0">
                <a:solidFill>
                  <a:srgbClr val="FF6600"/>
                </a:solidFill>
              </a:rPr>
              <a:t>M (around takeoff)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23" y="4270066"/>
            <a:ext cx="4324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 8/8 Tue:</a:t>
            </a:r>
          </a:p>
          <a:p>
            <a:r>
              <a:rPr lang="en-US" dirty="0" smtClean="0"/>
              <a:t>7am 24C, 8am 25C, 9am 26C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Low cloud cover over TMS relatively unchanged (not shown)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SSW w</a:t>
            </a:r>
            <a:r>
              <a:rPr lang="en-US" dirty="0" smtClean="0"/>
              <a:t>inds weakening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Temperature at takeoff on 8/10 expected to be similar to today or slightly cooler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242" y="2876238"/>
            <a:ext cx="105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8/8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0419" y="2958083"/>
            <a:ext cx="105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8/9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0419" y="5932987"/>
            <a:ext cx="1214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8/10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044054" y="2074333"/>
            <a:ext cx="171390" cy="173573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613232" y="2102555"/>
            <a:ext cx="171390" cy="173573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613232" y="5119510"/>
            <a:ext cx="171390" cy="173573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8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365"/>
            <a:ext cx="9144000" cy="6267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</a:t>
            </a:r>
            <a:r>
              <a:rPr lang="en-US" sz="2400" dirty="0" smtClean="0">
                <a:solidFill>
                  <a:srgbClr val="FF6600"/>
                </a:solidFill>
              </a:rPr>
              <a:t>10 Thu @ </a:t>
            </a:r>
            <a:r>
              <a:rPr lang="en-US" sz="2400" dirty="0" smtClean="0">
                <a:solidFill>
                  <a:srgbClr val="FF6600"/>
                </a:solidFill>
              </a:rPr>
              <a:t>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16664"/>
            <a:ext cx="0" cy="256822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3247" y="3887858"/>
            <a:ext cx="2398419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clouds south of 10S (region of low BL heights) are of a different character, smaller </a:t>
            </a:r>
            <a:r>
              <a:rPr lang="en-US" sz="2000" dirty="0" err="1" smtClean="0"/>
              <a:t>StratCu</a:t>
            </a:r>
            <a:r>
              <a:rPr lang="en-US" sz="2000" dirty="0" smtClean="0"/>
              <a:t> cells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7506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1340</Words>
  <Application>Microsoft Macintosh PowerPoint</Application>
  <PresentationFormat>On-screen Show (4:3)</PresentationFormat>
  <Paragraphs>159</Paragraphs>
  <Slides>24</Slides>
  <Notes>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PowerPoint Presentation</vt:lpstr>
      <vt:lpstr>TAF at ASI and TMS today (8/8)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Saturday, August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252</cp:revision>
  <dcterms:created xsi:type="dcterms:W3CDTF">2017-08-02T11:34:01Z</dcterms:created>
  <dcterms:modified xsi:type="dcterms:W3CDTF">2017-08-08T15:59:55Z</dcterms:modified>
</cp:coreProperties>
</file>