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3" r:id="rId3"/>
    <p:sldId id="274" r:id="rId4"/>
    <p:sldId id="298" r:id="rId5"/>
    <p:sldId id="288" r:id="rId6"/>
    <p:sldId id="299" r:id="rId7"/>
    <p:sldId id="329" r:id="rId8"/>
    <p:sldId id="330" r:id="rId9"/>
    <p:sldId id="300" r:id="rId10"/>
    <p:sldId id="272" r:id="rId11"/>
    <p:sldId id="320" r:id="rId12"/>
    <p:sldId id="325" r:id="rId13"/>
    <p:sldId id="291" r:id="rId14"/>
    <p:sldId id="322" r:id="rId15"/>
    <p:sldId id="321" r:id="rId16"/>
    <p:sldId id="328" r:id="rId17"/>
    <p:sldId id="323" r:id="rId18"/>
    <p:sldId id="302" r:id="rId19"/>
    <p:sldId id="314" r:id="rId20"/>
    <p:sldId id="309" r:id="rId21"/>
    <p:sldId id="313" r:id="rId22"/>
    <p:sldId id="315" r:id="rId23"/>
    <p:sldId id="303" r:id="rId24"/>
    <p:sldId id="304" r:id="rId25"/>
    <p:sldId id="305" r:id="rId26"/>
    <p:sldId id="306" r:id="rId27"/>
    <p:sldId id="326" r:id="rId28"/>
    <p:sldId id="327" r:id="rId29"/>
    <p:sldId id="310" r:id="rId30"/>
    <p:sldId id="317" r:id="rId31"/>
    <p:sldId id="324" r:id="rId32"/>
    <p:sldId id="318" r:id="rId33"/>
    <p:sldId id="311" r:id="rId34"/>
    <p:sldId id="312" r:id="rId35"/>
  </p:sldIdLst>
  <p:sldSz cx="9144000" cy="5143500" type="screen16x9"/>
  <p:notesSz cx="94488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819150" indent="95250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230313" indent="141288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639888" indent="18891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-377">
          <p15:clr>
            <a:srgbClr val="A4A3A4"/>
          </p15:clr>
        </p15:guide>
        <p15:guide id="2" pos="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94AB8"/>
    <a:srgbClr val="E5D7ED"/>
    <a:srgbClr val="CDB7ED"/>
    <a:srgbClr val="FFFAD0"/>
    <a:srgbClr val="FCFFB9"/>
    <a:srgbClr val="BDB1FF"/>
    <a:srgbClr val="2C93EF"/>
    <a:srgbClr val="EF0202"/>
    <a:srgbClr val="A8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86"/>
    <p:restoredTop sz="95293" autoAdjust="0"/>
  </p:normalViewPr>
  <p:slideViewPr>
    <p:cSldViewPr snapToGrid="0">
      <p:cViewPr>
        <p:scale>
          <a:sx n="100" d="100"/>
          <a:sy n="100" d="100"/>
        </p:scale>
        <p:origin x="540" y="600"/>
      </p:cViewPr>
      <p:guideLst>
        <p:guide orient="horz" pos="-377"/>
        <p:guide pos="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2" d="100"/>
        <a:sy n="102" d="100"/>
      </p:scale>
      <p:origin x="0" y="-4644"/>
    </p:cViewPr>
  </p:sorterViewPr>
  <p:notesViewPr>
    <p:cSldViewPr snapToGrid="0">
      <p:cViewPr varScale="1">
        <p:scale>
          <a:sx n="179" d="100"/>
          <a:sy n="179" d="100"/>
        </p:scale>
        <p:origin x="27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53464" y="0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409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53464" y="6659409"/>
            <a:ext cx="4093197" cy="34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48B43-A11D-764E-B25B-D303A7C1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643" y="612468"/>
            <a:ext cx="11879470" cy="2827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mtClean="0"/>
              <a:t>First level</a:t>
            </a:r>
          </a:p>
          <a:p>
            <a:pPr lvl="2" fontAlgn="auto">
              <a:spcAft>
                <a:spcPts val="0"/>
              </a:spcAft>
            </a:pPr>
            <a:r>
              <a:rPr lang="en-US" smtClean="0"/>
              <a:t>Second level</a:t>
            </a:r>
          </a:p>
          <a:p>
            <a:pPr lvl="3" fontAlgn="auto">
              <a:spcAft>
                <a:spcPts val="0"/>
              </a:spcAft>
            </a:pPr>
            <a:r>
              <a:rPr lang="en-US" smtClean="0"/>
              <a:t>Third level</a:t>
            </a:r>
          </a:p>
          <a:p>
            <a:pPr lvl="4" fontAlgn="auto">
              <a:spcAft>
                <a:spcPts val="0"/>
              </a:spcAft>
            </a:pPr>
            <a:r>
              <a:rPr lang="en-US" smtClean="0"/>
              <a:t>Fourth level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50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51326" y="0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76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736" y="3329705"/>
            <a:ext cx="7557328" cy="31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232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51326" y="6658232"/>
            <a:ext cx="4095336" cy="3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2D798-E986-4347-8B6E-77185133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ＭＳ Ｐゴシック" pitchFamily="-110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-128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-52"/>
        <a:ea typeface="ヒラギノ角ゴ Pro W3" charset="-128"/>
        <a:cs typeface="ヒラギノ角ゴ Pro W3" charset="0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 flipV="1">
            <a:off x="0" y="5043488"/>
            <a:ext cx="9144000" cy="106362"/>
          </a:xfrm>
          <a:prstGeom prst="rect">
            <a:avLst/>
          </a:prstGeom>
          <a:solidFill>
            <a:srgbClr val="094A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100013" y="173038"/>
            <a:ext cx="86090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88900" y="4818063"/>
            <a:ext cx="86090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80963"/>
          </a:xfrm>
          <a:prstGeom prst="rect">
            <a:avLst/>
          </a:prstGeom>
          <a:solidFill>
            <a:srgbClr val="EF02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493" y="1588639"/>
            <a:ext cx="6803237" cy="1061198"/>
          </a:xfrm>
        </p:spPr>
        <p:txBody>
          <a:bodyPr/>
          <a:lstStyle>
            <a:lvl1pPr algn="ctr">
              <a:defRPr sz="3200" b="0">
                <a:solidFill>
                  <a:srgbClr val="FF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37" y="2720736"/>
            <a:ext cx="6811930" cy="1055768"/>
          </a:xfrm>
          <a:prstGeom prst="rect">
            <a:avLst/>
          </a:prstGeom>
        </p:spPr>
        <p:txBody>
          <a:bodyPr/>
          <a:lstStyle>
            <a:lvl1pPr marL="0" indent="0" algn="ctr">
              <a:buFont typeface="AGaramond RegularSC" pitchFamily="1" charset="-52"/>
              <a:buNone/>
              <a:defRPr sz="2400" b="0">
                <a:solidFill>
                  <a:srgbClr val="2C9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4" descr="Image result for nasa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2" y="285750"/>
            <a:ext cx="1065048" cy="88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7520" y="689715"/>
            <a:ext cx="976693" cy="414526"/>
          </a:xfrm>
          <a:prstGeom prst="rect">
            <a:avLst/>
          </a:prstGeom>
        </p:spPr>
      </p:pic>
      <p:pic>
        <p:nvPicPr>
          <p:cNvPr id="4098" name="Picture 2" descr="https://espo.nasa.gov/sites/default/files/styles/mission_logo_200_wide/public/images/ORACLE%20Logo%202017.png?itok=jubPfJ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16" y="285750"/>
            <a:ext cx="886968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36" y="1416071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3172649" y="1432407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30237" y="1432407"/>
            <a:ext cx="2751628" cy="2994667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9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111381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111381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2"/>
          </p:nvPr>
        </p:nvSpPr>
        <p:spPr>
          <a:xfrm>
            <a:off x="3100063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3"/>
          </p:nvPr>
        </p:nvSpPr>
        <p:spPr>
          <a:xfrm>
            <a:off x="3100063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4"/>
          </p:nvPr>
        </p:nvSpPr>
        <p:spPr>
          <a:xfrm>
            <a:off x="6088745" y="1037335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088745" y="2934841"/>
            <a:ext cx="2929764" cy="1828800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3"/>
          <p:cNvSpPr>
            <a:spLocks noGrp="1" noChangeAspect="1"/>
          </p:cNvSpPr>
          <p:nvPr>
            <p:ph sz="half" idx="18"/>
          </p:nvPr>
        </p:nvSpPr>
        <p:spPr>
          <a:xfrm>
            <a:off x="357784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490" y="205908"/>
            <a:ext cx="8229023" cy="8572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 noChangeAspect="1"/>
          </p:cNvSpPr>
          <p:nvPr>
            <p:ph sz="half" idx="19"/>
          </p:nvPr>
        </p:nvSpPr>
        <p:spPr>
          <a:xfrm>
            <a:off x="357784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 noChangeAspect="1"/>
          </p:cNvSpPr>
          <p:nvPr>
            <p:ph sz="half" idx="20"/>
          </p:nvPr>
        </p:nvSpPr>
        <p:spPr>
          <a:xfrm>
            <a:off x="357784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 noChangeAspect="1"/>
          </p:cNvSpPr>
          <p:nvPr>
            <p:ph sz="half" idx="21"/>
          </p:nvPr>
        </p:nvSpPr>
        <p:spPr>
          <a:xfrm>
            <a:off x="2512078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3"/>
          <p:cNvSpPr>
            <a:spLocks noGrp="1" noChangeAspect="1"/>
          </p:cNvSpPr>
          <p:nvPr>
            <p:ph sz="half" idx="22"/>
          </p:nvPr>
        </p:nvSpPr>
        <p:spPr>
          <a:xfrm>
            <a:off x="2512078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 noChangeAspect="1"/>
          </p:cNvSpPr>
          <p:nvPr>
            <p:ph sz="half" idx="23"/>
          </p:nvPr>
        </p:nvSpPr>
        <p:spPr>
          <a:xfrm>
            <a:off x="2512078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 noChangeAspect="1"/>
          </p:cNvSpPr>
          <p:nvPr>
            <p:ph sz="half" idx="24"/>
          </p:nvPr>
        </p:nvSpPr>
        <p:spPr>
          <a:xfrm>
            <a:off x="4666373" y="1035552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 noChangeAspect="1"/>
          </p:cNvSpPr>
          <p:nvPr>
            <p:ph sz="half" idx="25"/>
          </p:nvPr>
        </p:nvSpPr>
        <p:spPr>
          <a:xfrm>
            <a:off x="4666373" y="2313442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 noChangeAspect="1"/>
          </p:cNvSpPr>
          <p:nvPr>
            <p:ph sz="half" idx="26"/>
          </p:nvPr>
        </p:nvSpPr>
        <p:spPr>
          <a:xfrm>
            <a:off x="4666373" y="3598818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 noChangeAspect="1"/>
          </p:cNvSpPr>
          <p:nvPr>
            <p:ph sz="half" idx="27"/>
          </p:nvPr>
        </p:nvSpPr>
        <p:spPr>
          <a:xfrm>
            <a:off x="6800700" y="103734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 noChangeAspect="1"/>
          </p:cNvSpPr>
          <p:nvPr>
            <p:ph sz="half" idx="28"/>
          </p:nvPr>
        </p:nvSpPr>
        <p:spPr>
          <a:xfrm>
            <a:off x="6800700" y="2315231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3"/>
          <p:cNvSpPr>
            <a:spLocks noGrp="1" noChangeAspect="1"/>
          </p:cNvSpPr>
          <p:nvPr>
            <p:ph sz="half" idx="29"/>
          </p:nvPr>
        </p:nvSpPr>
        <p:spPr>
          <a:xfrm>
            <a:off x="6800700" y="3600607"/>
            <a:ext cx="1961276" cy="1224255"/>
          </a:xfrm>
          <a:prstGeom prst="rect">
            <a:avLst/>
          </a:prstGeom>
        </p:spPr>
        <p:txBody>
          <a:bodyPr/>
          <a:lstStyle>
            <a:lvl1pPr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18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6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4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812633"/>
            <a:ext cx="3007591" cy="871958"/>
          </a:xfrm>
        </p:spPr>
        <p:txBody>
          <a:bodyPr anchor="b"/>
          <a:lstStyle>
            <a:lvl1pPr algn="l"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858"/>
            <a:ext cx="5111750" cy="4390254"/>
          </a:xfrm>
          <a:prstGeom prst="rect">
            <a:avLst/>
          </a:prstGeom>
        </p:spPr>
        <p:txBody>
          <a:bodyPr/>
          <a:lstStyle>
            <a:lvl1pPr>
              <a:defRPr sz="29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5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22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8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8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684591"/>
            <a:ext cx="3007591" cy="291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2070-2232-1743-8639-39393822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3600241"/>
            <a:ext cx="5486977" cy="425473"/>
          </a:xfrm>
        </p:spPr>
        <p:txBody>
          <a:bodyPr anchor="b"/>
          <a:lstStyle>
            <a:lvl1pPr algn="l"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459091"/>
            <a:ext cx="5486977" cy="308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4025713"/>
            <a:ext cx="5486977" cy="60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6EB-B6EC-2943-BA64-184184D0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858832"/>
            <a:ext cx="8813800" cy="3811588"/>
          </a:xfrm>
          <a:prstGeom prst="rect">
            <a:avLst/>
          </a:prstGeom>
        </p:spPr>
        <p:txBody>
          <a:bodyPr vert="eaVert"/>
          <a:lstStyle>
            <a:lvl1pPr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5CF3-6E55-CB47-BBAB-C546B8D1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6" y="857250"/>
            <a:ext cx="2075295" cy="3199980"/>
          </a:xfrm>
        </p:spPr>
        <p:txBody>
          <a:bodyPr vert="eaVert"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857250"/>
            <a:ext cx="6091670" cy="3199980"/>
          </a:xfrm>
          <a:prstGeom prst="rect">
            <a:avLst/>
          </a:prstGeom>
        </p:spPr>
        <p:txBody>
          <a:bodyPr vert="eaVert"/>
          <a:lstStyle>
            <a:lvl1pPr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4BA3-C51F-0C42-93A3-97FF0A23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</a:t>
            </a:r>
            <a:r>
              <a:rPr lang="en-US" smtClean="0"/>
              <a:t> 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800" y="180975"/>
            <a:ext cx="813393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7800" y="923924"/>
            <a:ext cx="8728075" cy="3743325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120459" y="1033434"/>
            <a:ext cx="8783651" cy="1902658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20460" y="3000546"/>
            <a:ext cx="8783651" cy="1770174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77800" y="180975"/>
            <a:ext cx="813393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035"/>
            <a:ext cx="7771534" cy="1022187"/>
          </a:xfrm>
        </p:spPr>
        <p:txBody>
          <a:bodyPr anchor="t"/>
          <a:lstStyle>
            <a:lvl1pPr algn="l">
              <a:defRPr sz="3600" b="0" cap="all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895"/>
            <a:ext cx="7771534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445" y="4835174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44699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92088" y="902229"/>
            <a:ext cx="4364038" cy="3765021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649788" y="902229"/>
            <a:ext cx="4364038" cy="3765021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144463" y="1631684"/>
            <a:ext cx="4364038" cy="3093422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4602163" y="1631684"/>
            <a:ext cx="4364038" cy="3093422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845912"/>
            <a:ext cx="4373562" cy="628650"/>
          </a:xfrm>
        </p:spPr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602163" y="895793"/>
            <a:ext cx="43735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78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29" y="915417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7" y="903974"/>
            <a:ext cx="4084205" cy="3776096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2421651" y="900062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45384" y="2841231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effectLst/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effectLst/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effectLst/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421650" y="2817266"/>
            <a:ext cx="2211399" cy="185254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895" y="891991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59A9-27D9-9D4D-A366-1B1688A37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230743" y="888619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54705" y="2877718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39512" y="2877718"/>
            <a:ext cx="4294483" cy="1899937"/>
          </a:xfrm>
          <a:prstGeom prst="rect">
            <a:avLst/>
          </a:prstGeom>
        </p:spPr>
        <p:txBody>
          <a:bodyPr/>
          <a:lstStyle>
            <a:lvl1pPr>
              <a:defRPr sz="2500" b="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200" b="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 b="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 b="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600" b="0">
                <a:latin typeface="Futura Medium" charset="0"/>
                <a:ea typeface="Futura Medium" charset="0"/>
                <a:cs typeface="Futura Medium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4" y="205908"/>
            <a:ext cx="8821736" cy="7275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4" y="1027580"/>
            <a:ext cx="4352492" cy="488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2163" y="1027580"/>
            <a:ext cx="4364037" cy="4888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latin typeface="Futura Medium" charset="0"/>
                <a:ea typeface="Futura Medium" charset="0"/>
                <a:cs typeface="Futura Medium" charset="0"/>
              </a:defRPr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dirty="0" smtClean="0"/>
              <a:t>Global Modeling and Assimilation Office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720F-C29D-6144-B1AC-CC941705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144463" y="1507682"/>
            <a:ext cx="4364038" cy="3150043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602163" y="1507682"/>
            <a:ext cx="4364038" cy="3150043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70C0"/>
              </a:buClr>
              <a:buFont typeface="Wingdings" charset="2"/>
              <a:buChar char="q"/>
              <a:defRPr b="0"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-182880">
              <a:buClr>
                <a:srgbClr val="C00000"/>
              </a:buClr>
              <a:buFont typeface="Wingdings" charset="2"/>
              <a:buChar char="Ø"/>
              <a:defRPr b="0">
                <a:latin typeface="Futura Medium" charset="0"/>
                <a:ea typeface="Futura Medium" charset="0"/>
                <a:cs typeface="Futura Medium" charset="0"/>
              </a:defRPr>
            </a:lvl2pPr>
            <a:lvl3pPr marL="685800" indent="-182880">
              <a:buClr>
                <a:srgbClr val="0070C0"/>
              </a:buClr>
              <a:defRPr b="0">
                <a:latin typeface="Futura Medium" charset="0"/>
                <a:ea typeface="Futura Medium" charset="0"/>
                <a:cs typeface="Futura Medium" charset="0"/>
              </a:defRPr>
            </a:lvl3pPr>
            <a:lvl4pPr marL="914400" indent="-182880">
              <a:buClr>
                <a:srgbClr val="C00000"/>
              </a:buClr>
              <a:buFont typeface="Courier New" charset="0"/>
              <a:buChar char="o"/>
              <a:defRPr b="0">
                <a:latin typeface="Futura Medium" charset="0"/>
                <a:ea typeface="Futura Medium" charset="0"/>
                <a:cs typeface="Futura Medium" charset="0"/>
              </a:defRPr>
            </a:lvl4pPr>
            <a:lvl5pPr marL="1143000" indent="-182880">
              <a:buClr>
                <a:srgbClr val="0070C0"/>
              </a:buClr>
              <a:buFont typeface="Wingdings" charset="2"/>
              <a:buChar char="§"/>
              <a:defRPr b="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80975"/>
            <a:ext cx="8856662" cy="628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2016" y="4832347"/>
            <a:ext cx="4351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4608" eaLnBrk="1" hangingPunct="1">
              <a:defRPr sz="900">
                <a:solidFill>
                  <a:srgbClr val="67708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</a:t>
            </a:r>
            <a:r>
              <a:rPr lang="en-US" dirty="0" smtClean="0"/>
              <a:t> Global Modeling and Assimilation Office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397" y="4824862"/>
            <a:ext cx="40922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rgbClr val="677085"/>
                </a:solidFill>
                <a:latin typeface="75 Helvetica Bold" charset="0"/>
              </a:defRPr>
            </a:lvl1pPr>
          </a:lstStyle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5054594"/>
            <a:ext cx="9144000" cy="889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12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78229498"/>
              </p:ext>
            </p:extLst>
          </p:nvPr>
        </p:nvGraphicFramePr>
        <p:xfrm>
          <a:off x="177800" y="213518"/>
          <a:ext cx="6826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Photo Editor Photo" r:id="rId24" imgW="5982535" imgH="4944165" progId="MSPhotoEd.3">
                  <p:embed/>
                </p:oleObj>
              </mc:Choice>
              <mc:Fallback>
                <p:oleObj name="Photo Editor Photo" r:id="rId24" imgW="5982535" imgH="4944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13518"/>
                        <a:ext cx="6826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gradFill rotWithShape="0">
                              <a:gsLst>
                                <a:gs pos="0">
                                  <a:srgbClr val="0000C2"/>
                                </a:gs>
                                <a:gs pos="100000">
                                  <a:srgbClr val="FE0030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1886" y="393078"/>
            <a:ext cx="742342" cy="315064"/>
          </a:xfrm>
          <a:prstGeom prst="rect">
            <a:avLst/>
          </a:prstGeom>
        </p:spPr>
      </p:pic>
      <p:pic>
        <p:nvPicPr>
          <p:cNvPr id="1179" name="Picture 155" descr="https://espo.nasa.gov/sites/default/files/styles/mission_logo_200_wide/public/images/ORACLE%20Logo%202017.png?itok=jubPfJEw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40" y="213518"/>
            <a:ext cx="566928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53" r:id="rId3"/>
    <p:sldLayoutId id="2147483938" r:id="rId4"/>
    <p:sldLayoutId id="2147483939" r:id="rId5"/>
    <p:sldLayoutId id="2147483951" r:id="rId6"/>
    <p:sldLayoutId id="2147483949" r:id="rId7"/>
    <p:sldLayoutId id="2147483948" r:id="rId8"/>
    <p:sldLayoutId id="2147483940" r:id="rId9"/>
    <p:sldLayoutId id="2147483950" r:id="rId10"/>
    <p:sldLayoutId id="2147483952" r:id="rId11"/>
    <p:sldLayoutId id="2147483955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54" r:id="rId1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elvetica" charset="0"/>
          <a:ea typeface="ＭＳ Ｐゴシック" charset="-128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10" charset="-52"/>
        </a:defRPr>
      </a:lvl9pPr>
    </p:titleStyle>
    <p:bodyStyle>
      <a:lvl1pPr marL="11112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A0A0A0"/>
        </a:buClr>
        <a:buSzPct val="80000"/>
        <a:buFont typeface="AGaramond RegularSC" charset="0"/>
        <a:defRPr sz="1600" b="1">
          <a:solidFill>
            <a:srgbClr val="000000"/>
          </a:solidFill>
          <a:latin typeface="Helvetica"/>
          <a:ea typeface="ＭＳ Ｐゴシック" charset="-128"/>
          <a:cs typeface="Helvetica"/>
        </a:defRPr>
      </a:lvl1pPr>
      <a:lvl2pPr marL="568325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Font typeface="Arial" charset="0"/>
        <a:buChar char="•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2pPr>
      <a:lvl3pPr marL="747713" indent="-16827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buClr>
          <a:srgbClr val="1E568D"/>
        </a:buClr>
        <a:buSzPct val="90000"/>
        <a:buChar char="»"/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3pPr>
      <a:lvl4pPr marL="1196975" indent="-111125" algn="l" rtl="0" eaLnBrk="0" fontAlgn="base" hangingPunct="0">
        <a:lnSpc>
          <a:spcPts val="2400"/>
        </a:lnSpc>
        <a:spcBef>
          <a:spcPts val="40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4pPr>
      <a:lvl5pPr marL="1711325" indent="-1651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Helvetica"/>
          <a:ea typeface="ＭＳ Ｐゴシック" pitchFamily="-110" charset="-128"/>
          <a:cs typeface="Helvetica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ccs.nasa.gov/cgi-mission/mission_wx.cgi?region=oracles_lg&amp;dtg=2017080800&amp;prod=2cldtot&amp;model=fp&amp;level=sfc&amp;tau=000&amp;&amp;region_old=oracles_lg&amp;dtg_old=2017080712&amp;prod_old=&amp;model_old=fp&amp;level_old=&amp;tau_old=000&amp;&amp;loop=1" TargetMode="External"/><Relationship Id="rId2" Type="http://schemas.openxmlformats.org/officeDocument/2006/relationships/hyperlink" Target="https://portal.nccs.nasa.gov/cgi-mission/mission_2d_chem.cgi?region=oracles_lg&amp;dtg=2017080800&amp;prod=7totaot&amp;model=f516_fp&amp;tau=180&amp;&amp;region_old=oracles_lg&amp;dtg_old=2017080800&amp;prod_old=7totaot&amp;model_old=f516_fp&amp;tau_old=180&amp;&amp;loop=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6255" y="1346814"/>
            <a:ext cx="6803237" cy="10611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0000"/>
                </a:solidFill>
                <a:effectLst/>
                <a:latin typeface="Futura Medium" charset="0"/>
                <a:ea typeface="Futura Medium" charset="0"/>
                <a:cs typeface="Futura Medium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kern="0" dirty="0" smtClean="0"/>
              <a:t>ORACLES Forecast Briefing</a:t>
            </a:r>
            <a:br>
              <a:rPr lang="en-US" kern="0" dirty="0" smtClean="0"/>
            </a:br>
            <a:r>
              <a:rPr lang="en-US" kern="0" dirty="0" smtClean="0"/>
              <a:t>(Aerosols)</a:t>
            </a:r>
            <a:br>
              <a:rPr lang="en-US" kern="0" dirty="0" smtClean="0"/>
            </a:br>
            <a:endParaRPr lang="en-US" kern="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00580" y="3009163"/>
            <a:ext cx="6811930" cy="105576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A0A0A0"/>
              </a:buClr>
              <a:buSzPct val="80000"/>
              <a:buFont typeface="AGaramond RegularSC" pitchFamily="1" charset="-52"/>
              <a:buNone/>
              <a:defRPr sz="2400" b="0">
                <a:solidFill>
                  <a:srgbClr val="2C9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edium" charset="0"/>
                <a:ea typeface="Futura Medium" charset="0"/>
                <a:cs typeface="Futura Medium" charset="0"/>
              </a:defRPr>
            </a:lvl1pPr>
            <a:lvl2pPr marL="568325" indent="-16827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2pPr>
            <a:lvl3pPr marL="747713" indent="-16827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buClr>
                <a:srgbClr val="1E568D"/>
              </a:buClr>
              <a:buSzPct val="90000"/>
              <a:buChar char="»"/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3pPr>
            <a:lvl4pPr marL="1196975" indent="-111125" algn="l" rtl="0" eaLnBrk="0" fontAlgn="base" hangingPunct="0">
              <a:lnSpc>
                <a:spcPts val="2400"/>
              </a:lnSpc>
              <a:spcBef>
                <a:spcPts val="4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711325" indent="-165100"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467446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6pPr>
            <a:lvl7pPr marL="2877737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7pPr>
            <a:lvl8pPr marL="3288029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8pPr>
            <a:lvl9pPr marL="3698320" indent="-227940" algn="l" defTabSz="914608" rtl="0" fontAlgn="base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kern="0" dirty="0" smtClean="0">
                <a:effectLst/>
              </a:rPr>
              <a:t>08 August 2017</a:t>
            </a:r>
            <a:endParaRPr lang="en-US" b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1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80" y="861985"/>
            <a:ext cx="2786120" cy="3596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62" y="1073097"/>
            <a:ext cx="3010119" cy="36651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27041" y="207447"/>
            <a:ext cx="626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Thursday August 10 12 z (NEW)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7753507" y="1892663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934738" y="1832207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" y="1073097"/>
            <a:ext cx="3312326" cy="3136166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 bwMode="auto">
          <a:xfrm>
            <a:off x="968071" y="1546756"/>
            <a:ext cx="1057469" cy="1358920"/>
          </a:xfrm>
          <a:custGeom>
            <a:avLst/>
            <a:gdLst>
              <a:gd name="connsiteX0" fmla="*/ 1057469 w 1057469"/>
              <a:gd name="connsiteY0" fmla="*/ 1001486 h 1358920"/>
              <a:gd name="connsiteX1" fmla="*/ 1001486 w 1057469"/>
              <a:gd name="connsiteY1" fmla="*/ 995265 h 1358920"/>
              <a:gd name="connsiteX2" fmla="*/ 964163 w 1057469"/>
              <a:gd name="connsiteY2" fmla="*/ 982825 h 1358920"/>
              <a:gd name="connsiteX3" fmla="*/ 945502 w 1057469"/>
              <a:gd name="connsiteY3" fmla="*/ 976604 h 1358920"/>
              <a:gd name="connsiteX4" fmla="*/ 914400 w 1057469"/>
              <a:gd name="connsiteY4" fmla="*/ 970384 h 1358920"/>
              <a:gd name="connsiteX5" fmla="*/ 908180 w 1057469"/>
              <a:gd name="connsiteY5" fmla="*/ 951723 h 1358920"/>
              <a:gd name="connsiteX6" fmla="*/ 883298 w 1057469"/>
              <a:gd name="connsiteY6" fmla="*/ 914400 h 1358920"/>
              <a:gd name="connsiteX7" fmla="*/ 877078 w 1057469"/>
              <a:gd name="connsiteY7" fmla="*/ 877078 h 1358920"/>
              <a:gd name="connsiteX8" fmla="*/ 858416 w 1057469"/>
              <a:gd name="connsiteY8" fmla="*/ 858416 h 1358920"/>
              <a:gd name="connsiteX9" fmla="*/ 833535 w 1057469"/>
              <a:gd name="connsiteY9" fmla="*/ 821094 h 1358920"/>
              <a:gd name="connsiteX10" fmla="*/ 827314 w 1057469"/>
              <a:gd name="connsiteY10" fmla="*/ 802433 h 1358920"/>
              <a:gd name="connsiteX11" fmla="*/ 789992 w 1057469"/>
              <a:gd name="connsiteY11" fmla="*/ 789992 h 1358920"/>
              <a:gd name="connsiteX12" fmla="*/ 746449 w 1057469"/>
              <a:gd name="connsiteY12" fmla="*/ 734008 h 1358920"/>
              <a:gd name="connsiteX13" fmla="*/ 727788 w 1057469"/>
              <a:gd name="connsiteY13" fmla="*/ 721567 h 1358920"/>
              <a:gd name="connsiteX14" fmla="*/ 709127 w 1057469"/>
              <a:gd name="connsiteY14" fmla="*/ 702906 h 1358920"/>
              <a:gd name="connsiteX15" fmla="*/ 671804 w 1057469"/>
              <a:gd name="connsiteY15" fmla="*/ 690465 h 1358920"/>
              <a:gd name="connsiteX16" fmla="*/ 597159 w 1057469"/>
              <a:gd name="connsiteY16" fmla="*/ 653143 h 1358920"/>
              <a:gd name="connsiteX17" fmla="*/ 578498 w 1057469"/>
              <a:gd name="connsiteY17" fmla="*/ 646923 h 1358920"/>
              <a:gd name="connsiteX18" fmla="*/ 534955 w 1057469"/>
              <a:gd name="connsiteY18" fmla="*/ 653143 h 1358920"/>
              <a:gd name="connsiteX19" fmla="*/ 516294 w 1057469"/>
              <a:gd name="connsiteY19" fmla="*/ 690465 h 1358920"/>
              <a:gd name="connsiteX20" fmla="*/ 478971 w 1057469"/>
              <a:gd name="connsiteY20" fmla="*/ 709127 h 1358920"/>
              <a:gd name="connsiteX21" fmla="*/ 472751 w 1057469"/>
              <a:gd name="connsiteY21" fmla="*/ 752670 h 1358920"/>
              <a:gd name="connsiteX22" fmla="*/ 472751 w 1057469"/>
              <a:gd name="connsiteY22" fmla="*/ 808653 h 1358920"/>
              <a:gd name="connsiteX23" fmla="*/ 497633 w 1057469"/>
              <a:gd name="connsiteY23" fmla="*/ 845976 h 1358920"/>
              <a:gd name="connsiteX24" fmla="*/ 510074 w 1057469"/>
              <a:gd name="connsiteY24" fmla="*/ 864637 h 1358920"/>
              <a:gd name="connsiteX25" fmla="*/ 547396 w 1057469"/>
              <a:gd name="connsiteY25" fmla="*/ 877078 h 1358920"/>
              <a:gd name="connsiteX26" fmla="*/ 553616 w 1057469"/>
              <a:gd name="connsiteY26" fmla="*/ 895739 h 1358920"/>
              <a:gd name="connsiteX27" fmla="*/ 590939 w 1057469"/>
              <a:gd name="connsiteY27" fmla="*/ 914400 h 1358920"/>
              <a:gd name="connsiteX28" fmla="*/ 603380 w 1057469"/>
              <a:gd name="connsiteY28" fmla="*/ 933061 h 1358920"/>
              <a:gd name="connsiteX29" fmla="*/ 634482 w 1057469"/>
              <a:gd name="connsiteY29" fmla="*/ 957943 h 1358920"/>
              <a:gd name="connsiteX30" fmla="*/ 640702 w 1057469"/>
              <a:gd name="connsiteY30" fmla="*/ 989045 h 1358920"/>
              <a:gd name="connsiteX31" fmla="*/ 653143 w 1057469"/>
              <a:gd name="connsiteY31" fmla="*/ 1125894 h 1358920"/>
              <a:gd name="connsiteX32" fmla="*/ 665584 w 1057469"/>
              <a:gd name="connsiteY32" fmla="*/ 1163216 h 1358920"/>
              <a:gd name="connsiteX33" fmla="*/ 671804 w 1057469"/>
              <a:gd name="connsiteY33" fmla="*/ 1181878 h 1358920"/>
              <a:gd name="connsiteX34" fmla="*/ 665584 w 1057469"/>
              <a:gd name="connsiteY34" fmla="*/ 1206759 h 1358920"/>
              <a:gd name="connsiteX35" fmla="*/ 578498 w 1057469"/>
              <a:gd name="connsiteY35" fmla="*/ 1231641 h 1358920"/>
              <a:gd name="connsiteX36" fmla="*/ 559837 w 1057469"/>
              <a:gd name="connsiteY36" fmla="*/ 1250302 h 1358920"/>
              <a:gd name="connsiteX37" fmla="*/ 541176 w 1057469"/>
              <a:gd name="connsiteY37" fmla="*/ 1287625 h 1358920"/>
              <a:gd name="connsiteX38" fmla="*/ 522514 w 1057469"/>
              <a:gd name="connsiteY38" fmla="*/ 1300065 h 1358920"/>
              <a:gd name="connsiteX39" fmla="*/ 516294 w 1057469"/>
              <a:gd name="connsiteY39" fmla="*/ 1356049 h 1358920"/>
              <a:gd name="connsiteX40" fmla="*/ 491412 w 1057469"/>
              <a:gd name="connsiteY40" fmla="*/ 1349829 h 1358920"/>
              <a:gd name="connsiteX41" fmla="*/ 485192 w 1057469"/>
              <a:gd name="connsiteY41" fmla="*/ 1331167 h 1358920"/>
              <a:gd name="connsiteX42" fmla="*/ 447869 w 1057469"/>
              <a:gd name="connsiteY42" fmla="*/ 1306286 h 1358920"/>
              <a:gd name="connsiteX43" fmla="*/ 416767 w 1057469"/>
              <a:gd name="connsiteY43" fmla="*/ 1256523 h 1358920"/>
              <a:gd name="connsiteX44" fmla="*/ 398106 w 1057469"/>
              <a:gd name="connsiteY44" fmla="*/ 1219200 h 1358920"/>
              <a:gd name="connsiteX45" fmla="*/ 379445 w 1057469"/>
              <a:gd name="connsiteY45" fmla="*/ 1181878 h 1358920"/>
              <a:gd name="connsiteX46" fmla="*/ 379445 w 1057469"/>
              <a:gd name="connsiteY46" fmla="*/ 1113453 h 1358920"/>
              <a:gd name="connsiteX47" fmla="*/ 385665 w 1057469"/>
              <a:gd name="connsiteY47" fmla="*/ 964163 h 1358920"/>
              <a:gd name="connsiteX48" fmla="*/ 379445 w 1057469"/>
              <a:gd name="connsiteY48" fmla="*/ 933061 h 1358920"/>
              <a:gd name="connsiteX49" fmla="*/ 373225 w 1057469"/>
              <a:gd name="connsiteY49" fmla="*/ 852196 h 1358920"/>
              <a:gd name="connsiteX50" fmla="*/ 360784 w 1057469"/>
              <a:gd name="connsiteY50" fmla="*/ 814874 h 1358920"/>
              <a:gd name="connsiteX51" fmla="*/ 342122 w 1057469"/>
              <a:gd name="connsiteY51" fmla="*/ 802433 h 1358920"/>
              <a:gd name="connsiteX52" fmla="*/ 304800 w 1057469"/>
              <a:gd name="connsiteY52" fmla="*/ 789992 h 1358920"/>
              <a:gd name="connsiteX53" fmla="*/ 286139 w 1057469"/>
              <a:gd name="connsiteY53" fmla="*/ 777551 h 1358920"/>
              <a:gd name="connsiteX54" fmla="*/ 255037 w 1057469"/>
              <a:gd name="connsiteY54" fmla="*/ 771331 h 1358920"/>
              <a:gd name="connsiteX55" fmla="*/ 230155 w 1057469"/>
              <a:gd name="connsiteY55" fmla="*/ 765110 h 1358920"/>
              <a:gd name="connsiteX56" fmla="*/ 180392 w 1057469"/>
              <a:gd name="connsiteY56" fmla="*/ 752670 h 1358920"/>
              <a:gd name="connsiteX57" fmla="*/ 161731 w 1057469"/>
              <a:gd name="connsiteY57" fmla="*/ 740229 h 1358920"/>
              <a:gd name="connsiteX58" fmla="*/ 136849 w 1057469"/>
              <a:gd name="connsiteY58" fmla="*/ 702906 h 1358920"/>
              <a:gd name="connsiteX59" fmla="*/ 105747 w 1057469"/>
              <a:gd name="connsiteY59" fmla="*/ 615821 h 1358920"/>
              <a:gd name="connsiteX60" fmla="*/ 93306 w 1057469"/>
              <a:gd name="connsiteY60" fmla="*/ 597159 h 1358920"/>
              <a:gd name="connsiteX61" fmla="*/ 80865 w 1057469"/>
              <a:gd name="connsiteY61" fmla="*/ 578498 h 1358920"/>
              <a:gd name="connsiteX62" fmla="*/ 74645 w 1057469"/>
              <a:gd name="connsiteY62" fmla="*/ 391886 h 1358920"/>
              <a:gd name="connsiteX63" fmla="*/ 68425 w 1057469"/>
              <a:gd name="connsiteY63" fmla="*/ 373225 h 1358920"/>
              <a:gd name="connsiteX64" fmla="*/ 55984 w 1057469"/>
              <a:gd name="connsiteY64" fmla="*/ 354563 h 1358920"/>
              <a:gd name="connsiteX65" fmla="*/ 24882 w 1057469"/>
              <a:gd name="connsiteY65" fmla="*/ 298580 h 1358920"/>
              <a:gd name="connsiteX66" fmla="*/ 12441 w 1057469"/>
              <a:gd name="connsiteY66" fmla="*/ 279919 h 1358920"/>
              <a:gd name="connsiteX67" fmla="*/ 0 w 1057469"/>
              <a:gd name="connsiteY67" fmla="*/ 261257 h 1358920"/>
              <a:gd name="connsiteX68" fmla="*/ 68425 w 1057469"/>
              <a:gd name="connsiteY68" fmla="*/ 242596 h 1358920"/>
              <a:gd name="connsiteX69" fmla="*/ 105747 w 1057469"/>
              <a:gd name="connsiteY69" fmla="*/ 230155 h 1358920"/>
              <a:gd name="connsiteX70" fmla="*/ 124408 w 1057469"/>
              <a:gd name="connsiteY70" fmla="*/ 223935 h 1358920"/>
              <a:gd name="connsiteX71" fmla="*/ 149290 w 1057469"/>
              <a:gd name="connsiteY71" fmla="*/ 211494 h 1358920"/>
              <a:gd name="connsiteX72" fmla="*/ 199053 w 1057469"/>
              <a:gd name="connsiteY72" fmla="*/ 192833 h 1358920"/>
              <a:gd name="connsiteX73" fmla="*/ 223935 w 1057469"/>
              <a:gd name="connsiteY73" fmla="*/ 155510 h 1358920"/>
              <a:gd name="connsiteX74" fmla="*/ 211494 w 1057469"/>
              <a:gd name="connsiteY74" fmla="*/ 136849 h 1358920"/>
              <a:gd name="connsiteX75" fmla="*/ 167951 w 1057469"/>
              <a:gd name="connsiteY75" fmla="*/ 111967 h 1358920"/>
              <a:gd name="connsiteX76" fmla="*/ 149290 w 1057469"/>
              <a:gd name="connsiteY76" fmla="*/ 68425 h 1358920"/>
              <a:gd name="connsiteX77" fmla="*/ 130629 w 1057469"/>
              <a:gd name="connsiteY77" fmla="*/ 43543 h 1358920"/>
              <a:gd name="connsiteX78" fmla="*/ 124408 w 1057469"/>
              <a:gd name="connsiteY78" fmla="*/ 24882 h 1358920"/>
              <a:gd name="connsiteX79" fmla="*/ 105747 w 1057469"/>
              <a:gd name="connsiteY79" fmla="*/ 0 h 135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57469" h="1358920">
                <a:moveTo>
                  <a:pt x="1057469" y="1001486"/>
                </a:moveTo>
                <a:cubicBezTo>
                  <a:pt x="1038808" y="999412"/>
                  <a:pt x="1019897" y="998947"/>
                  <a:pt x="1001486" y="995265"/>
                </a:cubicBezTo>
                <a:cubicBezTo>
                  <a:pt x="988627" y="992693"/>
                  <a:pt x="976604" y="986972"/>
                  <a:pt x="964163" y="982825"/>
                </a:cubicBezTo>
                <a:cubicBezTo>
                  <a:pt x="957943" y="980752"/>
                  <a:pt x="951932" y="977890"/>
                  <a:pt x="945502" y="976604"/>
                </a:cubicBezTo>
                <a:lnTo>
                  <a:pt x="914400" y="970384"/>
                </a:lnTo>
                <a:cubicBezTo>
                  <a:pt x="912327" y="964164"/>
                  <a:pt x="911364" y="957455"/>
                  <a:pt x="908180" y="951723"/>
                </a:cubicBezTo>
                <a:cubicBezTo>
                  <a:pt x="900919" y="938652"/>
                  <a:pt x="883298" y="914400"/>
                  <a:pt x="883298" y="914400"/>
                </a:cubicBezTo>
                <a:cubicBezTo>
                  <a:pt x="881225" y="901959"/>
                  <a:pt x="882200" y="888603"/>
                  <a:pt x="877078" y="877078"/>
                </a:cubicBezTo>
                <a:cubicBezTo>
                  <a:pt x="873505" y="869039"/>
                  <a:pt x="863817" y="865360"/>
                  <a:pt x="858416" y="858416"/>
                </a:cubicBezTo>
                <a:cubicBezTo>
                  <a:pt x="849237" y="846614"/>
                  <a:pt x="838264" y="835278"/>
                  <a:pt x="833535" y="821094"/>
                </a:cubicBezTo>
                <a:cubicBezTo>
                  <a:pt x="831461" y="814874"/>
                  <a:pt x="832650" y="806244"/>
                  <a:pt x="827314" y="802433"/>
                </a:cubicBezTo>
                <a:cubicBezTo>
                  <a:pt x="816643" y="794811"/>
                  <a:pt x="789992" y="789992"/>
                  <a:pt x="789992" y="789992"/>
                </a:cubicBezTo>
                <a:cubicBezTo>
                  <a:pt x="772654" y="763986"/>
                  <a:pt x="768372" y="752278"/>
                  <a:pt x="746449" y="734008"/>
                </a:cubicBezTo>
                <a:cubicBezTo>
                  <a:pt x="740706" y="729222"/>
                  <a:pt x="733531" y="726353"/>
                  <a:pt x="727788" y="721567"/>
                </a:cubicBezTo>
                <a:cubicBezTo>
                  <a:pt x="721030" y="715935"/>
                  <a:pt x="716817" y="707178"/>
                  <a:pt x="709127" y="702906"/>
                </a:cubicBezTo>
                <a:cubicBezTo>
                  <a:pt x="697663" y="696537"/>
                  <a:pt x="682716" y="697739"/>
                  <a:pt x="671804" y="690465"/>
                </a:cubicBezTo>
                <a:cubicBezTo>
                  <a:pt x="623572" y="658310"/>
                  <a:pt x="648666" y="670312"/>
                  <a:pt x="597159" y="653143"/>
                </a:cubicBezTo>
                <a:lnTo>
                  <a:pt x="578498" y="646923"/>
                </a:lnTo>
                <a:cubicBezTo>
                  <a:pt x="563984" y="648996"/>
                  <a:pt x="548353" y="647188"/>
                  <a:pt x="534955" y="653143"/>
                </a:cubicBezTo>
                <a:cubicBezTo>
                  <a:pt x="518680" y="660376"/>
                  <a:pt x="525050" y="679519"/>
                  <a:pt x="516294" y="690465"/>
                </a:cubicBezTo>
                <a:cubicBezTo>
                  <a:pt x="507524" y="701427"/>
                  <a:pt x="491264" y="705029"/>
                  <a:pt x="478971" y="709127"/>
                </a:cubicBezTo>
                <a:cubicBezTo>
                  <a:pt x="476898" y="723641"/>
                  <a:pt x="475626" y="738293"/>
                  <a:pt x="472751" y="752670"/>
                </a:cubicBezTo>
                <a:cubicBezTo>
                  <a:pt x="467148" y="780688"/>
                  <a:pt x="456595" y="769880"/>
                  <a:pt x="472751" y="808653"/>
                </a:cubicBezTo>
                <a:cubicBezTo>
                  <a:pt x="478502" y="822455"/>
                  <a:pt x="489339" y="833535"/>
                  <a:pt x="497633" y="845976"/>
                </a:cubicBezTo>
                <a:cubicBezTo>
                  <a:pt x="501780" y="852196"/>
                  <a:pt x="502982" y="862273"/>
                  <a:pt x="510074" y="864637"/>
                </a:cubicBezTo>
                <a:lnTo>
                  <a:pt x="547396" y="877078"/>
                </a:lnTo>
                <a:cubicBezTo>
                  <a:pt x="549469" y="883298"/>
                  <a:pt x="549520" y="890619"/>
                  <a:pt x="553616" y="895739"/>
                </a:cubicBezTo>
                <a:cubicBezTo>
                  <a:pt x="562386" y="906701"/>
                  <a:pt x="578645" y="910302"/>
                  <a:pt x="590939" y="914400"/>
                </a:cubicBezTo>
                <a:cubicBezTo>
                  <a:pt x="595086" y="920620"/>
                  <a:pt x="597542" y="928391"/>
                  <a:pt x="603380" y="933061"/>
                </a:cubicBezTo>
                <a:cubicBezTo>
                  <a:pt x="646303" y="967400"/>
                  <a:pt x="598828" y="904463"/>
                  <a:pt x="634482" y="957943"/>
                </a:cubicBezTo>
                <a:cubicBezTo>
                  <a:pt x="636555" y="968310"/>
                  <a:pt x="639467" y="978545"/>
                  <a:pt x="640702" y="989045"/>
                </a:cubicBezTo>
                <a:cubicBezTo>
                  <a:pt x="642072" y="1000694"/>
                  <a:pt x="649929" y="1108754"/>
                  <a:pt x="653143" y="1125894"/>
                </a:cubicBezTo>
                <a:cubicBezTo>
                  <a:pt x="655560" y="1138783"/>
                  <a:pt x="661437" y="1150775"/>
                  <a:pt x="665584" y="1163216"/>
                </a:cubicBezTo>
                <a:lnTo>
                  <a:pt x="671804" y="1181878"/>
                </a:lnTo>
                <a:cubicBezTo>
                  <a:pt x="669731" y="1190172"/>
                  <a:pt x="667933" y="1198539"/>
                  <a:pt x="665584" y="1206759"/>
                </a:cubicBezTo>
                <a:cubicBezTo>
                  <a:pt x="652972" y="1250902"/>
                  <a:pt x="657004" y="1225602"/>
                  <a:pt x="578498" y="1231641"/>
                </a:cubicBezTo>
                <a:cubicBezTo>
                  <a:pt x="572278" y="1237861"/>
                  <a:pt x="564717" y="1242983"/>
                  <a:pt x="559837" y="1250302"/>
                </a:cubicBezTo>
                <a:cubicBezTo>
                  <a:pt x="539604" y="1280650"/>
                  <a:pt x="570533" y="1258268"/>
                  <a:pt x="541176" y="1287625"/>
                </a:cubicBezTo>
                <a:cubicBezTo>
                  <a:pt x="535890" y="1292911"/>
                  <a:pt x="528735" y="1295918"/>
                  <a:pt x="522514" y="1300065"/>
                </a:cubicBezTo>
                <a:cubicBezTo>
                  <a:pt x="520441" y="1318726"/>
                  <a:pt x="526245" y="1340127"/>
                  <a:pt x="516294" y="1356049"/>
                </a:cubicBezTo>
                <a:cubicBezTo>
                  <a:pt x="511763" y="1363299"/>
                  <a:pt x="498088" y="1355170"/>
                  <a:pt x="491412" y="1349829"/>
                </a:cubicBezTo>
                <a:cubicBezTo>
                  <a:pt x="486292" y="1345733"/>
                  <a:pt x="489829" y="1335804"/>
                  <a:pt x="485192" y="1331167"/>
                </a:cubicBezTo>
                <a:cubicBezTo>
                  <a:pt x="474619" y="1320594"/>
                  <a:pt x="447869" y="1306286"/>
                  <a:pt x="447869" y="1306286"/>
                </a:cubicBezTo>
                <a:cubicBezTo>
                  <a:pt x="433065" y="1261871"/>
                  <a:pt x="446341" y="1276237"/>
                  <a:pt x="416767" y="1256523"/>
                </a:cubicBezTo>
                <a:cubicBezTo>
                  <a:pt x="401134" y="1209618"/>
                  <a:pt x="422221" y="1267431"/>
                  <a:pt x="398106" y="1219200"/>
                </a:cubicBezTo>
                <a:cubicBezTo>
                  <a:pt x="372353" y="1167693"/>
                  <a:pt x="415099" y="1235358"/>
                  <a:pt x="379445" y="1181878"/>
                </a:cubicBezTo>
                <a:cubicBezTo>
                  <a:pt x="366778" y="1143872"/>
                  <a:pt x="375373" y="1178608"/>
                  <a:pt x="379445" y="1113453"/>
                </a:cubicBezTo>
                <a:cubicBezTo>
                  <a:pt x="382552" y="1063743"/>
                  <a:pt x="383592" y="1013926"/>
                  <a:pt x="385665" y="964163"/>
                </a:cubicBezTo>
                <a:cubicBezTo>
                  <a:pt x="383592" y="953796"/>
                  <a:pt x="380612" y="943569"/>
                  <a:pt x="379445" y="933061"/>
                </a:cubicBezTo>
                <a:cubicBezTo>
                  <a:pt x="376460" y="906192"/>
                  <a:pt x="377441" y="878900"/>
                  <a:pt x="373225" y="852196"/>
                </a:cubicBezTo>
                <a:cubicBezTo>
                  <a:pt x="371180" y="839243"/>
                  <a:pt x="371695" y="822148"/>
                  <a:pt x="360784" y="814874"/>
                </a:cubicBezTo>
                <a:cubicBezTo>
                  <a:pt x="354563" y="810727"/>
                  <a:pt x="348954" y="805469"/>
                  <a:pt x="342122" y="802433"/>
                </a:cubicBezTo>
                <a:cubicBezTo>
                  <a:pt x="330139" y="797107"/>
                  <a:pt x="304800" y="789992"/>
                  <a:pt x="304800" y="789992"/>
                </a:cubicBezTo>
                <a:cubicBezTo>
                  <a:pt x="298580" y="785845"/>
                  <a:pt x="293139" y="780176"/>
                  <a:pt x="286139" y="777551"/>
                </a:cubicBezTo>
                <a:cubicBezTo>
                  <a:pt x="276240" y="773839"/>
                  <a:pt x="265358" y="773625"/>
                  <a:pt x="255037" y="771331"/>
                </a:cubicBezTo>
                <a:cubicBezTo>
                  <a:pt x="246691" y="769476"/>
                  <a:pt x="238501" y="766965"/>
                  <a:pt x="230155" y="765110"/>
                </a:cubicBezTo>
                <a:cubicBezTo>
                  <a:pt x="185111" y="755100"/>
                  <a:pt x="213742" y="763786"/>
                  <a:pt x="180392" y="752670"/>
                </a:cubicBezTo>
                <a:cubicBezTo>
                  <a:pt x="174172" y="748523"/>
                  <a:pt x="166654" y="745855"/>
                  <a:pt x="161731" y="740229"/>
                </a:cubicBezTo>
                <a:cubicBezTo>
                  <a:pt x="151885" y="728976"/>
                  <a:pt x="136849" y="702906"/>
                  <a:pt x="136849" y="702906"/>
                </a:cubicBezTo>
                <a:cubicBezTo>
                  <a:pt x="128774" y="638305"/>
                  <a:pt x="139902" y="667053"/>
                  <a:pt x="105747" y="615821"/>
                </a:cubicBezTo>
                <a:lnTo>
                  <a:pt x="93306" y="597159"/>
                </a:lnTo>
                <a:lnTo>
                  <a:pt x="80865" y="578498"/>
                </a:lnTo>
                <a:cubicBezTo>
                  <a:pt x="78792" y="516294"/>
                  <a:pt x="78410" y="454011"/>
                  <a:pt x="74645" y="391886"/>
                </a:cubicBezTo>
                <a:cubicBezTo>
                  <a:pt x="74248" y="385341"/>
                  <a:pt x="71357" y="379090"/>
                  <a:pt x="68425" y="373225"/>
                </a:cubicBezTo>
                <a:cubicBezTo>
                  <a:pt x="65082" y="366538"/>
                  <a:pt x="59328" y="361250"/>
                  <a:pt x="55984" y="354563"/>
                </a:cubicBezTo>
                <a:cubicBezTo>
                  <a:pt x="23139" y="288875"/>
                  <a:pt x="103328" y="416249"/>
                  <a:pt x="24882" y="298580"/>
                </a:cubicBezTo>
                <a:lnTo>
                  <a:pt x="12441" y="279919"/>
                </a:lnTo>
                <a:lnTo>
                  <a:pt x="0" y="261257"/>
                </a:lnTo>
                <a:cubicBezTo>
                  <a:pt x="37618" y="236178"/>
                  <a:pt x="-44" y="257268"/>
                  <a:pt x="68425" y="242596"/>
                </a:cubicBezTo>
                <a:cubicBezTo>
                  <a:pt x="81248" y="239848"/>
                  <a:pt x="93306" y="234302"/>
                  <a:pt x="105747" y="230155"/>
                </a:cubicBezTo>
                <a:cubicBezTo>
                  <a:pt x="111967" y="228082"/>
                  <a:pt x="118543" y="226867"/>
                  <a:pt x="124408" y="223935"/>
                </a:cubicBezTo>
                <a:cubicBezTo>
                  <a:pt x="132702" y="219788"/>
                  <a:pt x="140816" y="215260"/>
                  <a:pt x="149290" y="211494"/>
                </a:cubicBezTo>
                <a:cubicBezTo>
                  <a:pt x="171608" y="201575"/>
                  <a:pt x="178532" y="199673"/>
                  <a:pt x="199053" y="192833"/>
                </a:cubicBezTo>
                <a:cubicBezTo>
                  <a:pt x="207347" y="180392"/>
                  <a:pt x="232229" y="167951"/>
                  <a:pt x="223935" y="155510"/>
                </a:cubicBezTo>
                <a:cubicBezTo>
                  <a:pt x="219788" y="149290"/>
                  <a:pt x="216780" y="142135"/>
                  <a:pt x="211494" y="136849"/>
                </a:cubicBezTo>
                <a:cubicBezTo>
                  <a:pt x="202701" y="128056"/>
                  <a:pt x="177710" y="116846"/>
                  <a:pt x="167951" y="111967"/>
                </a:cubicBezTo>
                <a:cubicBezTo>
                  <a:pt x="122671" y="44049"/>
                  <a:pt x="189452" y="148751"/>
                  <a:pt x="149290" y="68425"/>
                </a:cubicBezTo>
                <a:cubicBezTo>
                  <a:pt x="144654" y="59152"/>
                  <a:pt x="136849" y="51837"/>
                  <a:pt x="130629" y="43543"/>
                </a:cubicBezTo>
                <a:cubicBezTo>
                  <a:pt x="128555" y="37323"/>
                  <a:pt x="127340" y="30747"/>
                  <a:pt x="124408" y="24882"/>
                </a:cubicBezTo>
                <a:cubicBezTo>
                  <a:pt x="117375" y="10817"/>
                  <a:pt x="114494" y="8748"/>
                  <a:pt x="105747" y="0"/>
                </a:cubicBez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082488" y="1485900"/>
            <a:ext cx="1028700" cy="275665"/>
          </a:xfrm>
          <a:custGeom>
            <a:avLst/>
            <a:gdLst>
              <a:gd name="connsiteX0" fmla="*/ 0 w 1028700"/>
              <a:gd name="connsiteY0" fmla="*/ 87406 h 275665"/>
              <a:gd name="connsiteX1" fmla="*/ 33618 w 1028700"/>
              <a:gd name="connsiteY1" fmla="*/ 80682 h 275665"/>
              <a:gd name="connsiteX2" fmla="*/ 40341 w 1028700"/>
              <a:gd name="connsiteY2" fmla="*/ 60512 h 275665"/>
              <a:gd name="connsiteX3" fmla="*/ 80683 w 1028700"/>
              <a:gd name="connsiteY3" fmla="*/ 47065 h 275665"/>
              <a:gd name="connsiteX4" fmla="*/ 94130 w 1028700"/>
              <a:gd name="connsiteY4" fmla="*/ 26894 h 275665"/>
              <a:gd name="connsiteX5" fmla="*/ 100853 w 1028700"/>
              <a:gd name="connsiteY5" fmla="*/ 6724 h 275665"/>
              <a:gd name="connsiteX6" fmla="*/ 121024 w 1028700"/>
              <a:gd name="connsiteY6" fmla="*/ 0 h 275665"/>
              <a:gd name="connsiteX7" fmla="*/ 188259 w 1028700"/>
              <a:gd name="connsiteY7" fmla="*/ 6724 h 275665"/>
              <a:gd name="connsiteX8" fmla="*/ 201706 w 1028700"/>
              <a:gd name="connsiteY8" fmla="*/ 33618 h 275665"/>
              <a:gd name="connsiteX9" fmla="*/ 194983 w 1028700"/>
              <a:gd name="connsiteY9" fmla="*/ 60512 h 275665"/>
              <a:gd name="connsiteX10" fmla="*/ 181536 w 1028700"/>
              <a:gd name="connsiteY10" fmla="*/ 174812 h 275665"/>
              <a:gd name="connsiteX11" fmla="*/ 208430 w 1028700"/>
              <a:gd name="connsiteY11" fmla="*/ 228600 h 275665"/>
              <a:gd name="connsiteX12" fmla="*/ 228600 w 1028700"/>
              <a:gd name="connsiteY12" fmla="*/ 215153 h 275665"/>
              <a:gd name="connsiteX13" fmla="*/ 242047 w 1028700"/>
              <a:gd name="connsiteY13" fmla="*/ 194982 h 275665"/>
              <a:gd name="connsiteX14" fmla="*/ 262218 w 1028700"/>
              <a:gd name="connsiteY14" fmla="*/ 181535 h 275665"/>
              <a:gd name="connsiteX15" fmla="*/ 275665 w 1028700"/>
              <a:gd name="connsiteY15" fmla="*/ 141194 h 275665"/>
              <a:gd name="connsiteX16" fmla="*/ 282388 w 1028700"/>
              <a:gd name="connsiteY16" fmla="*/ 73959 h 275665"/>
              <a:gd name="connsiteX17" fmla="*/ 295836 w 1028700"/>
              <a:gd name="connsiteY17" fmla="*/ 60512 h 275665"/>
              <a:gd name="connsiteX18" fmla="*/ 369794 w 1028700"/>
              <a:gd name="connsiteY18" fmla="*/ 53788 h 275665"/>
              <a:gd name="connsiteX19" fmla="*/ 383241 w 1028700"/>
              <a:gd name="connsiteY19" fmla="*/ 13447 h 275665"/>
              <a:gd name="connsiteX20" fmla="*/ 531159 w 1028700"/>
              <a:gd name="connsiteY20" fmla="*/ 0 h 275665"/>
              <a:gd name="connsiteX21" fmla="*/ 618565 w 1028700"/>
              <a:gd name="connsiteY21" fmla="*/ 6724 h 275665"/>
              <a:gd name="connsiteX22" fmla="*/ 625288 w 1028700"/>
              <a:gd name="connsiteY22" fmla="*/ 26894 h 275665"/>
              <a:gd name="connsiteX23" fmla="*/ 632012 w 1028700"/>
              <a:gd name="connsiteY23" fmla="*/ 80682 h 275665"/>
              <a:gd name="connsiteX24" fmla="*/ 652183 w 1028700"/>
              <a:gd name="connsiteY24" fmla="*/ 94129 h 275665"/>
              <a:gd name="connsiteX25" fmla="*/ 672353 w 1028700"/>
              <a:gd name="connsiteY25" fmla="*/ 114300 h 275665"/>
              <a:gd name="connsiteX26" fmla="*/ 685800 w 1028700"/>
              <a:gd name="connsiteY26" fmla="*/ 134471 h 275665"/>
              <a:gd name="connsiteX27" fmla="*/ 705971 w 1028700"/>
              <a:gd name="connsiteY27" fmla="*/ 141194 h 275665"/>
              <a:gd name="connsiteX28" fmla="*/ 766483 w 1028700"/>
              <a:gd name="connsiteY28" fmla="*/ 147918 h 275665"/>
              <a:gd name="connsiteX29" fmla="*/ 773206 w 1028700"/>
              <a:gd name="connsiteY29" fmla="*/ 168088 h 275665"/>
              <a:gd name="connsiteX30" fmla="*/ 800100 w 1028700"/>
              <a:gd name="connsiteY30" fmla="*/ 208429 h 275665"/>
              <a:gd name="connsiteX31" fmla="*/ 813547 w 1028700"/>
              <a:gd name="connsiteY31" fmla="*/ 248771 h 275665"/>
              <a:gd name="connsiteX32" fmla="*/ 806824 w 1028700"/>
              <a:gd name="connsiteY32" fmla="*/ 268941 h 275665"/>
              <a:gd name="connsiteX33" fmla="*/ 826994 w 1028700"/>
              <a:gd name="connsiteY33" fmla="*/ 275665 h 275665"/>
              <a:gd name="connsiteX34" fmla="*/ 887506 w 1028700"/>
              <a:gd name="connsiteY34" fmla="*/ 262218 h 275665"/>
              <a:gd name="connsiteX35" fmla="*/ 941294 w 1028700"/>
              <a:gd name="connsiteY35" fmla="*/ 215153 h 275665"/>
              <a:gd name="connsiteX36" fmla="*/ 961465 w 1028700"/>
              <a:gd name="connsiteY36" fmla="*/ 201706 h 275665"/>
              <a:gd name="connsiteX37" fmla="*/ 981636 w 1028700"/>
              <a:gd name="connsiteY37" fmla="*/ 194982 h 275665"/>
              <a:gd name="connsiteX38" fmla="*/ 995083 w 1028700"/>
              <a:gd name="connsiteY38" fmla="*/ 174812 h 275665"/>
              <a:gd name="connsiteX39" fmla="*/ 1028700 w 1028700"/>
              <a:gd name="connsiteY39" fmla="*/ 168088 h 27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28700" h="275665">
                <a:moveTo>
                  <a:pt x="0" y="87406"/>
                </a:moveTo>
                <a:cubicBezTo>
                  <a:pt x="11206" y="85165"/>
                  <a:pt x="24109" y="87021"/>
                  <a:pt x="33618" y="80682"/>
                </a:cubicBezTo>
                <a:cubicBezTo>
                  <a:pt x="39515" y="76751"/>
                  <a:pt x="34574" y="64631"/>
                  <a:pt x="40341" y="60512"/>
                </a:cubicBezTo>
                <a:cubicBezTo>
                  <a:pt x="51876" y="52273"/>
                  <a:pt x="80683" y="47065"/>
                  <a:pt x="80683" y="47065"/>
                </a:cubicBezTo>
                <a:cubicBezTo>
                  <a:pt x="85165" y="40341"/>
                  <a:pt x="90516" y="34122"/>
                  <a:pt x="94130" y="26894"/>
                </a:cubicBezTo>
                <a:cubicBezTo>
                  <a:pt x="97299" y="20555"/>
                  <a:pt x="95842" y="11735"/>
                  <a:pt x="100853" y="6724"/>
                </a:cubicBezTo>
                <a:cubicBezTo>
                  <a:pt x="105865" y="1712"/>
                  <a:pt x="114300" y="2241"/>
                  <a:pt x="121024" y="0"/>
                </a:cubicBezTo>
                <a:cubicBezTo>
                  <a:pt x="143436" y="2241"/>
                  <a:pt x="167468" y="-1939"/>
                  <a:pt x="188259" y="6724"/>
                </a:cubicBezTo>
                <a:cubicBezTo>
                  <a:pt x="197511" y="10579"/>
                  <a:pt x="200463" y="23673"/>
                  <a:pt x="201706" y="33618"/>
                </a:cubicBezTo>
                <a:cubicBezTo>
                  <a:pt x="202852" y="42787"/>
                  <a:pt x="196502" y="51397"/>
                  <a:pt x="194983" y="60512"/>
                </a:cubicBezTo>
                <a:cubicBezTo>
                  <a:pt x="191899" y="79015"/>
                  <a:pt x="183338" y="158592"/>
                  <a:pt x="181536" y="174812"/>
                </a:cubicBezTo>
                <a:cubicBezTo>
                  <a:pt x="183770" y="190448"/>
                  <a:pt x="175681" y="234058"/>
                  <a:pt x="208430" y="228600"/>
                </a:cubicBezTo>
                <a:cubicBezTo>
                  <a:pt x="216401" y="227272"/>
                  <a:pt x="221877" y="219635"/>
                  <a:pt x="228600" y="215153"/>
                </a:cubicBezTo>
                <a:cubicBezTo>
                  <a:pt x="233082" y="208429"/>
                  <a:pt x="236333" y="200696"/>
                  <a:pt x="242047" y="194982"/>
                </a:cubicBezTo>
                <a:cubicBezTo>
                  <a:pt x="247761" y="189268"/>
                  <a:pt x="257935" y="188387"/>
                  <a:pt x="262218" y="181535"/>
                </a:cubicBezTo>
                <a:cubicBezTo>
                  <a:pt x="269730" y="169515"/>
                  <a:pt x="275665" y="141194"/>
                  <a:pt x="275665" y="141194"/>
                </a:cubicBezTo>
                <a:cubicBezTo>
                  <a:pt x="277906" y="118782"/>
                  <a:pt x="276925" y="95810"/>
                  <a:pt x="282388" y="73959"/>
                </a:cubicBezTo>
                <a:cubicBezTo>
                  <a:pt x="283926" y="67809"/>
                  <a:pt x="289659" y="61937"/>
                  <a:pt x="295836" y="60512"/>
                </a:cubicBezTo>
                <a:cubicBezTo>
                  <a:pt x="319956" y="54946"/>
                  <a:pt x="345141" y="56029"/>
                  <a:pt x="369794" y="53788"/>
                </a:cubicBezTo>
                <a:cubicBezTo>
                  <a:pt x="374276" y="40341"/>
                  <a:pt x="369108" y="14534"/>
                  <a:pt x="383241" y="13447"/>
                </a:cubicBezTo>
                <a:cubicBezTo>
                  <a:pt x="490882" y="5168"/>
                  <a:pt x="441604" y="9951"/>
                  <a:pt x="531159" y="0"/>
                </a:cubicBezTo>
                <a:cubicBezTo>
                  <a:pt x="560294" y="2241"/>
                  <a:pt x="590468" y="-1304"/>
                  <a:pt x="618565" y="6724"/>
                </a:cubicBezTo>
                <a:cubicBezTo>
                  <a:pt x="625379" y="8671"/>
                  <a:pt x="624020" y="19921"/>
                  <a:pt x="625288" y="26894"/>
                </a:cubicBezTo>
                <a:cubicBezTo>
                  <a:pt x="628520" y="44671"/>
                  <a:pt x="625301" y="63906"/>
                  <a:pt x="632012" y="80682"/>
                </a:cubicBezTo>
                <a:cubicBezTo>
                  <a:pt x="635013" y="88185"/>
                  <a:pt x="645975" y="88956"/>
                  <a:pt x="652183" y="94129"/>
                </a:cubicBezTo>
                <a:cubicBezTo>
                  <a:pt x="659488" y="100216"/>
                  <a:pt x="666266" y="106995"/>
                  <a:pt x="672353" y="114300"/>
                </a:cubicBezTo>
                <a:cubicBezTo>
                  <a:pt x="677526" y="120508"/>
                  <a:pt x="679490" y="129423"/>
                  <a:pt x="685800" y="134471"/>
                </a:cubicBezTo>
                <a:cubicBezTo>
                  <a:pt x="691334" y="138898"/>
                  <a:pt x="698980" y="140029"/>
                  <a:pt x="705971" y="141194"/>
                </a:cubicBezTo>
                <a:cubicBezTo>
                  <a:pt x="725990" y="144530"/>
                  <a:pt x="746312" y="145677"/>
                  <a:pt x="766483" y="147918"/>
                </a:cubicBezTo>
                <a:cubicBezTo>
                  <a:pt x="768724" y="154641"/>
                  <a:pt x="769764" y="161893"/>
                  <a:pt x="773206" y="168088"/>
                </a:cubicBezTo>
                <a:cubicBezTo>
                  <a:pt x="781055" y="182216"/>
                  <a:pt x="794989" y="193097"/>
                  <a:pt x="800100" y="208429"/>
                </a:cubicBezTo>
                <a:lnTo>
                  <a:pt x="813547" y="248771"/>
                </a:lnTo>
                <a:cubicBezTo>
                  <a:pt x="811306" y="255494"/>
                  <a:pt x="803655" y="262602"/>
                  <a:pt x="806824" y="268941"/>
                </a:cubicBezTo>
                <a:cubicBezTo>
                  <a:pt x="809993" y="275280"/>
                  <a:pt x="819907" y="275665"/>
                  <a:pt x="826994" y="275665"/>
                </a:cubicBezTo>
                <a:cubicBezTo>
                  <a:pt x="850658" y="275665"/>
                  <a:pt x="866707" y="269151"/>
                  <a:pt x="887506" y="262218"/>
                </a:cubicBezTo>
                <a:cubicBezTo>
                  <a:pt x="919526" y="214187"/>
                  <a:pt x="898721" y="225795"/>
                  <a:pt x="941294" y="215153"/>
                </a:cubicBezTo>
                <a:cubicBezTo>
                  <a:pt x="948018" y="210671"/>
                  <a:pt x="954237" y="205320"/>
                  <a:pt x="961465" y="201706"/>
                </a:cubicBezTo>
                <a:cubicBezTo>
                  <a:pt x="967804" y="198536"/>
                  <a:pt x="976102" y="199409"/>
                  <a:pt x="981636" y="194982"/>
                </a:cubicBezTo>
                <a:cubicBezTo>
                  <a:pt x="987946" y="189934"/>
                  <a:pt x="988773" y="179860"/>
                  <a:pt x="995083" y="174812"/>
                </a:cubicBezTo>
                <a:cubicBezTo>
                  <a:pt x="1005260" y="166670"/>
                  <a:pt x="1017176" y="168088"/>
                  <a:pt x="1028700" y="168088"/>
                </a:cubicBez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0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1983" y="989970"/>
            <a:ext cx="4369144" cy="31361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7 AOD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06" y="1979939"/>
            <a:ext cx="4244843" cy="2622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15" y="4206524"/>
            <a:ext cx="2752725" cy="89535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331983" y="2134470"/>
            <a:ext cx="43691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2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70" name="Picture 2" descr="http://macc.copernicus-atmosphere.eu/d/getchart/macc/gac/nrt/nrt_opticaldepth%21108%21Total%21Africa%21macc%21od%21enfo%21nrt_opticaldepth%212017080600%21%21chart.gif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45772" r="30724"/>
          <a:stretch/>
        </p:blipFill>
        <p:spPr bwMode="auto">
          <a:xfrm>
            <a:off x="5083277" y="1577008"/>
            <a:ext cx="3612670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16_fp.7totaot.096.oracles_lg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098866"/>
            <a:ext cx="4364037" cy="33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31" y="1154485"/>
            <a:ext cx="4422056" cy="38407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4106" y="207447"/>
            <a:ext cx="581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Thursday August 10 12 z (old)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960020" y="1911928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" y="1098866"/>
            <a:ext cx="4545219" cy="337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029" y="1102558"/>
            <a:ext cx="4477440" cy="39445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H="1" flipV="1">
            <a:off x="6839108" y="1995056"/>
            <a:ext cx="7556" cy="9336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2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8" y="884172"/>
            <a:ext cx="4322619" cy="34245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27041" y="207447"/>
            <a:ext cx="626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Thursday August 10 12 z (NEW)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20" y="884171"/>
            <a:ext cx="4539331" cy="40052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6393244" y="1672244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790950" y="3886200"/>
            <a:ext cx="3038475" cy="50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04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GMAO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4059A9-27D9-9D4D-A366-1B1688A37A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27041" y="207447"/>
            <a:ext cx="626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Thursday August 10 12 z (NEW)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16" y="861985"/>
            <a:ext cx="4480188" cy="422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" y="646084"/>
            <a:ext cx="4278219" cy="40261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2146194" y="1808271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619955" y="1696985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20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7 AOD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27" y="1152525"/>
            <a:ext cx="4151172" cy="35673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331983" y="2134470"/>
            <a:ext cx="436914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6" y="809625"/>
            <a:ext cx="3867150" cy="2271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16" y="2952749"/>
            <a:ext cx="3867150" cy="18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800" y="128076"/>
            <a:ext cx="8133932" cy="628650"/>
          </a:xfrm>
        </p:spPr>
        <p:txBody>
          <a:bodyPr/>
          <a:lstStyle/>
          <a:p>
            <a:r>
              <a:rPr lang="en-US" dirty="0" smtClean="0"/>
              <a:t>August 7 Aqua ACAOD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85672"/>
            <a:ext cx="4610983" cy="36374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9" y="1146127"/>
            <a:ext cx="3963846" cy="3577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7822" y="567717"/>
            <a:ext cx="164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WRF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099779" y="581728"/>
            <a:ext cx="164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Obs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88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992981"/>
            <a:ext cx="4007644" cy="3565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18" y="992981"/>
            <a:ext cx="4610444" cy="3919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" y="992981"/>
            <a:ext cx="4494919" cy="3966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" y="992981"/>
            <a:ext cx="4539331" cy="40052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599616" y="1843521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016" y="947757"/>
            <a:ext cx="4423446" cy="40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5" y="765750"/>
            <a:ext cx="3269216" cy="227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185" y="765750"/>
            <a:ext cx="3313897" cy="2272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5" y="3037923"/>
            <a:ext cx="3269216" cy="1963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282" y="3121051"/>
            <a:ext cx="3433340" cy="188011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V="1">
            <a:off x="3207124" y="1229484"/>
            <a:ext cx="0" cy="7405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4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69" y="135960"/>
            <a:ext cx="7886700" cy="994172"/>
          </a:xfrm>
        </p:spPr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08) August </a:t>
            </a:r>
            <a:r>
              <a:rPr lang="en-US" dirty="0"/>
              <a:t>2017 12Z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" y="1384934"/>
            <a:ext cx="3065479" cy="270483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905609" y="1875537"/>
            <a:ext cx="945862" cy="4613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48225" y="4344570"/>
            <a:ext cx="245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-d </a:t>
            </a:r>
            <a:r>
              <a:rPr lang="en-US" sz="2000" dirty="0"/>
              <a:t>forecast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61" y="1384935"/>
            <a:ext cx="3069088" cy="2704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47" y="1384934"/>
            <a:ext cx="3015253" cy="2736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4575" y="4321388"/>
            <a:ext cx="245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-d </a:t>
            </a:r>
            <a:r>
              <a:rPr lang="en-US" sz="2000" dirty="0"/>
              <a:t>forecast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8069" y="4321388"/>
            <a:ext cx="245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todays </a:t>
            </a:r>
            <a:r>
              <a:rPr lang="en-US" sz="2000" dirty="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27891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10" y="1050426"/>
            <a:ext cx="3651409" cy="3400661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OLD</a:t>
            </a:r>
            <a:endParaRPr lang="en-US" sz="3200" kern="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403134" y="1662546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43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040397" y="180975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992981"/>
            <a:ext cx="4007644" cy="3565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18" y="992981"/>
            <a:ext cx="4610444" cy="3919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" y="992981"/>
            <a:ext cx="4494919" cy="396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2" y="955794"/>
            <a:ext cx="4357126" cy="406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993" y="846366"/>
            <a:ext cx="4290962" cy="440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043" y="1598548"/>
            <a:ext cx="3393508" cy="3482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092" y="1307204"/>
            <a:ext cx="3562153" cy="36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040397" y="180975"/>
            <a:ext cx="0" cy="1016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992981"/>
            <a:ext cx="4007644" cy="3565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18" y="992981"/>
            <a:ext cx="4610444" cy="3919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" y="992981"/>
            <a:ext cx="4494919" cy="396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2" y="955794"/>
            <a:ext cx="4357126" cy="406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993" y="846366"/>
            <a:ext cx="4290962" cy="440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043" y="1598548"/>
            <a:ext cx="3393508" cy="3482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092" y="1307204"/>
            <a:ext cx="3562153" cy="36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" y="992981"/>
            <a:ext cx="4494919" cy="3966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13" y="1153989"/>
            <a:ext cx="4605019" cy="3214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" y="992981"/>
            <a:ext cx="4539331" cy="4005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21345" y="1865150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7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(OLD) </a:t>
            </a:r>
            <a:endParaRPr lang="en-US" sz="3200" kern="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410691" y="1594532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64" y="992981"/>
            <a:ext cx="3987506" cy="37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09" y="992981"/>
            <a:ext cx="4227867" cy="36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41" y="3226329"/>
            <a:ext cx="3923396" cy="170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" y="992981"/>
            <a:ext cx="4494919" cy="3966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72" y="765750"/>
            <a:ext cx="3525365" cy="246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808" y="2761059"/>
            <a:ext cx="3440829" cy="2348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" y="953863"/>
            <a:ext cx="4539331" cy="4005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30574" y="1817853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3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846944"/>
            <a:ext cx="3928360" cy="197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2297336"/>
            <a:ext cx="3928359" cy="1884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12 z </a:t>
            </a:r>
            <a:endParaRPr lang="en-US" sz="320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2" y="942112"/>
            <a:ext cx="4494919" cy="396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7" y="3537678"/>
            <a:ext cx="3928360" cy="1605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3051" y="1624760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O3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121" y="2761059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CO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0986" y="3926855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RH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2112"/>
            <a:ext cx="4606131" cy="4005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74182" y="1794037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6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846944"/>
            <a:ext cx="3928360" cy="197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2297336"/>
            <a:ext cx="3928359" cy="1884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 </a:t>
            </a:r>
            <a:endParaRPr lang="en-US" sz="320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2" y="942112"/>
            <a:ext cx="4494919" cy="396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7" y="3537678"/>
            <a:ext cx="3928360" cy="1605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3051" y="1624760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O3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121" y="2761059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CO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0986" y="3926855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RH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32587"/>
            <a:ext cx="4606131" cy="4005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74182" y="1794037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60" y="939168"/>
            <a:ext cx="4159690" cy="4259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2627" y="2818152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1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1706" y="2085988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92585" y="1624323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488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846944"/>
            <a:ext cx="3928360" cy="197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8" y="2297336"/>
            <a:ext cx="3928359" cy="1884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2" y="992981"/>
            <a:ext cx="4007644" cy="3536156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177800" y="180975"/>
            <a:ext cx="885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elvetica"/>
                <a:ea typeface="ＭＳ Ｐゴシック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elvetica" charset="0"/>
                <a:ea typeface="ＭＳ Ｐゴシック" charset="-128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10" charset="-52"/>
              </a:defRPr>
            </a:lvl9pPr>
          </a:lstStyle>
          <a:p>
            <a:r>
              <a:rPr lang="en-US" sz="3200" kern="0" dirty="0" smtClean="0"/>
              <a:t>Thursday August 10  </a:t>
            </a:r>
            <a:endParaRPr lang="en-US" sz="320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2" y="942112"/>
            <a:ext cx="4494919" cy="396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7" y="3537678"/>
            <a:ext cx="3928360" cy="1605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3051" y="1624760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O3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121" y="2761059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CO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0986" y="3926855"/>
            <a:ext cx="64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RH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2112"/>
            <a:ext cx="4606131" cy="4005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474182" y="1794037"/>
            <a:ext cx="15114" cy="111088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68" y="846944"/>
            <a:ext cx="4331494" cy="4331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52627" y="2780052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1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2627" y="2036926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9926" y="1587061"/>
            <a:ext cx="29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87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17" y="129901"/>
            <a:ext cx="8133932" cy="628650"/>
          </a:xfrm>
        </p:spPr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08) August </a:t>
            </a:r>
            <a:r>
              <a:rPr lang="en-US" dirty="0"/>
              <a:t>2017 </a:t>
            </a:r>
            <a:r>
              <a:rPr lang="en-US" dirty="0" smtClean="0"/>
              <a:t>12Z (yesterday)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" y="1126128"/>
            <a:ext cx="4072486" cy="34458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408824" y="1809458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5" y="758550"/>
            <a:ext cx="4523809" cy="4523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2267"/>
            <a:ext cx="4217059" cy="34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August 12  12z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" y="2251801"/>
            <a:ext cx="3155339" cy="24374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92" y="877363"/>
            <a:ext cx="3694137" cy="2376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46" y="2607174"/>
            <a:ext cx="4166754" cy="3218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00" y="857733"/>
            <a:ext cx="3369583" cy="2603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05" y="1046958"/>
            <a:ext cx="2717007" cy="2098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3" y="1674969"/>
            <a:ext cx="3269872" cy="25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37" y="2892827"/>
            <a:ext cx="3132994" cy="1913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78" y="808881"/>
            <a:ext cx="3369583" cy="20221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August 12  12z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92" y="808880"/>
            <a:ext cx="3328182" cy="2022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" y="809626"/>
            <a:ext cx="3384202" cy="2021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8" y="2854509"/>
            <a:ext cx="3211372" cy="1990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95" y="2885030"/>
            <a:ext cx="3182980" cy="19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https://portal.nccs.nasa.gov/cgi-mission/mission_2d_chem.cgi?region=oracles_lg&amp;dtg=2017080800&amp;prod=7totaot&amp;model=f516_fp&amp;tau=180&amp;&amp;region_old=oracles_lg&amp;dtg_old=2017080800&amp;prod_old=7totaot&amp;model_old=f516_fp&amp;tau_old=180&amp;&amp;</a:t>
            </a:r>
            <a:r>
              <a:rPr lang="en-US" dirty="0" smtClean="0">
                <a:hlinkClick r:id="rId2"/>
              </a:rPr>
              <a:t>loop=1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https://portal.nccs.nasa.gov/cgi-mission/mission_wx.cgi?region=oracles_lg&amp;dtg=2017080800&amp;prod=2cldtot&amp;model=fp&amp;level=sfc&amp;tau=000&amp;&amp;region_old=oracles_lg&amp;dtg_old=2017080712&amp;prod_old=&amp;model_old=fp&amp;level_old=&amp;tau_old=000&amp;&amp;</a:t>
            </a:r>
            <a:r>
              <a:rPr lang="en-US" dirty="0" smtClean="0">
                <a:hlinkClick r:id="rId3"/>
              </a:rPr>
              <a:t>loop=1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7" y="65837"/>
            <a:ext cx="4639656" cy="29553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86" y="22243"/>
            <a:ext cx="3967074" cy="2772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05" y="1971122"/>
            <a:ext cx="3932845" cy="2873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" y="2861541"/>
            <a:ext cx="4799200" cy="2106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99" y="3420505"/>
            <a:ext cx="4027475" cy="1785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835" y="840668"/>
            <a:ext cx="2223470" cy="1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08) August </a:t>
            </a:r>
            <a:r>
              <a:rPr lang="en-US" dirty="0"/>
              <a:t>2017 </a:t>
            </a:r>
            <a:r>
              <a:rPr lang="en-US" dirty="0" smtClean="0"/>
              <a:t>12Z (Today)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" y="1126128"/>
            <a:ext cx="4072486" cy="34458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408824" y="1809458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4" y="973692"/>
            <a:ext cx="3994832" cy="399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51" y="632889"/>
            <a:ext cx="4842951" cy="47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08) August </a:t>
            </a:r>
            <a:r>
              <a:rPr lang="en-US" dirty="0"/>
              <a:t>2017 </a:t>
            </a:r>
            <a:r>
              <a:rPr lang="en-US" dirty="0" smtClean="0"/>
              <a:t>12Z yesterday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4" y="973692"/>
            <a:ext cx="3994832" cy="399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17" y="646117"/>
            <a:ext cx="4560673" cy="4560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6539"/>
            <a:ext cx="4220578" cy="354591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12741" y="1696916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79" y="159767"/>
            <a:ext cx="8133932" cy="628650"/>
          </a:xfrm>
        </p:spPr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(</a:t>
            </a:r>
            <a:r>
              <a:rPr lang="en-US" dirty="0" smtClean="0"/>
              <a:t>08) August </a:t>
            </a:r>
            <a:r>
              <a:rPr lang="en-US" dirty="0"/>
              <a:t>2017 </a:t>
            </a:r>
            <a:r>
              <a:rPr lang="en-US" dirty="0" smtClean="0"/>
              <a:t>12Z (Today)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" y="1126128"/>
            <a:ext cx="4072486" cy="34458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408824" y="1809458"/>
            <a:ext cx="1040235" cy="4613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4" y="973692"/>
            <a:ext cx="3994832" cy="399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41" y="665514"/>
            <a:ext cx="4611188" cy="46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79" y="159767"/>
            <a:ext cx="8133932" cy="628650"/>
          </a:xfrm>
        </p:spPr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(</a:t>
            </a:r>
            <a:r>
              <a:rPr lang="en-US" dirty="0" smtClean="0"/>
              <a:t>09) August </a:t>
            </a:r>
            <a:r>
              <a:rPr lang="en-US" dirty="0"/>
              <a:t>2017 </a:t>
            </a:r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" y="1126128"/>
            <a:ext cx="4072486" cy="34458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1408824" y="2270854"/>
            <a:ext cx="1067676" cy="56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4" y="973692"/>
            <a:ext cx="3994832" cy="399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41" y="665514"/>
            <a:ext cx="4611188" cy="468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207" y="850138"/>
            <a:ext cx="4855793" cy="41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79" y="159767"/>
            <a:ext cx="8133932" cy="628650"/>
          </a:xfrm>
        </p:spPr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(</a:t>
            </a:r>
            <a:r>
              <a:rPr lang="en-US" dirty="0" smtClean="0"/>
              <a:t>09) August </a:t>
            </a:r>
            <a:r>
              <a:rPr lang="en-US" dirty="0"/>
              <a:t>2017 </a:t>
            </a:r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9345" y="826619"/>
            <a:ext cx="336499" cy="153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900">
              <a:latin typeface="55 Helvetica Roman" pitchFamily="1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267"/>
            <a:ext cx="3665718" cy="3234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0" y="1126128"/>
            <a:ext cx="4072486" cy="344587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1408824" y="2270854"/>
            <a:ext cx="1067676" cy="56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54" y="973692"/>
            <a:ext cx="3994832" cy="399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41" y="665514"/>
            <a:ext cx="4611188" cy="468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207" y="850138"/>
            <a:ext cx="4855793" cy="4108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160" y="788416"/>
            <a:ext cx="4713839" cy="41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86" y="1133828"/>
            <a:ext cx="4460179" cy="293185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GMAO</a:t>
            </a:r>
            <a:r>
              <a:rPr lang="en-US" b="1" smtClean="0">
                <a:ln w="1905"/>
                <a:solidFill>
                  <a:srgbClr val="2C93E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mtClean="0"/>
              <a:t>Global Modeling and Assimilation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8" y="957460"/>
            <a:ext cx="4453414" cy="31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35957</TotalTime>
  <Words>344</Words>
  <Application>Microsoft Office PowerPoint</Application>
  <PresentationFormat>On-screen Show (16:9)</PresentationFormat>
  <Paragraphs>97</Paragraphs>
  <Slides>34</Slides>
  <Notes>0</Notes>
  <HiddenSlides>9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Ｐゴシック</vt:lpstr>
      <vt:lpstr>55 Helvetica Roman</vt:lpstr>
      <vt:lpstr>75 Helvetica Bold</vt:lpstr>
      <vt:lpstr>AGaramond RegularSC</vt:lpstr>
      <vt:lpstr>Arial</vt:lpstr>
      <vt:lpstr>Avenir Black</vt:lpstr>
      <vt:lpstr>Calibri</vt:lpstr>
      <vt:lpstr>Courier New</vt:lpstr>
      <vt:lpstr>Futura Medium</vt:lpstr>
      <vt:lpstr>Helvetica</vt:lpstr>
      <vt:lpstr>Wingdings</vt:lpstr>
      <vt:lpstr>ヒラギノ角ゴ Pro W3</vt:lpstr>
      <vt:lpstr>Blank Presentation</vt:lpstr>
      <vt:lpstr>Photo Editor Photo</vt:lpstr>
      <vt:lpstr>PowerPoint Presentation</vt:lpstr>
      <vt:lpstr>Tuesday (08) August 2017 12Z</vt:lpstr>
      <vt:lpstr>Tuesday (08) August 2017 12Z (yesterday)</vt:lpstr>
      <vt:lpstr>Tuesday (08) August 2017 12Z (Today) </vt:lpstr>
      <vt:lpstr>Tuesday (08) August 2017 12Z yesterday</vt:lpstr>
      <vt:lpstr>Tuesday (08) August 2017 12Z (Today)</vt:lpstr>
      <vt:lpstr>Wednesday (09) August 2017 12Z</vt:lpstr>
      <vt:lpstr>Wednesday (09) August 2017 12Z</vt:lpstr>
      <vt:lpstr>PowerPoint Presentation</vt:lpstr>
      <vt:lpstr>PowerPoint Presentation</vt:lpstr>
      <vt:lpstr>PowerPoint Presentation</vt:lpstr>
      <vt:lpstr>August 7 AOD</vt:lpstr>
      <vt:lpstr>PowerPoint Presentation</vt:lpstr>
      <vt:lpstr>PowerPoint Presentation</vt:lpstr>
      <vt:lpstr>PowerPoint Presentation</vt:lpstr>
      <vt:lpstr>August 7 AOD</vt:lpstr>
      <vt:lpstr>August 7 Aqua ACAOD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Saturday August 12  12z</vt:lpstr>
      <vt:lpstr>Saturday August 12  12z</vt:lpstr>
      <vt:lpstr>PowerPoint Presentation</vt:lpstr>
      <vt:lpstr>PowerPoint Presentation</vt:lpstr>
      <vt:lpstr>PowerPoint Presentation</vt:lpstr>
    </vt:vector>
  </TitlesOfParts>
  <Manager/>
  <Company>LMIT ODIN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</dc:title>
  <dc:subject/>
  <dc:creator>LMIT ODIN</dc:creator>
  <cp:keywords/>
  <dc:description/>
  <cp:lastModifiedBy>Carmichael, Gregory R</cp:lastModifiedBy>
  <cp:revision>671</cp:revision>
  <cp:lastPrinted>2006-05-05T11:56:29Z</cp:lastPrinted>
  <dcterms:created xsi:type="dcterms:W3CDTF">2013-05-01T18:14:36Z</dcterms:created>
  <dcterms:modified xsi:type="dcterms:W3CDTF">2017-08-08T16:52:27Z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