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77" r:id="rId2"/>
    <p:sldId id="346" r:id="rId3"/>
    <p:sldId id="354" r:id="rId4"/>
    <p:sldId id="359" r:id="rId5"/>
    <p:sldId id="362" r:id="rId6"/>
    <p:sldId id="360" r:id="rId7"/>
    <p:sldId id="364" r:id="rId8"/>
    <p:sldId id="361" r:id="rId9"/>
    <p:sldId id="363" r:id="rId10"/>
    <p:sldId id="347" r:id="rId11"/>
    <p:sldId id="348" r:id="rId12"/>
    <p:sldId id="349" r:id="rId13"/>
    <p:sldId id="345" r:id="rId14"/>
    <p:sldId id="356" r:id="rId15"/>
    <p:sldId id="355" r:id="rId16"/>
    <p:sldId id="357" r:id="rId17"/>
    <p:sldId id="350" r:id="rId18"/>
    <p:sldId id="351" r:id="rId19"/>
    <p:sldId id="352" r:id="rId20"/>
    <p:sldId id="353" r:id="rId21"/>
    <p:sldId id="358" r:id="rId22"/>
    <p:sldId id="310" r:id="rId23"/>
    <p:sldId id="365" r:id="rId24"/>
    <p:sldId id="366" r:id="rId25"/>
    <p:sldId id="367" r:id="rId26"/>
    <p:sldId id="368" r:id="rId27"/>
    <p:sldId id="369" r:id="rId28"/>
    <p:sldId id="370" r:id="rId29"/>
    <p:sldId id="371" r:id="rId30"/>
    <p:sldId id="372" r:id="rId31"/>
    <p:sldId id="373" r:id="rId32"/>
    <p:sldId id="374" r:id="rId33"/>
    <p:sldId id="375" r:id="rId34"/>
    <p:sldId id="376" r:id="rId35"/>
    <p:sldId id="377" r:id="rId36"/>
    <p:sldId id="378" r:id="rId37"/>
    <p:sldId id="379" r:id="rId38"/>
    <p:sldId id="380" r:id="rId39"/>
    <p:sldId id="381"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1"/>
    <a:srgbClr val="636EBD"/>
    <a:srgbClr val="B3DFB1"/>
    <a:srgbClr val="A7D1A7"/>
    <a:srgbClr val="FF1EE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594" autoAdjust="0"/>
  </p:normalViewPr>
  <p:slideViewPr>
    <p:cSldViewPr snapToGrid="0" snapToObjects="1">
      <p:cViewPr>
        <p:scale>
          <a:sx n="90" d="100"/>
          <a:sy n="90" d="100"/>
        </p:scale>
        <p:origin x="-688"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73C661-1624-2046-876B-48DFAB2D19A1}" type="datetimeFigureOut">
              <a:rPr lang="en-US" smtClean="0"/>
              <a:t>8/7/17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9C31F6-EF25-A94D-AC4A-5257FB7F175E}" type="slidenum">
              <a:rPr lang="en-US" smtClean="0"/>
              <a:t>‹#›</a:t>
            </a:fld>
            <a:endParaRPr lang="en-US"/>
          </a:p>
        </p:txBody>
      </p:sp>
    </p:spTree>
    <p:extLst>
      <p:ext uri="{BB962C8B-B14F-4D97-AF65-F5344CB8AC3E}">
        <p14:creationId xmlns:p14="http://schemas.microsoft.com/office/powerpoint/2010/main" val="11249739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A2CB9-FD66-4E13-B342-76D1C169DFD4}" type="slidenum">
              <a:rPr lang="en-US" smtClean="0"/>
              <a:pPr/>
              <a:t>13</a:t>
            </a:fld>
            <a:endParaRPr lang="en-US"/>
          </a:p>
        </p:txBody>
      </p:sp>
    </p:spTree>
    <p:extLst>
      <p:ext uri="{BB962C8B-B14F-4D97-AF65-F5344CB8AC3E}">
        <p14:creationId xmlns:p14="http://schemas.microsoft.com/office/powerpoint/2010/main" val="3297730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A2CB9-FD66-4E13-B342-76D1C169DFD4}" type="slidenum">
              <a:rPr lang="en-US" smtClean="0"/>
              <a:pPr/>
              <a:t>20</a:t>
            </a:fld>
            <a:endParaRPr lang="en-US"/>
          </a:p>
        </p:txBody>
      </p:sp>
    </p:spTree>
    <p:extLst>
      <p:ext uri="{BB962C8B-B14F-4D97-AF65-F5344CB8AC3E}">
        <p14:creationId xmlns:p14="http://schemas.microsoft.com/office/powerpoint/2010/main" val="3297730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39B449-5070-B243-B165-1C3D5A33A74B}" type="datetimeFigureOut">
              <a:rPr lang="en-US" smtClean="0"/>
              <a:pPr/>
              <a:t>8/7/17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39B449-5070-B243-B165-1C3D5A33A74B}" type="datetimeFigureOut">
              <a:rPr lang="en-US" smtClean="0"/>
              <a:pPr/>
              <a:t>8/7/17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39B449-5070-B243-B165-1C3D5A33A74B}" type="datetimeFigureOut">
              <a:rPr lang="en-US" smtClean="0"/>
              <a:pPr/>
              <a:t>8/7/17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39B449-5070-B243-B165-1C3D5A33A74B}" type="datetimeFigureOut">
              <a:rPr lang="en-US" smtClean="0"/>
              <a:pPr/>
              <a:t>8/7/17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9B449-5070-B243-B165-1C3D5A33A74B}" type="datetimeFigureOut">
              <a:rPr lang="en-US" smtClean="0"/>
              <a:pPr/>
              <a:t>8/7/17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9B449-5070-B243-B165-1C3D5A33A74B}" type="datetimeFigureOut">
              <a:rPr lang="en-US" smtClean="0"/>
              <a:pPr/>
              <a:t>8/7/17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936B1-859C-4645-839E-3971237AEE3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weather briefing</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dirty="0"/>
              <a:t>7</a:t>
            </a:r>
            <a:r>
              <a:rPr lang="en-US" dirty="0" smtClean="0"/>
              <a:t>-</a:t>
            </a:r>
            <a:r>
              <a:rPr lang="en-US" dirty="0" smtClean="0"/>
              <a:t>Aug-2017</a:t>
            </a:r>
          </a:p>
          <a:p>
            <a:r>
              <a:rPr lang="en-US" dirty="0" smtClean="0"/>
              <a:t>Lenny </a:t>
            </a:r>
            <a:r>
              <a:rPr lang="en-US" dirty="0" err="1" smtClean="0"/>
              <a:t>Pfister</a:t>
            </a:r>
            <a:r>
              <a:rPr lang="en-US" dirty="0" smtClean="0"/>
              <a:t> and Rei Ueyama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71" y="285750"/>
            <a:ext cx="165252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159624" y="285750"/>
            <a:ext cx="1682749" cy="1682749"/>
          </a:xfrm>
          <a:prstGeom prst="rect">
            <a:avLst/>
          </a:prstGeom>
        </p:spPr>
      </p:pic>
    </p:spTree>
    <p:extLst>
      <p:ext uri="{BB962C8B-B14F-4D97-AF65-F5344CB8AC3E}">
        <p14:creationId xmlns:p14="http://schemas.microsoft.com/office/powerpoint/2010/main" val="611832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83" y="525705"/>
            <a:ext cx="8281035" cy="6336792"/>
          </a:xfrm>
          <a:prstGeom prst="rect">
            <a:avLst/>
          </a:prstGeom>
        </p:spPr>
      </p:pic>
      <p:sp>
        <p:nvSpPr>
          <p:cNvPr id="4" name="TextBox 3"/>
          <p:cNvSpPr txBox="1"/>
          <p:nvPr/>
        </p:nvSpPr>
        <p:spPr>
          <a:xfrm>
            <a:off x="255404" y="2514"/>
            <a:ext cx="5982472" cy="461665"/>
          </a:xfrm>
          <a:prstGeom prst="rect">
            <a:avLst/>
          </a:prstGeom>
          <a:noFill/>
        </p:spPr>
        <p:txBody>
          <a:bodyPr wrap="square" rtlCol="0">
            <a:spAutoFit/>
          </a:bodyPr>
          <a:lstStyle/>
          <a:p>
            <a:r>
              <a:rPr lang="en-US" sz="2400" dirty="0" smtClean="0">
                <a:solidFill>
                  <a:srgbClr val="FF6600"/>
                </a:solidFill>
              </a:rPr>
              <a:t>Low cloud forecast on 8</a:t>
            </a:r>
            <a:r>
              <a:rPr lang="en-US" sz="2400" dirty="0" smtClean="0">
                <a:solidFill>
                  <a:srgbClr val="FF6600"/>
                </a:solidFill>
              </a:rPr>
              <a:t>/</a:t>
            </a:r>
            <a:r>
              <a:rPr lang="en-US" sz="2400" dirty="0">
                <a:solidFill>
                  <a:srgbClr val="FF6600"/>
                </a:solidFill>
              </a:rPr>
              <a:t>8</a:t>
            </a:r>
            <a:r>
              <a:rPr lang="en-US" sz="2400" dirty="0" smtClean="0">
                <a:solidFill>
                  <a:srgbClr val="FF6600"/>
                </a:solidFill>
              </a:rPr>
              <a:t> Tue @ 3PM</a:t>
            </a:r>
            <a:endParaRPr lang="en-US" sz="2400" dirty="0">
              <a:solidFill>
                <a:srgbClr val="FF6600"/>
              </a:solidFill>
            </a:endParaRPr>
          </a:p>
        </p:txBody>
      </p:sp>
      <p:sp>
        <p:nvSpPr>
          <p:cNvPr id="5" name="TextBox 4"/>
          <p:cNvSpPr txBox="1"/>
          <p:nvPr/>
        </p:nvSpPr>
        <p:spPr>
          <a:xfrm>
            <a:off x="6003950" y="2366069"/>
            <a:ext cx="2749308" cy="1631216"/>
          </a:xfrm>
          <a:prstGeom prst="rect">
            <a:avLst/>
          </a:prstGeom>
          <a:solidFill>
            <a:schemeClr val="bg1"/>
          </a:solidFill>
          <a:ln>
            <a:solidFill>
              <a:srgbClr val="FFFF00"/>
            </a:solidFill>
          </a:ln>
        </p:spPr>
        <p:txBody>
          <a:bodyPr wrap="square" rtlCol="0">
            <a:spAutoFit/>
          </a:bodyPr>
          <a:lstStyle/>
          <a:p>
            <a:r>
              <a:rPr lang="en-US" sz="2000" dirty="0" smtClean="0"/>
              <a:t>Flight track is at the northern edge of the low cloud region (more along the first half of the flight)</a:t>
            </a:r>
            <a:endParaRPr lang="en-US" sz="2000" dirty="0" smtClean="0"/>
          </a:p>
        </p:txBody>
      </p:sp>
      <p:cxnSp>
        <p:nvCxnSpPr>
          <p:cNvPr id="6" name="Straight Arrow Connector 5"/>
          <p:cNvCxnSpPr/>
          <p:nvPr/>
        </p:nvCxnSpPr>
        <p:spPr>
          <a:xfrm flipH="1">
            <a:off x="2038499" y="1838269"/>
            <a:ext cx="2255714" cy="835577"/>
          </a:xfrm>
          <a:prstGeom prst="straightConnector1">
            <a:avLst/>
          </a:prstGeom>
          <a:ln w="38100" cmpd="sng">
            <a:solidFill>
              <a:srgbClr val="FFFF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61220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 y="497205"/>
            <a:ext cx="8233029" cy="6360795"/>
          </a:xfrm>
          <a:prstGeom prst="rect">
            <a:avLst/>
          </a:prstGeom>
        </p:spPr>
      </p:pic>
      <p:sp>
        <p:nvSpPr>
          <p:cNvPr id="4" name="TextBox 3"/>
          <p:cNvSpPr txBox="1"/>
          <p:nvPr/>
        </p:nvSpPr>
        <p:spPr>
          <a:xfrm>
            <a:off x="255404" y="2514"/>
            <a:ext cx="8888596" cy="461665"/>
          </a:xfrm>
          <a:prstGeom prst="rect">
            <a:avLst/>
          </a:prstGeom>
          <a:noFill/>
        </p:spPr>
        <p:txBody>
          <a:bodyPr wrap="square" rtlCol="0">
            <a:spAutoFit/>
          </a:bodyPr>
          <a:lstStyle/>
          <a:p>
            <a:r>
              <a:rPr lang="en-US" sz="2400" dirty="0" smtClean="0">
                <a:solidFill>
                  <a:srgbClr val="FF6600"/>
                </a:solidFill>
              </a:rPr>
              <a:t>Middle cloud forecast on 8</a:t>
            </a:r>
            <a:r>
              <a:rPr lang="en-US" sz="2400" dirty="0" smtClean="0">
                <a:solidFill>
                  <a:srgbClr val="FF6600"/>
                </a:solidFill>
              </a:rPr>
              <a:t>/8 Tue @ 3PM</a:t>
            </a:r>
            <a:endParaRPr lang="en-US" sz="2400" i="1" dirty="0">
              <a:solidFill>
                <a:srgbClr val="FF6600"/>
              </a:solidFill>
            </a:endParaRPr>
          </a:p>
        </p:txBody>
      </p:sp>
      <p:sp>
        <p:nvSpPr>
          <p:cNvPr id="5" name="TextBox 4"/>
          <p:cNvSpPr txBox="1"/>
          <p:nvPr/>
        </p:nvSpPr>
        <p:spPr>
          <a:xfrm>
            <a:off x="5458613" y="3569256"/>
            <a:ext cx="2829052" cy="707886"/>
          </a:xfrm>
          <a:prstGeom prst="rect">
            <a:avLst/>
          </a:prstGeom>
          <a:solidFill>
            <a:schemeClr val="bg1"/>
          </a:solidFill>
          <a:ln>
            <a:solidFill>
              <a:srgbClr val="FFFF00"/>
            </a:solidFill>
          </a:ln>
        </p:spPr>
        <p:txBody>
          <a:bodyPr wrap="square" rtlCol="0">
            <a:spAutoFit/>
          </a:bodyPr>
          <a:lstStyle/>
          <a:p>
            <a:r>
              <a:rPr lang="en-US" sz="2000" dirty="0" smtClean="0"/>
              <a:t>middle </a:t>
            </a:r>
            <a:r>
              <a:rPr lang="en-US" sz="2000" dirty="0" smtClean="0"/>
              <a:t>clouds </a:t>
            </a:r>
            <a:r>
              <a:rPr lang="en-US" sz="2000" dirty="0" smtClean="0"/>
              <a:t>north of the fligh</a:t>
            </a:r>
            <a:r>
              <a:rPr lang="en-US" sz="2000" dirty="0" smtClean="0"/>
              <a:t>t track</a:t>
            </a:r>
            <a:endParaRPr lang="en-US" sz="2000" dirty="0"/>
          </a:p>
        </p:txBody>
      </p:sp>
      <p:cxnSp>
        <p:nvCxnSpPr>
          <p:cNvPr id="11" name="Straight Arrow Connector 10"/>
          <p:cNvCxnSpPr/>
          <p:nvPr/>
        </p:nvCxnSpPr>
        <p:spPr>
          <a:xfrm flipH="1" flipV="1">
            <a:off x="4438650" y="2256058"/>
            <a:ext cx="1710262" cy="1136385"/>
          </a:xfrm>
          <a:prstGeom prst="straightConnector1">
            <a:avLst/>
          </a:prstGeom>
          <a:ln w="38100" cmpd="sng">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038499" y="1838269"/>
            <a:ext cx="2255714" cy="835577"/>
          </a:xfrm>
          <a:prstGeom prst="straightConnector1">
            <a:avLst/>
          </a:prstGeom>
          <a:ln w="38100" cmpd="sng">
            <a:solidFill>
              <a:srgbClr val="FFFF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rot="19677762">
            <a:off x="2993272" y="1212018"/>
            <a:ext cx="1404391" cy="876987"/>
          </a:xfrm>
          <a:prstGeom prst="ellipse">
            <a:avLst/>
          </a:prstGeom>
          <a:noFill/>
          <a:ln w="57150" cmpd="sng">
            <a:solidFill>
              <a:srgbClr val="FF1E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03271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09" y="531027"/>
            <a:ext cx="8249031" cy="6352794"/>
          </a:xfrm>
          <a:prstGeom prst="rect">
            <a:avLst/>
          </a:prstGeom>
        </p:spPr>
      </p:pic>
      <p:sp>
        <p:nvSpPr>
          <p:cNvPr id="4" name="TextBox 3"/>
          <p:cNvSpPr txBox="1"/>
          <p:nvPr/>
        </p:nvSpPr>
        <p:spPr>
          <a:xfrm>
            <a:off x="255404" y="2514"/>
            <a:ext cx="8888596" cy="461665"/>
          </a:xfrm>
          <a:prstGeom prst="rect">
            <a:avLst/>
          </a:prstGeom>
          <a:noFill/>
        </p:spPr>
        <p:txBody>
          <a:bodyPr wrap="square" rtlCol="0">
            <a:spAutoFit/>
          </a:bodyPr>
          <a:lstStyle/>
          <a:p>
            <a:r>
              <a:rPr lang="en-US" sz="2400" dirty="0" smtClean="0">
                <a:solidFill>
                  <a:srgbClr val="FF6600"/>
                </a:solidFill>
              </a:rPr>
              <a:t>High cloud forecast on 8</a:t>
            </a:r>
            <a:r>
              <a:rPr lang="en-US" sz="2400" dirty="0" smtClean="0">
                <a:solidFill>
                  <a:srgbClr val="FF6600"/>
                </a:solidFill>
              </a:rPr>
              <a:t>/</a:t>
            </a:r>
            <a:r>
              <a:rPr lang="en-US" sz="2400" dirty="0" smtClean="0">
                <a:solidFill>
                  <a:srgbClr val="FF6600"/>
                </a:solidFill>
              </a:rPr>
              <a:t>8</a:t>
            </a:r>
            <a:r>
              <a:rPr lang="en-US" sz="2400" dirty="0" smtClean="0">
                <a:solidFill>
                  <a:srgbClr val="FF6600"/>
                </a:solidFill>
              </a:rPr>
              <a:t> Tue </a:t>
            </a:r>
            <a:r>
              <a:rPr lang="en-US" sz="2400" dirty="0" smtClean="0">
                <a:solidFill>
                  <a:srgbClr val="FF6600"/>
                </a:solidFill>
              </a:rPr>
              <a:t>@ </a:t>
            </a:r>
            <a:r>
              <a:rPr lang="en-US" sz="2400" dirty="0">
                <a:solidFill>
                  <a:srgbClr val="FF6600"/>
                </a:solidFill>
              </a:rPr>
              <a:t>3</a:t>
            </a:r>
            <a:r>
              <a:rPr lang="en-US" sz="2400" dirty="0" smtClean="0">
                <a:solidFill>
                  <a:srgbClr val="FF6600"/>
                </a:solidFill>
              </a:rPr>
              <a:t>PM</a:t>
            </a:r>
            <a:endParaRPr lang="en-US" sz="2400" i="1" dirty="0">
              <a:solidFill>
                <a:srgbClr val="FF6600"/>
              </a:solidFill>
            </a:endParaRPr>
          </a:p>
        </p:txBody>
      </p:sp>
      <p:cxnSp>
        <p:nvCxnSpPr>
          <p:cNvPr id="11" name="Straight Arrow Connector 10"/>
          <p:cNvCxnSpPr/>
          <p:nvPr/>
        </p:nvCxnSpPr>
        <p:spPr>
          <a:xfrm flipH="1" flipV="1">
            <a:off x="3918260" y="2315887"/>
            <a:ext cx="1487102" cy="1587606"/>
          </a:xfrm>
          <a:prstGeom prst="straightConnector1">
            <a:avLst/>
          </a:prstGeom>
          <a:ln w="38100" cmpd="sng">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107724" y="2867378"/>
            <a:ext cx="3564247" cy="400110"/>
          </a:xfrm>
          <a:prstGeom prst="rect">
            <a:avLst/>
          </a:prstGeom>
          <a:solidFill>
            <a:schemeClr val="bg1"/>
          </a:solidFill>
          <a:ln>
            <a:solidFill>
              <a:srgbClr val="FFFF00"/>
            </a:solidFill>
          </a:ln>
        </p:spPr>
        <p:txBody>
          <a:bodyPr wrap="square" rtlCol="0">
            <a:spAutoFit/>
          </a:bodyPr>
          <a:lstStyle/>
          <a:p>
            <a:r>
              <a:rPr lang="en-US" sz="2000" dirty="0" smtClean="0"/>
              <a:t>High clouds mainly N-NE of TMS </a:t>
            </a:r>
            <a:endParaRPr lang="en-US" sz="2000" dirty="0"/>
          </a:p>
        </p:txBody>
      </p:sp>
      <p:cxnSp>
        <p:nvCxnSpPr>
          <p:cNvPr id="10" name="Straight Arrow Connector 9"/>
          <p:cNvCxnSpPr/>
          <p:nvPr/>
        </p:nvCxnSpPr>
        <p:spPr>
          <a:xfrm flipH="1">
            <a:off x="2038499" y="1838269"/>
            <a:ext cx="2255714" cy="835577"/>
          </a:xfrm>
          <a:prstGeom prst="straightConnector1">
            <a:avLst/>
          </a:prstGeom>
          <a:ln w="38100" cmpd="sng">
            <a:solidFill>
              <a:srgbClr val="FFFF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260124" y="3903493"/>
            <a:ext cx="3411847" cy="707886"/>
          </a:xfrm>
          <a:prstGeom prst="rect">
            <a:avLst/>
          </a:prstGeom>
          <a:solidFill>
            <a:schemeClr val="bg1"/>
          </a:solidFill>
          <a:ln>
            <a:solidFill>
              <a:srgbClr val="FFFF00"/>
            </a:solidFill>
          </a:ln>
        </p:spPr>
        <p:txBody>
          <a:bodyPr wrap="square" rtlCol="0">
            <a:spAutoFit/>
          </a:bodyPr>
          <a:lstStyle/>
          <a:p>
            <a:r>
              <a:rPr lang="en-US" sz="2000" dirty="0" smtClean="0"/>
              <a:t>These high cloud “streamers” are uncertain</a:t>
            </a:r>
            <a:endParaRPr lang="en-US" sz="2000" dirty="0"/>
          </a:p>
        </p:txBody>
      </p:sp>
    </p:spTree>
    <p:extLst>
      <p:ext uri="{BB962C8B-B14F-4D97-AF65-F5344CB8AC3E}">
        <p14:creationId xmlns:p14="http://schemas.microsoft.com/office/powerpoint/2010/main" val="42518172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40530" y="822060"/>
            <a:ext cx="6962466" cy="3951670"/>
          </a:xfrm>
          <a:prstGeom prst="rect">
            <a:avLst/>
          </a:prstGeom>
        </p:spPr>
      </p:pic>
      <p:pic>
        <p:nvPicPr>
          <p:cNvPr id="3" name="Picture 2"/>
          <p:cNvPicPr>
            <a:picLocks noChangeAspect="1"/>
          </p:cNvPicPr>
          <p:nvPr/>
        </p:nvPicPr>
        <p:blipFill>
          <a:blip r:embed="rId4"/>
          <a:stretch>
            <a:fillRect/>
          </a:stretch>
        </p:blipFill>
        <p:spPr>
          <a:xfrm>
            <a:off x="-507942" y="822060"/>
            <a:ext cx="5572555" cy="4308384"/>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13</a:t>
            </a:fld>
            <a:endParaRPr lang="en-US"/>
          </a:p>
        </p:txBody>
      </p:sp>
      <p:sp>
        <p:nvSpPr>
          <p:cNvPr id="10" name="TextBox 9"/>
          <p:cNvSpPr txBox="1"/>
          <p:nvPr/>
        </p:nvSpPr>
        <p:spPr>
          <a:xfrm>
            <a:off x="76200" y="5308644"/>
            <a:ext cx="8991600" cy="1323439"/>
          </a:xfrm>
          <a:prstGeom prst="rect">
            <a:avLst/>
          </a:prstGeom>
          <a:noFill/>
        </p:spPr>
        <p:txBody>
          <a:bodyPr wrap="square" rtlCol="0">
            <a:spAutoFit/>
          </a:bodyPr>
          <a:lstStyle/>
          <a:p>
            <a:pPr marL="285750" indent="-285750">
              <a:buFontTx/>
              <a:buChar char="-"/>
            </a:pPr>
            <a:r>
              <a:rPr lang="en-US" sz="2000" dirty="0" smtClean="0"/>
              <a:t>Good model agreement (though UKMO probably overestimating the northern extent of low cloud deck, near the flight track)</a:t>
            </a:r>
          </a:p>
          <a:p>
            <a:pPr marL="285750" indent="-285750">
              <a:buFontTx/>
              <a:buChar char="-"/>
            </a:pPr>
            <a:r>
              <a:rPr lang="en-US" sz="2000" dirty="0" smtClean="0"/>
              <a:t>mid and high clouds during the second half of the flight, but primarily north of the flight track</a:t>
            </a:r>
            <a:endParaRPr lang="en-US" sz="2000" dirty="0" smtClean="0"/>
          </a:p>
        </p:txBody>
      </p:sp>
      <p:sp>
        <p:nvSpPr>
          <p:cNvPr id="7" name="TextBox 6"/>
          <p:cNvSpPr txBox="1"/>
          <p:nvPr/>
        </p:nvSpPr>
        <p:spPr>
          <a:xfrm>
            <a:off x="3723725" y="452728"/>
            <a:ext cx="1627819" cy="369332"/>
          </a:xfrm>
          <a:prstGeom prst="rect">
            <a:avLst/>
          </a:prstGeom>
          <a:noFill/>
        </p:spPr>
        <p:txBody>
          <a:bodyPr wrap="none" rtlCol="0">
            <a:spAutoFit/>
          </a:bodyPr>
          <a:lstStyle/>
          <a:p>
            <a:r>
              <a:rPr lang="en-US" dirty="0" smtClean="0">
                <a:solidFill>
                  <a:schemeClr val="tx2"/>
                </a:solidFill>
              </a:rPr>
              <a:t>ECMWF </a:t>
            </a:r>
            <a:r>
              <a:rPr lang="en-US" dirty="0" smtClean="0">
                <a:solidFill>
                  <a:schemeClr val="tx2"/>
                </a:solidFill>
              </a:rPr>
              <a:t>(</a:t>
            </a:r>
            <a:r>
              <a:rPr lang="en-US" dirty="0" smtClean="0">
                <a:solidFill>
                  <a:schemeClr val="tx2"/>
                </a:solidFill>
              </a:rPr>
              <a:t>39</a:t>
            </a:r>
            <a:r>
              <a:rPr lang="en-US" dirty="0" smtClean="0">
                <a:solidFill>
                  <a:schemeClr val="tx2"/>
                </a:solidFill>
              </a:rPr>
              <a:t>-</a:t>
            </a:r>
            <a:r>
              <a:rPr lang="en-US" dirty="0" smtClean="0">
                <a:solidFill>
                  <a:schemeClr val="tx2"/>
                </a:solidFill>
              </a:rPr>
              <a:t>hr)</a:t>
            </a:r>
          </a:p>
        </p:txBody>
      </p:sp>
      <p:sp>
        <p:nvSpPr>
          <p:cNvPr id="11" name="TextBox 10"/>
          <p:cNvSpPr txBox="1"/>
          <p:nvPr/>
        </p:nvSpPr>
        <p:spPr>
          <a:xfrm>
            <a:off x="7449336" y="456913"/>
            <a:ext cx="1501470" cy="369332"/>
          </a:xfrm>
          <a:prstGeom prst="rect">
            <a:avLst/>
          </a:prstGeom>
          <a:noFill/>
        </p:spPr>
        <p:txBody>
          <a:bodyPr wrap="none" rtlCol="0">
            <a:spAutoFit/>
          </a:bodyPr>
          <a:lstStyle/>
          <a:p>
            <a:r>
              <a:rPr lang="en-US" dirty="0" smtClean="0">
                <a:solidFill>
                  <a:schemeClr val="tx2"/>
                </a:solidFill>
              </a:rPr>
              <a:t>UKMO </a:t>
            </a:r>
            <a:r>
              <a:rPr lang="en-US" dirty="0" smtClean="0">
                <a:solidFill>
                  <a:schemeClr val="tx2"/>
                </a:solidFill>
              </a:rPr>
              <a:t>(</a:t>
            </a:r>
            <a:r>
              <a:rPr lang="en-US" dirty="0" smtClean="0">
                <a:solidFill>
                  <a:schemeClr val="tx2"/>
                </a:solidFill>
              </a:rPr>
              <a:t>39</a:t>
            </a:r>
            <a:r>
              <a:rPr lang="en-US" dirty="0" smtClean="0">
                <a:solidFill>
                  <a:schemeClr val="tx2"/>
                </a:solidFill>
              </a:rPr>
              <a:t>-</a:t>
            </a:r>
            <a:r>
              <a:rPr lang="en-US" dirty="0" smtClean="0">
                <a:solidFill>
                  <a:schemeClr val="tx2"/>
                </a:solidFill>
              </a:rPr>
              <a:t>hr)</a:t>
            </a:r>
          </a:p>
        </p:txBody>
      </p:sp>
      <p:cxnSp>
        <p:nvCxnSpPr>
          <p:cNvPr id="12" name="Straight Connector 11"/>
          <p:cNvCxnSpPr/>
          <p:nvPr/>
        </p:nvCxnSpPr>
        <p:spPr>
          <a:xfrm flipV="1">
            <a:off x="381000" y="1449293"/>
            <a:ext cx="3160059" cy="1092199"/>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9" name="Oval 18"/>
          <p:cNvSpPr/>
          <p:nvPr/>
        </p:nvSpPr>
        <p:spPr>
          <a:xfrm rot="6517279">
            <a:off x="3470640" y="526372"/>
            <a:ext cx="812800" cy="1307921"/>
          </a:xfrm>
          <a:prstGeom prst="ellipse">
            <a:avLst/>
          </a:prstGeom>
          <a:noFill/>
          <a:ln w="28575" cmpd="sng">
            <a:solidFill>
              <a:srgbClr val="FF2C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074894" y="3132511"/>
            <a:ext cx="1447800" cy="646331"/>
          </a:xfrm>
          <a:prstGeom prst="rect">
            <a:avLst/>
          </a:prstGeom>
          <a:noFill/>
        </p:spPr>
        <p:txBody>
          <a:bodyPr wrap="square" rtlCol="0">
            <a:spAutoFit/>
          </a:bodyPr>
          <a:lstStyle/>
          <a:p>
            <a:r>
              <a:rPr lang="en-US" dirty="0" smtClean="0">
                <a:solidFill>
                  <a:srgbClr val="FF2CD9"/>
                </a:solidFill>
              </a:rPr>
              <a:t>low + high clouds</a:t>
            </a:r>
            <a:endParaRPr lang="en-US" dirty="0">
              <a:solidFill>
                <a:srgbClr val="FF2CD9"/>
              </a:solidFill>
            </a:endParaRPr>
          </a:p>
        </p:txBody>
      </p:sp>
      <p:sp>
        <p:nvSpPr>
          <p:cNvPr id="15" name="Oval 14"/>
          <p:cNvSpPr/>
          <p:nvPr/>
        </p:nvSpPr>
        <p:spPr>
          <a:xfrm rot="19674050">
            <a:off x="1689444" y="840741"/>
            <a:ext cx="1705370" cy="876987"/>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55912" y="1220816"/>
            <a:ext cx="1447800" cy="646331"/>
          </a:xfrm>
          <a:prstGeom prst="rect">
            <a:avLst/>
          </a:prstGeom>
          <a:noFill/>
        </p:spPr>
        <p:txBody>
          <a:bodyPr wrap="square" rtlCol="0">
            <a:spAutoFit/>
          </a:bodyPr>
          <a:lstStyle/>
          <a:p>
            <a:r>
              <a:rPr lang="en-US" dirty="0" smtClean="0">
                <a:solidFill>
                  <a:srgbClr val="FFFF00"/>
                </a:solidFill>
              </a:rPr>
              <a:t>low + middle clouds</a:t>
            </a:r>
            <a:endParaRPr lang="en-US" dirty="0">
              <a:solidFill>
                <a:srgbClr val="FFFF00"/>
              </a:solidFill>
            </a:endParaRPr>
          </a:p>
        </p:txBody>
      </p:sp>
      <p:sp>
        <p:nvSpPr>
          <p:cNvPr id="17" name="Oval 16"/>
          <p:cNvSpPr/>
          <p:nvPr/>
        </p:nvSpPr>
        <p:spPr>
          <a:xfrm rot="19765660">
            <a:off x="6441435" y="927219"/>
            <a:ext cx="1365038" cy="1031241"/>
          </a:xfrm>
          <a:prstGeom prst="ellipse">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CFFCC"/>
              </a:solidFill>
            </a:endParaRPr>
          </a:p>
        </p:txBody>
      </p:sp>
      <p:sp>
        <p:nvSpPr>
          <p:cNvPr id="18" name="TextBox 17"/>
          <p:cNvSpPr txBox="1"/>
          <p:nvPr/>
        </p:nvSpPr>
        <p:spPr>
          <a:xfrm>
            <a:off x="7449336" y="1952038"/>
            <a:ext cx="1336693" cy="646331"/>
          </a:xfrm>
          <a:prstGeom prst="rect">
            <a:avLst/>
          </a:prstGeom>
          <a:noFill/>
        </p:spPr>
        <p:txBody>
          <a:bodyPr wrap="square" rtlCol="0">
            <a:spAutoFit/>
          </a:bodyPr>
          <a:lstStyle/>
          <a:p>
            <a:r>
              <a:rPr lang="en-US" dirty="0" smtClean="0">
                <a:solidFill>
                  <a:srgbClr val="636EBD"/>
                </a:solidFill>
              </a:rPr>
              <a:t>Low + high clouds</a:t>
            </a:r>
            <a:endParaRPr lang="en-US" dirty="0">
              <a:solidFill>
                <a:srgbClr val="636EBD"/>
              </a:solidFill>
            </a:endParaRPr>
          </a:p>
        </p:txBody>
      </p:sp>
      <p:sp>
        <p:nvSpPr>
          <p:cNvPr id="21" name="TextBox 20"/>
          <p:cNvSpPr txBox="1"/>
          <p:nvPr/>
        </p:nvSpPr>
        <p:spPr>
          <a:xfrm>
            <a:off x="255404" y="32396"/>
            <a:ext cx="7543890" cy="461665"/>
          </a:xfrm>
          <a:prstGeom prst="rect">
            <a:avLst/>
          </a:prstGeom>
          <a:noFill/>
        </p:spPr>
        <p:txBody>
          <a:bodyPr wrap="square" rtlCol="0">
            <a:spAutoFit/>
          </a:bodyPr>
          <a:lstStyle/>
          <a:p>
            <a:r>
              <a:rPr lang="en-US" sz="2400" dirty="0" smtClean="0">
                <a:solidFill>
                  <a:srgbClr val="FF6600"/>
                </a:solidFill>
              </a:rPr>
              <a:t>Low, middle, high cloud forecast for 8/8 Tue @ </a:t>
            </a:r>
            <a:r>
              <a:rPr lang="en-US" sz="2400" dirty="0">
                <a:solidFill>
                  <a:srgbClr val="FF6600"/>
                </a:solidFill>
              </a:rPr>
              <a:t>3</a:t>
            </a:r>
            <a:r>
              <a:rPr lang="en-US" sz="2400" dirty="0" smtClean="0">
                <a:solidFill>
                  <a:srgbClr val="FF6600"/>
                </a:solidFill>
              </a:rPr>
              <a:t>PM</a:t>
            </a:r>
            <a:endParaRPr lang="en-US" sz="2400" dirty="0">
              <a:solidFill>
                <a:srgbClr val="FF6600"/>
              </a:solidFill>
            </a:endParaRPr>
          </a:p>
        </p:txBody>
      </p:sp>
      <p:cxnSp>
        <p:nvCxnSpPr>
          <p:cNvPr id="24" name="Straight Connector 23"/>
          <p:cNvCxnSpPr/>
          <p:nvPr/>
        </p:nvCxnSpPr>
        <p:spPr>
          <a:xfrm flipV="1">
            <a:off x="5209989" y="1464234"/>
            <a:ext cx="2723776" cy="1071128"/>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rot="6444739">
            <a:off x="7772792" y="218300"/>
            <a:ext cx="634777" cy="1869687"/>
          </a:xfrm>
          <a:prstGeom prst="ellipse">
            <a:avLst/>
          </a:prstGeom>
          <a:noFill/>
          <a:ln w="28575" cmpd="sng">
            <a:solidFill>
              <a:srgbClr val="636E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126444" y="1170680"/>
            <a:ext cx="1758580" cy="646331"/>
          </a:xfrm>
          <a:prstGeom prst="rect">
            <a:avLst/>
          </a:prstGeom>
          <a:noFill/>
        </p:spPr>
        <p:txBody>
          <a:bodyPr wrap="square" rtlCol="0">
            <a:spAutoFit/>
          </a:bodyPr>
          <a:lstStyle/>
          <a:p>
            <a:r>
              <a:rPr lang="en-US" dirty="0" smtClean="0">
                <a:solidFill>
                  <a:srgbClr val="008000"/>
                </a:solidFill>
              </a:rPr>
              <a:t>Low + middle clouds</a:t>
            </a:r>
            <a:endParaRPr lang="en-US" dirty="0">
              <a:solidFill>
                <a:srgbClr val="008000"/>
              </a:solidFill>
            </a:endParaRPr>
          </a:p>
        </p:txBody>
      </p:sp>
      <p:cxnSp>
        <p:nvCxnSpPr>
          <p:cNvPr id="29" name="Straight Arrow Connector 28"/>
          <p:cNvCxnSpPr/>
          <p:nvPr/>
        </p:nvCxnSpPr>
        <p:spPr>
          <a:xfrm flipV="1">
            <a:off x="3649384" y="1670819"/>
            <a:ext cx="534147" cy="1461692"/>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2840530" y="2103801"/>
            <a:ext cx="808854" cy="1028710"/>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344848" y="1750163"/>
            <a:ext cx="423258" cy="523220"/>
          </a:xfrm>
          <a:prstGeom prst="rect">
            <a:avLst/>
          </a:prstGeom>
          <a:noFill/>
        </p:spPr>
        <p:txBody>
          <a:bodyPr wrap="square" rtlCol="0">
            <a:spAutoFit/>
          </a:bodyPr>
          <a:lstStyle/>
          <a:p>
            <a:r>
              <a:rPr lang="en-US" sz="2800" dirty="0" smtClean="0">
                <a:solidFill>
                  <a:srgbClr val="FF2CD9"/>
                </a:solidFill>
              </a:rPr>
              <a:t>?</a:t>
            </a:r>
            <a:endParaRPr lang="en-US" sz="2800" dirty="0">
              <a:solidFill>
                <a:srgbClr val="FF2CD9"/>
              </a:solidFill>
            </a:endParaRPr>
          </a:p>
        </p:txBody>
      </p:sp>
    </p:spTree>
    <p:extLst>
      <p:ext uri="{BB962C8B-B14F-4D97-AF65-F5344CB8AC3E}">
        <p14:creationId xmlns:p14="http://schemas.microsoft.com/office/powerpoint/2010/main" val="22060916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5462"/>
            <a:ext cx="5547388" cy="4276336"/>
          </a:xfrm>
          <a:prstGeom prst="rect">
            <a:avLst/>
          </a:prstGeom>
        </p:spPr>
      </p:pic>
      <p:pic>
        <p:nvPicPr>
          <p:cNvPr id="14" name="Picture 13"/>
          <p:cNvPicPr>
            <a:picLocks noChangeAspect="1"/>
          </p:cNvPicPr>
          <p:nvPr/>
        </p:nvPicPr>
        <p:blipFill>
          <a:blip r:embed="rId3"/>
          <a:stretch>
            <a:fillRect/>
          </a:stretch>
        </p:blipFill>
        <p:spPr>
          <a:xfrm>
            <a:off x="3709398" y="2669090"/>
            <a:ext cx="5432408" cy="4188909"/>
          </a:xfrm>
          <a:prstGeom prst="rect">
            <a:avLst/>
          </a:prstGeom>
        </p:spPr>
      </p:pic>
      <p:sp>
        <p:nvSpPr>
          <p:cNvPr id="4" name="TextBox 3"/>
          <p:cNvSpPr txBox="1"/>
          <p:nvPr/>
        </p:nvSpPr>
        <p:spPr>
          <a:xfrm>
            <a:off x="5428117" y="32396"/>
            <a:ext cx="3969884" cy="1200328"/>
          </a:xfrm>
          <a:prstGeom prst="rect">
            <a:avLst/>
          </a:prstGeom>
          <a:noFill/>
        </p:spPr>
        <p:txBody>
          <a:bodyPr wrap="square" rtlCol="0">
            <a:spAutoFit/>
          </a:bodyPr>
          <a:lstStyle/>
          <a:p>
            <a:r>
              <a:rPr lang="en-US" sz="2400" dirty="0" smtClean="0">
                <a:solidFill>
                  <a:srgbClr val="FF6600"/>
                </a:solidFill>
              </a:rPr>
              <a:t>RH (color), UV wind (vectors), vert. velocity (pink contours) forecast for 8/8 Tue @ 3PM</a:t>
            </a:r>
            <a:endParaRPr lang="en-US" sz="2400" dirty="0">
              <a:solidFill>
                <a:srgbClr val="FF6600"/>
              </a:solidFill>
            </a:endParaRPr>
          </a:p>
        </p:txBody>
      </p:sp>
      <p:sp>
        <p:nvSpPr>
          <p:cNvPr id="7" name="TextBox 6"/>
          <p:cNvSpPr txBox="1"/>
          <p:nvPr/>
        </p:nvSpPr>
        <p:spPr>
          <a:xfrm>
            <a:off x="143021" y="2311794"/>
            <a:ext cx="1994661" cy="707886"/>
          </a:xfrm>
          <a:prstGeom prst="rect">
            <a:avLst/>
          </a:prstGeom>
          <a:noFill/>
        </p:spPr>
        <p:txBody>
          <a:bodyPr wrap="square" rtlCol="0">
            <a:spAutoFit/>
          </a:bodyPr>
          <a:lstStyle/>
          <a:p>
            <a:r>
              <a:rPr lang="en-US" sz="4000" dirty="0" smtClean="0">
                <a:solidFill>
                  <a:srgbClr val="FF6600"/>
                </a:solidFill>
              </a:rPr>
              <a:t>600 </a:t>
            </a:r>
            <a:r>
              <a:rPr lang="en-US" sz="4000" dirty="0" err="1" smtClean="0">
                <a:solidFill>
                  <a:srgbClr val="FF6600"/>
                </a:solidFill>
              </a:rPr>
              <a:t>mb</a:t>
            </a:r>
            <a:endParaRPr lang="en-US" sz="4000" dirty="0">
              <a:solidFill>
                <a:srgbClr val="FF6600"/>
              </a:solidFill>
            </a:endParaRPr>
          </a:p>
        </p:txBody>
      </p:sp>
      <p:sp>
        <p:nvSpPr>
          <p:cNvPr id="8" name="TextBox 7"/>
          <p:cNvSpPr txBox="1"/>
          <p:nvPr/>
        </p:nvSpPr>
        <p:spPr>
          <a:xfrm>
            <a:off x="3970950" y="4974311"/>
            <a:ext cx="1994661" cy="707886"/>
          </a:xfrm>
          <a:prstGeom prst="rect">
            <a:avLst/>
          </a:prstGeom>
          <a:noFill/>
        </p:spPr>
        <p:txBody>
          <a:bodyPr wrap="square" rtlCol="0">
            <a:spAutoFit/>
          </a:bodyPr>
          <a:lstStyle/>
          <a:p>
            <a:r>
              <a:rPr lang="en-US" sz="4000" dirty="0">
                <a:solidFill>
                  <a:srgbClr val="FF6600"/>
                </a:solidFill>
              </a:rPr>
              <a:t>7</a:t>
            </a:r>
            <a:r>
              <a:rPr lang="en-US" sz="4000" dirty="0" smtClean="0">
                <a:solidFill>
                  <a:srgbClr val="FF6600"/>
                </a:solidFill>
              </a:rPr>
              <a:t>00 </a:t>
            </a:r>
            <a:r>
              <a:rPr lang="en-US" sz="4000" dirty="0" err="1" smtClean="0">
                <a:solidFill>
                  <a:srgbClr val="FF6600"/>
                </a:solidFill>
              </a:rPr>
              <a:t>mb</a:t>
            </a:r>
            <a:endParaRPr lang="en-US" sz="4000" dirty="0">
              <a:solidFill>
                <a:srgbClr val="FF6600"/>
              </a:solidFill>
            </a:endParaRPr>
          </a:p>
        </p:txBody>
      </p:sp>
      <p:cxnSp>
        <p:nvCxnSpPr>
          <p:cNvPr id="9" name="Straight Connector 8"/>
          <p:cNvCxnSpPr/>
          <p:nvPr/>
        </p:nvCxnSpPr>
        <p:spPr>
          <a:xfrm flipV="1">
            <a:off x="1337236" y="911412"/>
            <a:ext cx="1576293" cy="537882"/>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5015753" y="3570388"/>
            <a:ext cx="1576293" cy="537882"/>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24479" y="4412407"/>
            <a:ext cx="3334538" cy="2308324"/>
          </a:xfrm>
          <a:prstGeom prst="rect">
            <a:avLst/>
          </a:prstGeom>
          <a:noFill/>
        </p:spPr>
        <p:txBody>
          <a:bodyPr wrap="square" rtlCol="0">
            <a:spAutoFit/>
          </a:bodyPr>
          <a:lstStyle/>
          <a:p>
            <a:r>
              <a:rPr lang="en-US" sz="2400" dirty="0" smtClean="0"/>
              <a:t>Plume of high RH air influenced by moist convection at 600mb, </a:t>
            </a:r>
            <a:r>
              <a:rPr lang="en-US" sz="2400" dirty="0" smtClean="0"/>
              <a:t>but RH along the flight track is </a:t>
            </a:r>
            <a:r>
              <a:rPr lang="en-US" sz="2400" dirty="0" smtClean="0"/>
              <a:t>lower </a:t>
            </a:r>
            <a:r>
              <a:rPr lang="en-US" sz="2400" dirty="0" smtClean="0"/>
              <a:t>than yesterday’s forecast</a:t>
            </a:r>
            <a:endParaRPr lang="en-US" sz="2400" dirty="0" smtClean="0"/>
          </a:p>
        </p:txBody>
      </p:sp>
      <p:cxnSp>
        <p:nvCxnSpPr>
          <p:cNvPr id="13" name="Straight Arrow Connector 12"/>
          <p:cNvCxnSpPr/>
          <p:nvPr/>
        </p:nvCxnSpPr>
        <p:spPr>
          <a:xfrm flipH="1" flipV="1">
            <a:off x="2523059" y="1687866"/>
            <a:ext cx="390470" cy="2941797"/>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94913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51050" y="1159196"/>
            <a:ext cx="7905574" cy="5698804"/>
          </a:xfrm>
          <a:prstGeom prst="rect">
            <a:avLst/>
          </a:prstGeom>
        </p:spPr>
      </p:pic>
      <p:pic>
        <p:nvPicPr>
          <p:cNvPr id="3" name="Picture 2"/>
          <p:cNvPicPr>
            <a:picLocks noChangeAspect="1"/>
          </p:cNvPicPr>
          <p:nvPr/>
        </p:nvPicPr>
        <p:blipFill>
          <a:blip r:embed="rId3"/>
          <a:stretch>
            <a:fillRect/>
          </a:stretch>
        </p:blipFill>
        <p:spPr>
          <a:xfrm>
            <a:off x="3" y="-1"/>
            <a:ext cx="1837761" cy="1763853"/>
          </a:xfrm>
          <a:prstGeom prst="rect">
            <a:avLst/>
          </a:prstGeom>
        </p:spPr>
      </p:pic>
      <p:sp>
        <p:nvSpPr>
          <p:cNvPr id="4" name="TextBox 3"/>
          <p:cNvSpPr txBox="1"/>
          <p:nvPr/>
        </p:nvSpPr>
        <p:spPr>
          <a:xfrm>
            <a:off x="1790608" y="18389"/>
            <a:ext cx="7353392" cy="461665"/>
          </a:xfrm>
          <a:prstGeom prst="rect">
            <a:avLst/>
          </a:prstGeom>
          <a:noFill/>
        </p:spPr>
        <p:txBody>
          <a:bodyPr wrap="square" rtlCol="0">
            <a:spAutoFit/>
          </a:bodyPr>
          <a:lstStyle/>
          <a:p>
            <a:r>
              <a:rPr lang="en-US" sz="2400" dirty="0" smtClean="0">
                <a:solidFill>
                  <a:srgbClr val="FF6600"/>
                </a:solidFill>
              </a:rPr>
              <a:t>RH (color) along transit flight track,  8/8 Tue 12 – 5:30PM</a:t>
            </a:r>
            <a:endParaRPr lang="en-US" sz="2400" dirty="0">
              <a:solidFill>
                <a:srgbClr val="FF6600"/>
              </a:solidFill>
            </a:endParaRPr>
          </a:p>
        </p:txBody>
      </p:sp>
      <p:sp>
        <p:nvSpPr>
          <p:cNvPr id="5" name="TextBox 4"/>
          <p:cNvSpPr txBox="1"/>
          <p:nvPr/>
        </p:nvSpPr>
        <p:spPr>
          <a:xfrm>
            <a:off x="92790" y="1368938"/>
            <a:ext cx="4867681" cy="400110"/>
          </a:xfrm>
          <a:prstGeom prst="rect">
            <a:avLst/>
          </a:prstGeom>
          <a:solidFill>
            <a:schemeClr val="bg1"/>
          </a:solidFill>
          <a:ln>
            <a:solidFill>
              <a:srgbClr val="FFFF00"/>
            </a:solidFill>
          </a:ln>
        </p:spPr>
        <p:txBody>
          <a:bodyPr wrap="square" rtlCol="0">
            <a:spAutoFit/>
          </a:bodyPr>
          <a:lstStyle/>
          <a:p>
            <a:r>
              <a:rPr lang="en-US" sz="2000" dirty="0" smtClean="0"/>
              <a:t>Headwinds of ≤ 20 knots mid-flight at 600mb</a:t>
            </a:r>
            <a:endParaRPr lang="en-US" sz="2000" dirty="0"/>
          </a:p>
        </p:txBody>
      </p:sp>
      <p:cxnSp>
        <p:nvCxnSpPr>
          <p:cNvPr id="6" name="Straight Arrow Connector 5"/>
          <p:cNvCxnSpPr/>
          <p:nvPr/>
        </p:nvCxnSpPr>
        <p:spPr>
          <a:xfrm flipH="1">
            <a:off x="6663765" y="1186311"/>
            <a:ext cx="1515597" cy="74803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156790" y="521964"/>
            <a:ext cx="4897567" cy="707886"/>
          </a:xfrm>
          <a:prstGeom prst="rect">
            <a:avLst/>
          </a:prstGeom>
          <a:solidFill>
            <a:schemeClr val="bg1"/>
          </a:solidFill>
          <a:ln>
            <a:solidFill>
              <a:srgbClr val="FFFF00"/>
            </a:solidFill>
          </a:ln>
        </p:spPr>
        <p:txBody>
          <a:bodyPr wrap="square" rtlCol="0">
            <a:spAutoFit/>
          </a:bodyPr>
          <a:lstStyle/>
          <a:p>
            <a:r>
              <a:rPr lang="en-US" sz="2000" dirty="0" smtClean="0"/>
              <a:t>High RH air at 600mb (influenced by moist convection) during second half of flight</a:t>
            </a:r>
            <a:endParaRPr lang="en-US" sz="2000" dirty="0"/>
          </a:p>
        </p:txBody>
      </p:sp>
      <p:cxnSp>
        <p:nvCxnSpPr>
          <p:cNvPr id="13" name="Straight Arrow Connector 12"/>
          <p:cNvCxnSpPr/>
          <p:nvPr/>
        </p:nvCxnSpPr>
        <p:spPr>
          <a:xfrm>
            <a:off x="2211294" y="1763852"/>
            <a:ext cx="1449294" cy="31297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87037" y="5710289"/>
            <a:ext cx="4216112" cy="646331"/>
          </a:xfrm>
          <a:prstGeom prst="rect">
            <a:avLst/>
          </a:prstGeom>
          <a:solidFill>
            <a:schemeClr val="bg1"/>
          </a:solidFill>
          <a:ln>
            <a:solidFill>
              <a:srgbClr val="FFFF00"/>
            </a:solidFill>
          </a:ln>
        </p:spPr>
        <p:txBody>
          <a:bodyPr wrap="square" rtlCol="0">
            <a:spAutoFit/>
          </a:bodyPr>
          <a:lstStyle/>
          <a:p>
            <a:r>
              <a:rPr lang="en-US" sz="3600" dirty="0" smtClean="0"/>
              <a:t>Yesterday’s forecast</a:t>
            </a:r>
            <a:endParaRPr lang="en-US" sz="3600" dirty="0"/>
          </a:p>
        </p:txBody>
      </p:sp>
    </p:spTree>
    <p:extLst>
      <p:ext uri="{BB962C8B-B14F-4D97-AF65-F5344CB8AC3E}">
        <p14:creationId xmlns:p14="http://schemas.microsoft.com/office/powerpoint/2010/main" val="27882882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1777" y="1196426"/>
            <a:ext cx="7845779" cy="5652508"/>
          </a:xfrm>
          <a:prstGeom prst="rect">
            <a:avLst/>
          </a:prstGeom>
        </p:spPr>
      </p:pic>
      <p:pic>
        <p:nvPicPr>
          <p:cNvPr id="3" name="Picture 2"/>
          <p:cNvPicPr>
            <a:picLocks noChangeAspect="1"/>
          </p:cNvPicPr>
          <p:nvPr/>
        </p:nvPicPr>
        <p:blipFill>
          <a:blip r:embed="rId3"/>
          <a:stretch>
            <a:fillRect/>
          </a:stretch>
        </p:blipFill>
        <p:spPr>
          <a:xfrm>
            <a:off x="3" y="-1"/>
            <a:ext cx="1837761" cy="1763853"/>
          </a:xfrm>
          <a:prstGeom prst="rect">
            <a:avLst/>
          </a:prstGeom>
        </p:spPr>
      </p:pic>
      <p:sp>
        <p:nvSpPr>
          <p:cNvPr id="4" name="TextBox 3"/>
          <p:cNvSpPr txBox="1"/>
          <p:nvPr/>
        </p:nvSpPr>
        <p:spPr>
          <a:xfrm>
            <a:off x="1790608" y="18389"/>
            <a:ext cx="7353392" cy="461665"/>
          </a:xfrm>
          <a:prstGeom prst="rect">
            <a:avLst/>
          </a:prstGeom>
          <a:noFill/>
        </p:spPr>
        <p:txBody>
          <a:bodyPr wrap="square" rtlCol="0">
            <a:spAutoFit/>
          </a:bodyPr>
          <a:lstStyle/>
          <a:p>
            <a:r>
              <a:rPr lang="en-US" sz="2400" dirty="0" smtClean="0">
                <a:solidFill>
                  <a:srgbClr val="FF6600"/>
                </a:solidFill>
              </a:rPr>
              <a:t>RH (color) along transit flight track,  8/8 Tue 12 – 5:30PM</a:t>
            </a:r>
            <a:endParaRPr lang="en-US" sz="2400" dirty="0">
              <a:solidFill>
                <a:srgbClr val="FF6600"/>
              </a:solidFill>
            </a:endParaRPr>
          </a:p>
        </p:txBody>
      </p:sp>
      <p:sp>
        <p:nvSpPr>
          <p:cNvPr id="5" name="TextBox 4"/>
          <p:cNvSpPr txBox="1"/>
          <p:nvPr/>
        </p:nvSpPr>
        <p:spPr>
          <a:xfrm>
            <a:off x="92790" y="1368938"/>
            <a:ext cx="4867681" cy="400110"/>
          </a:xfrm>
          <a:prstGeom prst="rect">
            <a:avLst/>
          </a:prstGeom>
          <a:solidFill>
            <a:schemeClr val="bg1"/>
          </a:solidFill>
          <a:ln>
            <a:solidFill>
              <a:srgbClr val="FFFF00"/>
            </a:solidFill>
          </a:ln>
        </p:spPr>
        <p:txBody>
          <a:bodyPr wrap="square" rtlCol="0">
            <a:spAutoFit/>
          </a:bodyPr>
          <a:lstStyle/>
          <a:p>
            <a:r>
              <a:rPr lang="en-US" sz="2000" dirty="0" smtClean="0"/>
              <a:t>Headwinds of ≤ 20 knots mid-flight at 600mb</a:t>
            </a:r>
            <a:endParaRPr lang="en-US" sz="2000" dirty="0"/>
          </a:p>
        </p:txBody>
      </p:sp>
      <p:cxnSp>
        <p:nvCxnSpPr>
          <p:cNvPr id="6" name="Straight Arrow Connector 5"/>
          <p:cNvCxnSpPr/>
          <p:nvPr/>
        </p:nvCxnSpPr>
        <p:spPr>
          <a:xfrm flipH="1">
            <a:off x="6663765" y="1186311"/>
            <a:ext cx="1515597" cy="74803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156790" y="521964"/>
            <a:ext cx="4897567" cy="707886"/>
          </a:xfrm>
          <a:prstGeom prst="rect">
            <a:avLst/>
          </a:prstGeom>
          <a:solidFill>
            <a:schemeClr val="bg1"/>
          </a:solidFill>
          <a:ln>
            <a:solidFill>
              <a:srgbClr val="FFFF00"/>
            </a:solidFill>
          </a:ln>
        </p:spPr>
        <p:txBody>
          <a:bodyPr wrap="square" rtlCol="0">
            <a:spAutoFit/>
          </a:bodyPr>
          <a:lstStyle/>
          <a:p>
            <a:r>
              <a:rPr lang="en-US" sz="2000" dirty="0" smtClean="0"/>
              <a:t>RH ~60-70% along the fligh</a:t>
            </a:r>
            <a:r>
              <a:rPr lang="en-US" sz="2000" dirty="0" smtClean="0"/>
              <a:t>t track;  higher values to the north</a:t>
            </a:r>
            <a:endParaRPr lang="en-US" sz="2000" dirty="0"/>
          </a:p>
        </p:txBody>
      </p:sp>
      <p:cxnSp>
        <p:nvCxnSpPr>
          <p:cNvPr id="13" name="Straight Arrow Connector 12"/>
          <p:cNvCxnSpPr/>
          <p:nvPr/>
        </p:nvCxnSpPr>
        <p:spPr>
          <a:xfrm>
            <a:off x="2211294" y="1763852"/>
            <a:ext cx="1449294" cy="31297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5060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09" y="514315"/>
            <a:ext cx="8241030" cy="6360795"/>
          </a:xfrm>
          <a:prstGeom prst="rect">
            <a:avLst/>
          </a:prstGeom>
        </p:spPr>
      </p:pic>
      <p:sp>
        <p:nvSpPr>
          <p:cNvPr id="4" name="TextBox 3"/>
          <p:cNvSpPr txBox="1"/>
          <p:nvPr/>
        </p:nvSpPr>
        <p:spPr>
          <a:xfrm>
            <a:off x="255404" y="2514"/>
            <a:ext cx="5982472" cy="461665"/>
          </a:xfrm>
          <a:prstGeom prst="rect">
            <a:avLst/>
          </a:prstGeom>
          <a:noFill/>
        </p:spPr>
        <p:txBody>
          <a:bodyPr wrap="square" rtlCol="0">
            <a:spAutoFit/>
          </a:bodyPr>
          <a:lstStyle/>
          <a:p>
            <a:r>
              <a:rPr lang="en-US" sz="2400" dirty="0" smtClean="0">
                <a:solidFill>
                  <a:srgbClr val="FF6600"/>
                </a:solidFill>
              </a:rPr>
              <a:t>Low cloud forecast on 8</a:t>
            </a:r>
            <a:r>
              <a:rPr lang="en-US" sz="2400" dirty="0" smtClean="0">
                <a:solidFill>
                  <a:srgbClr val="FF6600"/>
                </a:solidFill>
              </a:rPr>
              <a:t>/9 Wed @ 3PM</a:t>
            </a:r>
            <a:endParaRPr lang="en-US" sz="2400" dirty="0">
              <a:solidFill>
                <a:srgbClr val="FF6600"/>
              </a:solidFill>
            </a:endParaRPr>
          </a:p>
        </p:txBody>
      </p:sp>
      <p:cxnSp>
        <p:nvCxnSpPr>
          <p:cNvPr id="6" name="Straight Arrow Connector 5"/>
          <p:cNvCxnSpPr/>
          <p:nvPr/>
        </p:nvCxnSpPr>
        <p:spPr>
          <a:xfrm flipH="1">
            <a:off x="2038499" y="1838269"/>
            <a:ext cx="2255714" cy="835577"/>
          </a:xfrm>
          <a:prstGeom prst="straightConnector1">
            <a:avLst/>
          </a:prstGeom>
          <a:ln w="38100" cmpd="sng">
            <a:solidFill>
              <a:srgbClr val="FFFF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87286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7205"/>
            <a:ext cx="8249031" cy="6360795"/>
          </a:xfrm>
          <a:prstGeom prst="rect">
            <a:avLst/>
          </a:prstGeom>
        </p:spPr>
      </p:pic>
      <p:sp>
        <p:nvSpPr>
          <p:cNvPr id="4" name="TextBox 3"/>
          <p:cNvSpPr txBox="1"/>
          <p:nvPr/>
        </p:nvSpPr>
        <p:spPr>
          <a:xfrm>
            <a:off x="255404" y="2514"/>
            <a:ext cx="8888596" cy="461665"/>
          </a:xfrm>
          <a:prstGeom prst="rect">
            <a:avLst/>
          </a:prstGeom>
          <a:noFill/>
        </p:spPr>
        <p:txBody>
          <a:bodyPr wrap="square" rtlCol="0">
            <a:spAutoFit/>
          </a:bodyPr>
          <a:lstStyle/>
          <a:p>
            <a:r>
              <a:rPr lang="en-US" sz="2400" dirty="0" smtClean="0">
                <a:solidFill>
                  <a:srgbClr val="FF6600"/>
                </a:solidFill>
              </a:rPr>
              <a:t>Middle cloud forecast on 8</a:t>
            </a:r>
            <a:r>
              <a:rPr lang="en-US" sz="2400" dirty="0" smtClean="0">
                <a:solidFill>
                  <a:srgbClr val="FF6600"/>
                </a:solidFill>
              </a:rPr>
              <a:t>/9 Wed @ 3PM</a:t>
            </a:r>
            <a:endParaRPr lang="en-US" sz="2400" i="1" dirty="0">
              <a:solidFill>
                <a:srgbClr val="FF6600"/>
              </a:solidFill>
            </a:endParaRPr>
          </a:p>
        </p:txBody>
      </p:sp>
      <p:cxnSp>
        <p:nvCxnSpPr>
          <p:cNvPr id="8" name="Straight Arrow Connector 7"/>
          <p:cNvCxnSpPr/>
          <p:nvPr/>
        </p:nvCxnSpPr>
        <p:spPr>
          <a:xfrm flipH="1">
            <a:off x="2038499" y="1838269"/>
            <a:ext cx="2255714" cy="835577"/>
          </a:xfrm>
          <a:prstGeom prst="straightConnector1">
            <a:avLst/>
          </a:prstGeom>
          <a:ln w="38100" cmpd="sng">
            <a:solidFill>
              <a:srgbClr val="FFFF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53227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50287"/>
            <a:ext cx="8249031" cy="6352794"/>
          </a:xfrm>
          <a:prstGeom prst="rect">
            <a:avLst/>
          </a:prstGeom>
        </p:spPr>
      </p:pic>
      <p:sp>
        <p:nvSpPr>
          <p:cNvPr id="4" name="TextBox 3"/>
          <p:cNvSpPr txBox="1"/>
          <p:nvPr/>
        </p:nvSpPr>
        <p:spPr>
          <a:xfrm>
            <a:off x="255404" y="2514"/>
            <a:ext cx="8888596" cy="461665"/>
          </a:xfrm>
          <a:prstGeom prst="rect">
            <a:avLst/>
          </a:prstGeom>
          <a:noFill/>
        </p:spPr>
        <p:txBody>
          <a:bodyPr wrap="square" rtlCol="0">
            <a:spAutoFit/>
          </a:bodyPr>
          <a:lstStyle/>
          <a:p>
            <a:r>
              <a:rPr lang="en-US" sz="2400" dirty="0" smtClean="0">
                <a:solidFill>
                  <a:srgbClr val="FF6600"/>
                </a:solidFill>
              </a:rPr>
              <a:t>High cloud forecast on 8</a:t>
            </a:r>
            <a:r>
              <a:rPr lang="en-US" sz="2400" dirty="0" smtClean="0">
                <a:solidFill>
                  <a:srgbClr val="FF6600"/>
                </a:solidFill>
              </a:rPr>
              <a:t>/</a:t>
            </a:r>
            <a:r>
              <a:rPr lang="en-US" sz="2400" dirty="0">
                <a:solidFill>
                  <a:srgbClr val="FF6600"/>
                </a:solidFill>
              </a:rPr>
              <a:t>9</a:t>
            </a:r>
            <a:r>
              <a:rPr lang="en-US" sz="2400" dirty="0" smtClean="0">
                <a:solidFill>
                  <a:srgbClr val="FF6600"/>
                </a:solidFill>
              </a:rPr>
              <a:t> Wed @ </a:t>
            </a:r>
            <a:r>
              <a:rPr lang="en-US" sz="2400" dirty="0">
                <a:solidFill>
                  <a:srgbClr val="FF6600"/>
                </a:solidFill>
              </a:rPr>
              <a:t>3</a:t>
            </a:r>
            <a:r>
              <a:rPr lang="en-US" sz="2400" dirty="0" smtClean="0">
                <a:solidFill>
                  <a:srgbClr val="FF6600"/>
                </a:solidFill>
              </a:rPr>
              <a:t>PM</a:t>
            </a:r>
            <a:endParaRPr lang="en-US" sz="2400" i="1" dirty="0">
              <a:solidFill>
                <a:srgbClr val="FF6600"/>
              </a:solidFill>
            </a:endParaRPr>
          </a:p>
        </p:txBody>
      </p:sp>
      <p:cxnSp>
        <p:nvCxnSpPr>
          <p:cNvPr id="10" name="Straight Arrow Connector 9"/>
          <p:cNvCxnSpPr/>
          <p:nvPr/>
        </p:nvCxnSpPr>
        <p:spPr>
          <a:xfrm flipH="1">
            <a:off x="2038499" y="1838269"/>
            <a:ext cx="2255714" cy="835577"/>
          </a:xfrm>
          <a:prstGeom prst="straightConnector1">
            <a:avLst/>
          </a:prstGeom>
          <a:ln w="38100" cmpd="sng">
            <a:solidFill>
              <a:srgbClr val="FFFF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60415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167090" y="493373"/>
            <a:ext cx="8805643" cy="6383108"/>
          </a:xfrm>
          <a:prstGeom prst="rect">
            <a:avLst/>
          </a:prstGeom>
        </p:spPr>
      </p:pic>
      <p:sp>
        <p:nvSpPr>
          <p:cNvPr id="5" name="5-Point Star 4"/>
          <p:cNvSpPr/>
          <p:nvPr/>
        </p:nvSpPr>
        <p:spPr>
          <a:xfrm>
            <a:off x="4640441" y="1598320"/>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1985273" y="2484032"/>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5280045" y="1826921"/>
            <a:ext cx="2562652" cy="657112"/>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7090" y="31708"/>
            <a:ext cx="8805643" cy="461665"/>
          </a:xfrm>
          <a:prstGeom prst="rect">
            <a:avLst/>
          </a:prstGeom>
          <a:noFill/>
        </p:spPr>
        <p:txBody>
          <a:bodyPr wrap="square" rtlCol="0">
            <a:spAutoFit/>
          </a:bodyPr>
          <a:lstStyle/>
          <a:p>
            <a:r>
              <a:rPr lang="en-US" sz="2400" dirty="0" smtClean="0">
                <a:solidFill>
                  <a:srgbClr val="FF6600"/>
                </a:solidFill>
              </a:rPr>
              <a:t>Visible satellite imagery at 8/7 Mon @ 12PM</a:t>
            </a:r>
            <a:endParaRPr lang="en-US" sz="2400" dirty="0">
              <a:solidFill>
                <a:srgbClr val="FF6600"/>
              </a:solidFill>
            </a:endParaRPr>
          </a:p>
        </p:txBody>
      </p:sp>
      <p:sp>
        <p:nvSpPr>
          <p:cNvPr id="21" name="TextBox 20"/>
          <p:cNvSpPr txBox="1"/>
          <p:nvPr/>
        </p:nvSpPr>
        <p:spPr>
          <a:xfrm>
            <a:off x="6745581" y="4191373"/>
            <a:ext cx="1926390" cy="400110"/>
          </a:xfrm>
          <a:prstGeom prst="rect">
            <a:avLst/>
          </a:prstGeom>
          <a:solidFill>
            <a:schemeClr val="bg1"/>
          </a:solidFill>
          <a:ln>
            <a:solidFill>
              <a:srgbClr val="FFFF00"/>
            </a:solidFill>
          </a:ln>
        </p:spPr>
        <p:txBody>
          <a:bodyPr wrap="square" rtlCol="0">
            <a:spAutoFit/>
          </a:bodyPr>
          <a:lstStyle/>
          <a:p>
            <a:r>
              <a:rPr lang="en-US" sz="2000" dirty="0" smtClean="0"/>
              <a:t>Clear-sky region</a:t>
            </a:r>
            <a:endParaRPr lang="en-US" sz="2000" dirty="0" smtClean="0"/>
          </a:p>
        </p:txBody>
      </p:sp>
      <p:cxnSp>
        <p:nvCxnSpPr>
          <p:cNvPr id="22" name="Straight Arrow Connector 21"/>
          <p:cNvCxnSpPr/>
          <p:nvPr/>
        </p:nvCxnSpPr>
        <p:spPr>
          <a:xfrm flipH="1" flipV="1">
            <a:off x="4869043" y="2484033"/>
            <a:ext cx="1876538" cy="1707340"/>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256843" y="2582677"/>
            <a:ext cx="2749308" cy="707886"/>
          </a:xfrm>
          <a:prstGeom prst="rect">
            <a:avLst/>
          </a:prstGeom>
          <a:solidFill>
            <a:schemeClr val="bg1"/>
          </a:solidFill>
          <a:ln>
            <a:solidFill>
              <a:srgbClr val="FFFF00"/>
            </a:solidFill>
          </a:ln>
        </p:spPr>
        <p:txBody>
          <a:bodyPr wrap="square" rtlCol="0">
            <a:spAutoFit/>
          </a:bodyPr>
          <a:lstStyle/>
          <a:p>
            <a:r>
              <a:rPr lang="en-US" sz="2000" dirty="0" smtClean="0"/>
              <a:t>Low and middle clouds over TMS</a:t>
            </a:r>
            <a:endParaRPr lang="en-US" sz="2000" dirty="0" smtClean="0"/>
          </a:p>
        </p:txBody>
      </p:sp>
      <p:cxnSp>
        <p:nvCxnSpPr>
          <p:cNvPr id="28" name="Straight Arrow Connector 27"/>
          <p:cNvCxnSpPr/>
          <p:nvPr/>
        </p:nvCxnSpPr>
        <p:spPr>
          <a:xfrm flipH="1">
            <a:off x="5280045" y="4343773"/>
            <a:ext cx="1465536" cy="419017"/>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920809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73693" y="822060"/>
            <a:ext cx="7021957" cy="3975142"/>
          </a:xfrm>
          <a:prstGeom prst="rect">
            <a:avLst/>
          </a:prstGeom>
        </p:spPr>
      </p:pic>
      <p:pic>
        <p:nvPicPr>
          <p:cNvPr id="6" name="Picture 5"/>
          <p:cNvPicPr>
            <a:picLocks noChangeAspect="1"/>
          </p:cNvPicPr>
          <p:nvPr/>
        </p:nvPicPr>
        <p:blipFill>
          <a:blip r:embed="rId4"/>
          <a:stretch>
            <a:fillRect/>
          </a:stretch>
        </p:blipFill>
        <p:spPr>
          <a:xfrm>
            <a:off x="-566086" y="779568"/>
            <a:ext cx="5695749" cy="4430675"/>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a:p>
        </p:txBody>
      </p:sp>
      <p:sp>
        <p:nvSpPr>
          <p:cNvPr id="7" name="TextBox 6"/>
          <p:cNvSpPr txBox="1"/>
          <p:nvPr/>
        </p:nvSpPr>
        <p:spPr>
          <a:xfrm>
            <a:off x="3723725" y="452728"/>
            <a:ext cx="1627819" cy="369332"/>
          </a:xfrm>
          <a:prstGeom prst="rect">
            <a:avLst/>
          </a:prstGeom>
          <a:noFill/>
        </p:spPr>
        <p:txBody>
          <a:bodyPr wrap="none" rtlCol="0">
            <a:spAutoFit/>
          </a:bodyPr>
          <a:lstStyle/>
          <a:p>
            <a:r>
              <a:rPr lang="en-US" dirty="0" smtClean="0">
                <a:solidFill>
                  <a:schemeClr val="tx2"/>
                </a:solidFill>
              </a:rPr>
              <a:t>ECMWF </a:t>
            </a:r>
            <a:r>
              <a:rPr lang="en-US" dirty="0" smtClean="0">
                <a:solidFill>
                  <a:schemeClr val="tx2"/>
                </a:solidFill>
              </a:rPr>
              <a:t>(63-</a:t>
            </a:r>
            <a:r>
              <a:rPr lang="en-US" dirty="0" smtClean="0">
                <a:solidFill>
                  <a:schemeClr val="tx2"/>
                </a:solidFill>
              </a:rPr>
              <a:t>hr)</a:t>
            </a:r>
          </a:p>
        </p:txBody>
      </p:sp>
      <p:sp>
        <p:nvSpPr>
          <p:cNvPr id="11" name="TextBox 10"/>
          <p:cNvSpPr txBox="1"/>
          <p:nvPr/>
        </p:nvSpPr>
        <p:spPr>
          <a:xfrm>
            <a:off x="7449336" y="456913"/>
            <a:ext cx="1501470" cy="369332"/>
          </a:xfrm>
          <a:prstGeom prst="rect">
            <a:avLst/>
          </a:prstGeom>
          <a:noFill/>
        </p:spPr>
        <p:txBody>
          <a:bodyPr wrap="none" rtlCol="0">
            <a:spAutoFit/>
          </a:bodyPr>
          <a:lstStyle/>
          <a:p>
            <a:r>
              <a:rPr lang="en-US" dirty="0" smtClean="0">
                <a:solidFill>
                  <a:schemeClr val="tx2"/>
                </a:solidFill>
              </a:rPr>
              <a:t>UKMO </a:t>
            </a:r>
            <a:r>
              <a:rPr lang="en-US" dirty="0" smtClean="0">
                <a:solidFill>
                  <a:schemeClr val="tx2"/>
                </a:solidFill>
              </a:rPr>
              <a:t>(63-</a:t>
            </a:r>
            <a:r>
              <a:rPr lang="en-US" dirty="0" smtClean="0">
                <a:solidFill>
                  <a:schemeClr val="tx2"/>
                </a:solidFill>
              </a:rPr>
              <a:t>hr)</a:t>
            </a:r>
          </a:p>
        </p:txBody>
      </p:sp>
      <p:cxnSp>
        <p:nvCxnSpPr>
          <p:cNvPr id="12" name="Straight Connector 11"/>
          <p:cNvCxnSpPr/>
          <p:nvPr/>
        </p:nvCxnSpPr>
        <p:spPr>
          <a:xfrm flipV="1">
            <a:off x="381000" y="1449293"/>
            <a:ext cx="3160059" cy="1092199"/>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9" name="Oval 18"/>
          <p:cNvSpPr/>
          <p:nvPr/>
        </p:nvSpPr>
        <p:spPr>
          <a:xfrm rot="6517279">
            <a:off x="3470640" y="526372"/>
            <a:ext cx="812800" cy="1307921"/>
          </a:xfrm>
          <a:prstGeom prst="ellipse">
            <a:avLst/>
          </a:prstGeom>
          <a:noFill/>
          <a:ln w="28575" cmpd="sng">
            <a:solidFill>
              <a:srgbClr val="FF2C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490938" y="3065663"/>
            <a:ext cx="1749001" cy="646331"/>
          </a:xfrm>
          <a:prstGeom prst="rect">
            <a:avLst/>
          </a:prstGeom>
          <a:noFill/>
        </p:spPr>
        <p:txBody>
          <a:bodyPr wrap="square" rtlCol="0">
            <a:spAutoFit/>
          </a:bodyPr>
          <a:lstStyle/>
          <a:p>
            <a:r>
              <a:rPr lang="en-US" dirty="0" smtClean="0">
                <a:solidFill>
                  <a:srgbClr val="FF2CD9"/>
                </a:solidFill>
              </a:rPr>
              <a:t>low + mid </a:t>
            </a:r>
            <a:r>
              <a:rPr lang="en-US" dirty="0" smtClean="0">
                <a:solidFill>
                  <a:srgbClr val="FF2CD9"/>
                </a:solidFill>
              </a:rPr>
              <a:t>+ high clouds</a:t>
            </a:r>
            <a:endParaRPr lang="en-US" dirty="0">
              <a:solidFill>
                <a:srgbClr val="FF2CD9"/>
              </a:solidFill>
            </a:endParaRPr>
          </a:p>
        </p:txBody>
      </p:sp>
      <p:sp>
        <p:nvSpPr>
          <p:cNvPr id="18" name="TextBox 17"/>
          <p:cNvSpPr txBox="1"/>
          <p:nvPr/>
        </p:nvSpPr>
        <p:spPr>
          <a:xfrm>
            <a:off x="7001072" y="2069022"/>
            <a:ext cx="1851794" cy="646331"/>
          </a:xfrm>
          <a:prstGeom prst="rect">
            <a:avLst/>
          </a:prstGeom>
          <a:noFill/>
        </p:spPr>
        <p:txBody>
          <a:bodyPr wrap="square" rtlCol="0">
            <a:spAutoFit/>
          </a:bodyPr>
          <a:lstStyle/>
          <a:p>
            <a:r>
              <a:rPr lang="en-US" dirty="0">
                <a:solidFill>
                  <a:srgbClr val="636EBD"/>
                </a:solidFill>
              </a:rPr>
              <a:t>l</a:t>
            </a:r>
            <a:r>
              <a:rPr lang="en-US" dirty="0" smtClean="0">
                <a:solidFill>
                  <a:srgbClr val="636EBD"/>
                </a:solidFill>
              </a:rPr>
              <a:t>ow + mid + </a:t>
            </a:r>
            <a:r>
              <a:rPr lang="en-US" dirty="0" smtClean="0">
                <a:solidFill>
                  <a:srgbClr val="636EBD"/>
                </a:solidFill>
              </a:rPr>
              <a:t>high clouds</a:t>
            </a:r>
            <a:endParaRPr lang="en-US" dirty="0">
              <a:solidFill>
                <a:srgbClr val="636EBD"/>
              </a:solidFill>
            </a:endParaRPr>
          </a:p>
        </p:txBody>
      </p:sp>
      <p:sp>
        <p:nvSpPr>
          <p:cNvPr id="21" name="TextBox 20"/>
          <p:cNvSpPr txBox="1"/>
          <p:nvPr/>
        </p:nvSpPr>
        <p:spPr>
          <a:xfrm>
            <a:off x="255404" y="32396"/>
            <a:ext cx="7543890" cy="461665"/>
          </a:xfrm>
          <a:prstGeom prst="rect">
            <a:avLst/>
          </a:prstGeom>
          <a:noFill/>
        </p:spPr>
        <p:txBody>
          <a:bodyPr wrap="square" rtlCol="0">
            <a:spAutoFit/>
          </a:bodyPr>
          <a:lstStyle/>
          <a:p>
            <a:r>
              <a:rPr lang="en-US" sz="2400" dirty="0" smtClean="0">
                <a:solidFill>
                  <a:srgbClr val="FF6600"/>
                </a:solidFill>
              </a:rPr>
              <a:t>Low, middle, high cloud forecast for 8</a:t>
            </a:r>
            <a:r>
              <a:rPr lang="en-US" sz="2400" dirty="0" smtClean="0">
                <a:solidFill>
                  <a:srgbClr val="FF6600"/>
                </a:solidFill>
              </a:rPr>
              <a:t>/9 Wed @ 3PM</a:t>
            </a:r>
            <a:endParaRPr lang="en-US" sz="2400" dirty="0">
              <a:solidFill>
                <a:srgbClr val="FF6600"/>
              </a:solidFill>
            </a:endParaRPr>
          </a:p>
        </p:txBody>
      </p:sp>
      <p:cxnSp>
        <p:nvCxnSpPr>
          <p:cNvPr id="24" name="Straight Connector 23"/>
          <p:cNvCxnSpPr/>
          <p:nvPr/>
        </p:nvCxnSpPr>
        <p:spPr>
          <a:xfrm flipV="1">
            <a:off x="5209989" y="1464234"/>
            <a:ext cx="2723776" cy="1071128"/>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rot="6444739">
            <a:off x="7772792" y="218300"/>
            <a:ext cx="634777" cy="1869687"/>
          </a:xfrm>
          <a:prstGeom prst="ellipse">
            <a:avLst/>
          </a:prstGeom>
          <a:noFill/>
          <a:ln w="28575" cmpd="sng">
            <a:solidFill>
              <a:srgbClr val="636E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V="1">
            <a:off x="3649384" y="1670819"/>
            <a:ext cx="534147" cy="1461692"/>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6200" y="5308644"/>
            <a:ext cx="8428681" cy="707886"/>
          </a:xfrm>
          <a:prstGeom prst="rect">
            <a:avLst/>
          </a:prstGeom>
          <a:noFill/>
        </p:spPr>
        <p:txBody>
          <a:bodyPr wrap="square" rtlCol="0">
            <a:spAutoFit/>
          </a:bodyPr>
          <a:lstStyle/>
          <a:p>
            <a:pPr marL="285750" indent="-285750">
              <a:buFontTx/>
              <a:buChar char="-"/>
            </a:pPr>
            <a:r>
              <a:rPr lang="en-US" sz="2000" dirty="0" smtClean="0"/>
              <a:t>More low clouds along the first half of the transit flight</a:t>
            </a:r>
          </a:p>
          <a:p>
            <a:pPr marL="285750" indent="-285750">
              <a:buFontTx/>
              <a:buChar char="-"/>
            </a:pPr>
            <a:r>
              <a:rPr lang="en-US" sz="2000" dirty="0" smtClean="0"/>
              <a:t>Ver</a:t>
            </a:r>
            <a:r>
              <a:rPr lang="en-US" sz="2000" dirty="0" smtClean="0"/>
              <a:t>y little mid and high clouds</a:t>
            </a:r>
            <a:r>
              <a:rPr lang="en-US" sz="2000" dirty="0"/>
              <a:t> </a:t>
            </a:r>
            <a:r>
              <a:rPr lang="en-US" sz="2000" dirty="0" smtClean="0"/>
              <a:t>along the flight track</a:t>
            </a:r>
            <a:endParaRPr lang="en-US" sz="2000" dirty="0" smtClean="0"/>
          </a:p>
        </p:txBody>
      </p:sp>
    </p:spTree>
    <p:extLst>
      <p:ext uri="{BB962C8B-B14F-4D97-AF65-F5344CB8AC3E}">
        <p14:creationId xmlns:p14="http://schemas.microsoft.com/office/powerpoint/2010/main" val="1519897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68106" y="915928"/>
            <a:ext cx="8337791" cy="5942071"/>
          </a:xfrm>
          <a:prstGeom prst="rect">
            <a:avLst/>
          </a:prstGeom>
        </p:spPr>
      </p:pic>
      <p:pic>
        <p:nvPicPr>
          <p:cNvPr id="3" name="Picture 2"/>
          <p:cNvPicPr>
            <a:picLocks noChangeAspect="1"/>
          </p:cNvPicPr>
          <p:nvPr/>
        </p:nvPicPr>
        <p:blipFill>
          <a:blip r:embed="rId3"/>
          <a:stretch>
            <a:fillRect/>
          </a:stretch>
        </p:blipFill>
        <p:spPr>
          <a:xfrm>
            <a:off x="3" y="-1"/>
            <a:ext cx="1837761" cy="1763853"/>
          </a:xfrm>
          <a:prstGeom prst="rect">
            <a:avLst/>
          </a:prstGeom>
        </p:spPr>
      </p:pic>
      <p:sp>
        <p:nvSpPr>
          <p:cNvPr id="4" name="TextBox 3"/>
          <p:cNvSpPr txBox="1"/>
          <p:nvPr/>
        </p:nvSpPr>
        <p:spPr>
          <a:xfrm>
            <a:off x="1790608" y="18389"/>
            <a:ext cx="6840721" cy="461665"/>
          </a:xfrm>
          <a:prstGeom prst="rect">
            <a:avLst/>
          </a:prstGeom>
          <a:noFill/>
        </p:spPr>
        <p:txBody>
          <a:bodyPr wrap="square" rtlCol="0">
            <a:spAutoFit/>
          </a:bodyPr>
          <a:lstStyle/>
          <a:p>
            <a:r>
              <a:rPr lang="en-US" sz="2400" dirty="0" smtClean="0">
                <a:solidFill>
                  <a:srgbClr val="FF6600"/>
                </a:solidFill>
              </a:rPr>
              <a:t>RH along transit flight track,  8/9 Wed 12 – 5:30PM</a:t>
            </a:r>
            <a:endParaRPr lang="en-US" sz="2400" dirty="0">
              <a:solidFill>
                <a:srgbClr val="FF6600"/>
              </a:solidFill>
            </a:endParaRPr>
          </a:p>
        </p:txBody>
      </p:sp>
      <p:sp>
        <p:nvSpPr>
          <p:cNvPr id="5" name="TextBox 4"/>
          <p:cNvSpPr txBox="1"/>
          <p:nvPr/>
        </p:nvSpPr>
        <p:spPr>
          <a:xfrm>
            <a:off x="974321" y="1363742"/>
            <a:ext cx="4756866" cy="400110"/>
          </a:xfrm>
          <a:prstGeom prst="rect">
            <a:avLst/>
          </a:prstGeom>
          <a:solidFill>
            <a:schemeClr val="bg1"/>
          </a:solidFill>
          <a:ln>
            <a:solidFill>
              <a:srgbClr val="FFFF00"/>
            </a:solidFill>
          </a:ln>
        </p:spPr>
        <p:txBody>
          <a:bodyPr wrap="square" rtlCol="0">
            <a:spAutoFit/>
          </a:bodyPr>
          <a:lstStyle/>
          <a:p>
            <a:r>
              <a:rPr lang="en-US" sz="2000" dirty="0" smtClean="0"/>
              <a:t>Weaker winds (5-15 knots) compared to 8/8</a:t>
            </a:r>
            <a:endParaRPr lang="en-US" sz="2000" dirty="0"/>
          </a:p>
        </p:txBody>
      </p:sp>
      <p:cxnSp>
        <p:nvCxnSpPr>
          <p:cNvPr id="6" name="Straight Arrow Connector 5"/>
          <p:cNvCxnSpPr/>
          <p:nvPr/>
        </p:nvCxnSpPr>
        <p:spPr>
          <a:xfrm flipH="1">
            <a:off x="6663765" y="1186311"/>
            <a:ext cx="1515597" cy="74803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772483" y="572100"/>
            <a:ext cx="5254554" cy="707886"/>
          </a:xfrm>
          <a:prstGeom prst="rect">
            <a:avLst/>
          </a:prstGeom>
          <a:solidFill>
            <a:schemeClr val="bg1"/>
          </a:solidFill>
          <a:ln>
            <a:solidFill>
              <a:srgbClr val="FFFF00"/>
            </a:solidFill>
          </a:ln>
        </p:spPr>
        <p:txBody>
          <a:bodyPr wrap="square" rtlCol="0">
            <a:spAutoFit/>
          </a:bodyPr>
          <a:lstStyle/>
          <a:p>
            <a:r>
              <a:rPr lang="en-US" sz="2000" dirty="0" smtClean="0"/>
              <a:t>High RH air at 600mb </a:t>
            </a:r>
            <a:r>
              <a:rPr lang="en-US" sz="2000" dirty="0" smtClean="0"/>
              <a:t>has moved westward away from our fligh</a:t>
            </a:r>
            <a:r>
              <a:rPr lang="en-US" sz="2000" dirty="0" smtClean="0"/>
              <a:t>t track; some remnants here</a:t>
            </a:r>
            <a:endParaRPr lang="en-US" sz="2000" dirty="0"/>
          </a:p>
        </p:txBody>
      </p:sp>
      <p:cxnSp>
        <p:nvCxnSpPr>
          <p:cNvPr id="13" name="Straight Arrow Connector 12"/>
          <p:cNvCxnSpPr/>
          <p:nvPr/>
        </p:nvCxnSpPr>
        <p:spPr>
          <a:xfrm>
            <a:off x="2211294" y="1763852"/>
            <a:ext cx="1449294" cy="31297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88499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2356" y="1336922"/>
            <a:ext cx="9184607" cy="5598360"/>
          </a:xfrm>
        </p:spPr>
        <p:txBody>
          <a:bodyPr>
            <a:normAutofit fontScale="92500" lnSpcReduction="20000"/>
          </a:bodyPr>
          <a:lstStyle/>
          <a:p>
            <a:pPr marL="0" indent="0">
              <a:buNone/>
            </a:pPr>
            <a:r>
              <a:rPr lang="en-US" u="sng" dirty="0" smtClean="0"/>
              <a:t>Cloud forecast comparison</a:t>
            </a:r>
            <a:endParaRPr lang="en-US" dirty="0"/>
          </a:p>
          <a:p>
            <a:r>
              <a:rPr lang="en-US" dirty="0"/>
              <a:t>Low </a:t>
            </a:r>
            <a:r>
              <a:rPr lang="en-US" dirty="0" smtClean="0"/>
              <a:t>clouds: </a:t>
            </a:r>
          </a:p>
          <a:p>
            <a:pPr lvl="1"/>
            <a:r>
              <a:rPr lang="en-US" dirty="0" smtClean="0"/>
              <a:t>EC and GMAO overestimate cloud clearing off Namibia coast; </a:t>
            </a:r>
          </a:p>
          <a:p>
            <a:pPr lvl="1"/>
            <a:r>
              <a:rPr lang="en-US" dirty="0" smtClean="0"/>
              <a:t>UKMO and GFS </a:t>
            </a:r>
            <a:r>
              <a:rPr lang="en-US" dirty="0"/>
              <a:t>overestimate </a:t>
            </a:r>
            <a:r>
              <a:rPr lang="en-US" dirty="0" smtClean="0"/>
              <a:t>cloud cover on the NW extent of </a:t>
            </a:r>
            <a:r>
              <a:rPr lang="en-US" dirty="0" err="1" smtClean="0"/>
              <a:t>StratCu</a:t>
            </a:r>
            <a:r>
              <a:rPr lang="en-US" dirty="0" smtClean="0"/>
              <a:t> layer; </a:t>
            </a:r>
          </a:p>
          <a:p>
            <a:pPr lvl="1"/>
            <a:r>
              <a:rPr lang="en-US" dirty="0" smtClean="0"/>
              <a:t>UKMO misses “cloud-free” pocket south of TMS</a:t>
            </a:r>
          </a:p>
          <a:p>
            <a:r>
              <a:rPr lang="en-US" dirty="0" smtClean="0"/>
              <a:t>Mid clouds: </a:t>
            </a:r>
          </a:p>
          <a:p>
            <a:pPr lvl="1"/>
            <a:r>
              <a:rPr lang="en-US" dirty="0" smtClean="0"/>
              <a:t>EC and UKMO forecasts pretty good near TMS, GMAO and GFS underestimate; </a:t>
            </a:r>
          </a:p>
          <a:p>
            <a:pPr lvl="1"/>
            <a:r>
              <a:rPr lang="en-US" dirty="0" smtClean="0"/>
              <a:t>EC classifies the low clouds in NW </a:t>
            </a:r>
            <a:r>
              <a:rPr lang="en-US" dirty="0" err="1" smtClean="0"/>
              <a:t>StratCu</a:t>
            </a:r>
            <a:r>
              <a:rPr lang="en-US" dirty="0" smtClean="0"/>
              <a:t> region as “mid clouds”</a:t>
            </a:r>
          </a:p>
          <a:p>
            <a:r>
              <a:rPr lang="en-US" dirty="0" smtClean="0"/>
              <a:t>High clouds: </a:t>
            </a:r>
          </a:p>
          <a:p>
            <a:pPr lvl="1"/>
            <a:r>
              <a:rPr lang="en-US" dirty="0" smtClean="0"/>
              <a:t>overestimated by all models, but EC forecasts are best</a:t>
            </a:r>
            <a:endParaRPr lang="en-US" dirty="0"/>
          </a:p>
        </p:txBody>
      </p:sp>
      <p:sp>
        <p:nvSpPr>
          <p:cNvPr id="2" name="Title 1"/>
          <p:cNvSpPr>
            <a:spLocks noGrp="1"/>
          </p:cNvSpPr>
          <p:nvPr>
            <p:ph type="title"/>
          </p:nvPr>
        </p:nvSpPr>
        <p:spPr>
          <a:xfrm>
            <a:off x="457200" y="274638"/>
            <a:ext cx="8229600" cy="928593"/>
          </a:xfrm>
        </p:spPr>
        <p:txBody>
          <a:bodyPr/>
          <a:lstStyle/>
          <a:p>
            <a:r>
              <a:rPr lang="en-US" dirty="0" smtClean="0"/>
              <a:t>Summary</a:t>
            </a:r>
            <a:endParaRPr lang="en-US" dirty="0"/>
          </a:p>
        </p:txBody>
      </p:sp>
    </p:spTree>
    <p:extLst>
      <p:ext uri="{BB962C8B-B14F-4D97-AF65-F5344CB8AC3E}">
        <p14:creationId xmlns:p14="http://schemas.microsoft.com/office/powerpoint/2010/main" val="167147931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2356" y="1169805"/>
            <a:ext cx="9184607" cy="5715340"/>
          </a:xfrm>
        </p:spPr>
        <p:txBody>
          <a:bodyPr>
            <a:normAutofit fontScale="85000" lnSpcReduction="20000"/>
          </a:bodyPr>
          <a:lstStyle/>
          <a:p>
            <a:pPr marL="0" indent="0">
              <a:buNone/>
            </a:pPr>
            <a:r>
              <a:rPr lang="en-US" u="sng" dirty="0" smtClean="0"/>
              <a:t>Transit </a:t>
            </a:r>
            <a:r>
              <a:rPr lang="en-US" u="sng" dirty="0" smtClean="0"/>
              <a:t>flight ASI-TMS: Tuesday 8/8</a:t>
            </a:r>
          </a:p>
          <a:p>
            <a:r>
              <a:rPr lang="en-US" dirty="0" smtClean="0"/>
              <a:t>TAF (@TMS, landing) indicates SW 10 knot winds, broken clouds (ceiling) at 3300 </a:t>
            </a:r>
            <a:r>
              <a:rPr lang="en-US" dirty="0" err="1" smtClean="0"/>
              <a:t>ft</a:t>
            </a:r>
            <a:endParaRPr lang="en-US" dirty="0" smtClean="0"/>
          </a:p>
          <a:p>
            <a:r>
              <a:rPr lang="en-US" dirty="0"/>
              <a:t>S</a:t>
            </a:r>
            <a:r>
              <a:rPr lang="en-US" dirty="0" smtClean="0"/>
              <a:t>cattered low clouds (and minimal mid-high clouds) during first half of the flight</a:t>
            </a:r>
            <a:endParaRPr lang="en-US" dirty="0" smtClean="0"/>
          </a:p>
          <a:p>
            <a:r>
              <a:rPr lang="en-US" dirty="0" smtClean="0"/>
              <a:t>Few low clouds and some mid-high </a:t>
            </a:r>
            <a:r>
              <a:rPr lang="en-US" dirty="0" smtClean="0"/>
              <a:t>clouds </a:t>
            </a:r>
            <a:r>
              <a:rPr lang="en-US" dirty="0" smtClean="0"/>
              <a:t>during second half of the flight</a:t>
            </a:r>
            <a:endParaRPr lang="en-US" dirty="0" smtClean="0"/>
          </a:p>
          <a:p>
            <a:r>
              <a:rPr lang="en-US" dirty="0" smtClean="0"/>
              <a:t>Enhanced RH air (~600mb) influenced by moist convection during second half of the flight</a:t>
            </a:r>
          </a:p>
          <a:p>
            <a:r>
              <a:rPr lang="en-US" dirty="0" smtClean="0"/>
              <a:t>Headwinds of up to 20 knots at 600mb (~15 </a:t>
            </a:r>
            <a:r>
              <a:rPr lang="en-US" dirty="0" err="1" smtClean="0"/>
              <a:t>kft</a:t>
            </a:r>
            <a:r>
              <a:rPr lang="en-US" dirty="0" smtClean="0"/>
              <a:t>) in the middle of the flight</a:t>
            </a:r>
          </a:p>
          <a:p>
            <a:pPr marL="0" indent="0">
              <a:buNone/>
            </a:pPr>
            <a:r>
              <a:rPr lang="en-US" u="sng" dirty="0" smtClean="0"/>
              <a:t>Contingency Transit </a:t>
            </a:r>
            <a:r>
              <a:rPr lang="en-US" u="sng" dirty="0"/>
              <a:t>flight ASI-TMS: </a:t>
            </a:r>
            <a:r>
              <a:rPr lang="en-US" u="sng" dirty="0" smtClean="0"/>
              <a:t>Wednesday 8/9</a:t>
            </a:r>
            <a:endParaRPr lang="en-US" dirty="0" smtClean="0"/>
          </a:p>
          <a:p>
            <a:r>
              <a:rPr lang="en-US" dirty="0" smtClean="0"/>
              <a:t>Low clouds during first half of the flight</a:t>
            </a:r>
          </a:p>
          <a:p>
            <a:r>
              <a:rPr lang="en-US" dirty="0" smtClean="0"/>
              <a:t>Mid and high clouds </a:t>
            </a:r>
            <a:r>
              <a:rPr lang="en-US" dirty="0" smtClean="0"/>
              <a:t>NE of TMS (i.e., not many expected over the flight track)</a:t>
            </a:r>
            <a:endParaRPr lang="en-US" dirty="0"/>
          </a:p>
          <a:p>
            <a:pPr marL="0" indent="0">
              <a:buNone/>
            </a:pPr>
            <a:endParaRPr lang="en-US" dirty="0" smtClean="0"/>
          </a:p>
        </p:txBody>
      </p:sp>
      <p:sp>
        <p:nvSpPr>
          <p:cNvPr id="2" name="Title 1"/>
          <p:cNvSpPr>
            <a:spLocks noGrp="1"/>
          </p:cNvSpPr>
          <p:nvPr>
            <p:ph type="title"/>
          </p:nvPr>
        </p:nvSpPr>
        <p:spPr>
          <a:xfrm>
            <a:off x="457200" y="274638"/>
            <a:ext cx="8229600" cy="895167"/>
          </a:xfrm>
        </p:spPr>
        <p:txBody>
          <a:bodyPr/>
          <a:lstStyle/>
          <a:p>
            <a:r>
              <a:rPr lang="en-US" dirty="0" smtClean="0"/>
              <a:t>Summary</a:t>
            </a:r>
            <a:endParaRPr lang="en-US" dirty="0"/>
          </a:p>
        </p:txBody>
      </p:sp>
    </p:spTree>
    <p:extLst>
      <p:ext uri="{BB962C8B-B14F-4D97-AF65-F5344CB8AC3E}">
        <p14:creationId xmlns:p14="http://schemas.microsoft.com/office/powerpoint/2010/main" val="22584490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4476"/>
            <a:ext cx="7772400" cy="1470025"/>
          </a:xfrm>
        </p:spPr>
        <p:txBody>
          <a:bodyPr>
            <a:normAutofit/>
          </a:bodyPr>
          <a:lstStyle/>
          <a:p>
            <a:r>
              <a:rPr lang="en-US" sz="3600" dirty="0" smtClean="0"/>
              <a:t>Thursday, 8/10 (routine flight)</a:t>
            </a:r>
            <a:endParaRPr lang="en-US" sz="3600" dirty="0"/>
          </a:p>
        </p:txBody>
      </p:sp>
    </p:spTree>
    <p:extLst>
      <p:ext uri="{BB962C8B-B14F-4D97-AF65-F5344CB8AC3E}">
        <p14:creationId xmlns:p14="http://schemas.microsoft.com/office/powerpoint/2010/main" val="3184039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6" name="TextBox 5"/>
          <p:cNvSpPr txBox="1"/>
          <p:nvPr/>
        </p:nvSpPr>
        <p:spPr>
          <a:xfrm>
            <a:off x="387048" y="5921158"/>
            <a:ext cx="8756952" cy="646331"/>
          </a:xfrm>
          <a:prstGeom prst="rect">
            <a:avLst/>
          </a:prstGeom>
          <a:noFill/>
        </p:spPr>
        <p:txBody>
          <a:bodyPr wrap="square" rtlCol="0">
            <a:spAutoFit/>
          </a:bodyPr>
          <a:lstStyle/>
          <a:p>
            <a:r>
              <a:rPr lang="en-US" dirty="0" smtClean="0"/>
              <a:t>Surface chart for Thursday:  Weak winds locally, strong eastward curve in winds around TMS, winds are weaker than normal locally, and forecast is consistent with old forecast.</a:t>
            </a:r>
            <a:endParaRPr lang="en-US" dirty="0"/>
          </a:p>
        </p:txBody>
      </p:sp>
    </p:spTree>
    <p:extLst>
      <p:ext uri="{BB962C8B-B14F-4D97-AF65-F5344CB8AC3E}">
        <p14:creationId xmlns:p14="http://schemas.microsoft.com/office/powerpoint/2010/main" val="23323127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3779520" y="2712720"/>
            <a:ext cx="5364480" cy="4145280"/>
          </a:xfrm>
          <a:prstGeom prst="rect">
            <a:avLst/>
          </a:prstGeom>
        </p:spPr>
      </p:pic>
      <p:sp>
        <p:nvSpPr>
          <p:cNvPr id="4" name="TextBox 3"/>
          <p:cNvSpPr txBox="1"/>
          <p:nvPr/>
        </p:nvSpPr>
        <p:spPr>
          <a:xfrm>
            <a:off x="0" y="4145280"/>
            <a:ext cx="3507619" cy="1477328"/>
          </a:xfrm>
          <a:prstGeom prst="rect">
            <a:avLst/>
          </a:prstGeom>
          <a:noFill/>
        </p:spPr>
        <p:txBody>
          <a:bodyPr wrap="square" rtlCol="0">
            <a:spAutoFit/>
          </a:bodyPr>
          <a:lstStyle/>
          <a:p>
            <a:r>
              <a:rPr lang="en-US" dirty="0" smtClean="0"/>
              <a:t>Winds around TMS on Thursday.  Probably still SSE in the morning, but may shift around and come from the other direction (from west) on landing.</a:t>
            </a:r>
            <a:endParaRPr lang="en-US" dirty="0"/>
          </a:p>
        </p:txBody>
      </p:sp>
      <p:sp>
        <p:nvSpPr>
          <p:cNvPr id="5" name="TextBox 4"/>
          <p:cNvSpPr txBox="1"/>
          <p:nvPr/>
        </p:nvSpPr>
        <p:spPr>
          <a:xfrm>
            <a:off x="713619" y="1064381"/>
            <a:ext cx="1031051" cy="369332"/>
          </a:xfrm>
          <a:prstGeom prst="rect">
            <a:avLst/>
          </a:prstGeom>
          <a:noFill/>
        </p:spPr>
        <p:txBody>
          <a:bodyPr wrap="none" rtlCol="0">
            <a:spAutoFit/>
          </a:bodyPr>
          <a:lstStyle/>
          <a:p>
            <a:r>
              <a:rPr lang="en-US" dirty="0" smtClean="0"/>
              <a:t>TAKEOFF</a:t>
            </a:r>
            <a:endParaRPr lang="en-US" dirty="0"/>
          </a:p>
        </p:txBody>
      </p:sp>
      <p:sp>
        <p:nvSpPr>
          <p:cNvPr id="6" name="TextBox 5"/>
          <p:cNvSpPr txBox="1"/>
          <p:nvPr/>
        </p:nvSpPr>
        <p:spPr>
          <a:xfrm>
            <a:off x="4438952" y="3797905"/>
            <a:ext cx="1059079" cy="369332"/>
          </a:xfrm>
          <a:prstGeom prst="rect">
            <a:avLst/>
          </a:prstGeom>
          <a:noFill/>
        </p:spPr>
        <p:txBody>
          <a:bodyPr wrap="none" rtlCol="0">
            <a:spAutoFit/>
          </a:bodyPr>
          <a:lstStyle/>
          <a:p>
            <a:r>
              <a:rPr lang="en-US" dirty="0" smtClean="0"/>
              <a:t>LANDING</a:t>
            </a:r>
            <a:endParaRPr lang="en-US" dirty="0"/>
          </a:p>
        </p:txBody>
      </p:sp>
    </p:spTree>
    <p:extLst>
      <p:ext uri="{BB962C8B-B14F-4D97-AF65-F5344CB8AC3E}">
        <p14:creationId xmlns:p14="http://schemas.microsoft.com/office/powerpoint/2010/main" val="10677833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3779520" y="2712720"/>
            <a:ext cx="5364480" cy="4145280"/>
          </a:xfrm>
          <a:prstGeom prst="rect">
            <a:avLst/>
          </a:prstGeom>
        </p:spPr>
      </p:pic>
      <p:sp>
        <p:nvSpPr>
          <p:cNvPr id="4" name="TextBox 3"/>
          <p:cNvSpPr txBox="1"/>
          <p:nvPr/>
        </p:nvSpPr>
        <p:spPr>
          <a:xfrm>
            <a:off x="-1" y="4213740"/>
            <a:ext cx="3604381" cy="2585323"/>
          </a:xfrm>
          <a:prstGeom prst="rect">
            <a:avLst/>
          </a:prstGeom>
          <a:noFill/>
        </p:spPr>
        <p:txBody>
          <a:bodyPr wrap="square" rtlCol="0">
            <a:spAutoFit/>
          </a:bodyPr>
          <a:lstStyle/>
          <a:p>
            <a:r>
              <a:rPr lang="en-US" dirty="0" smtClean="0"/>
              <a:t>Cloud forecast for Thursday, new forecast above, old forecast to right – very little change.  Expect:</a:t>
            </a:r>
          </a:p>
          <a:p>
            <a:pPr>
              <a:buFont typeface="Arial"/>
              <a:buChar char="•"/>
            </a:pPr>
            <a:r>
              <a:rPr lang="en-US" dirty="0" smtClean="0"/>
              <a:t> Some middle and high cloud at north end</a:t>
            </a:r>
          </a:p>
          <a:p>
            <a:pPr>
              <a:buFont typeface="Arial"/>
              <a:buChar char="•"/>
            </a:pPr>
            <a:r>
              <a:rPr lang="en-US" dirty="0" smtClean="0"/>
              <a:t>“Gap” in low clouds until we get to 3-4S.</a:t>
            </a:r>
          </a:p>
          <a:p>
            <a:pPr>
              <a:buFont typeface="Arial"/>
              <a:buChar char="•"/>
            </a:pPr>
            <a:r>
              <a:rPr lang="en-US" dirty="0" smtClean="0"/>
              <a:t>Low BL heights, low cloud tops, and low cloud fraction south of 10S.</a:t>
            </a:r>
            <a:endParaRPr lang="en-US" dirty="0"/>
          </a:p>
        </p:txBody>
      </p:sp>
      <p:sp>
        <p:nvSpPr>
          <p:cNvPr id="5" name="TextBox 4"/>
          <p:cNvSpPr txBox="1"/>
          <p:nvPr/>
        </p:nvSpPr>
        <p:spPr>
          <a:xfrm>
            <a:off x="3168952" y="1765905"/>
            <a:ext cx="1685077" cy="369332"/>
          </a:xfrm>
          <a:prstGeom prst="rect">
            <a:avLst/>
          </a:prstGeom>
          <a:noFill/>
        </p:spPr>
        <p:txBody>
          <a:bodyPr wrap="none" rtlCol="0">
            <a:spAutoFit/>
          </a:bodyPr>
          <a:lstStyle/>
          <a:p>
            <a:r>
              <a:rPr lang="en-US" dirty="0" smtClean="0">
                <a:solidFill>
                  <a:srgbClr val="FF6600"/>
                </a:solidFill>
              </a:rPr>
              <a:t>NEW FORECAST</a:t>
            </a:r>
            <a:endParaRPr lang="en-US" dirty="0">
              <a:solidFill>
                <a:srgbClr val="FF6600"/>
              </a:solidFill>
            </a:endParaRPr>
          </a:p>
        </p:txBody>
      </p:sp>
      <p:sp>
        <p:nvSpPr>
          <p:cNvPr id="6" name="TextBox 5"/>
          <p:cNvSpPr txBox="1"/>
          <p:nvPr/>
        </p:nvSpPr>
        <p:spPr>
          <a:xfrm>
            <a:off x="6942667" y="4535714"/>
            <a:ext cx="1608133" cy="369332"/>
          </a:xfrm>
          <a:prstGeom prst="rect">
            <a:avLst/>
          </a:prstGeom>
          <a:noFill/>
        </p:spPr>
        <p:txBody>
          <a:bodyPr wrap="none" rtlCol="0">
            <a:spAutoFit/>
          </a:bodyPr>
          <a:lstStyle/>
          <a:p>
            <a:r>
              <a:rPr lang="en-US" dirty="0" smtClean="0">
                <a:solidFill>
                  <a:srgbClr val="FF6600"/>
                </a:solidFill>
              </a:rPr>
              <a:t>OLD FORECAST</a:t>
            </a:r>
            <a:endParaRPr lang="en-US" dirty="0">
              <a:solidFill>
                <a:srgbClr val="FF6600"/>
              </a:solidFill>
            </a:endParaRPr>
          </a:p>
        </p:txBody>
      </p:sp>
    </p:spTree>
    <p:extLst>
      <p:ext uri="{BB962C8B-B14F-4D97-AF65-F5344CB8AC3E}">
        <p14:creationId xmlns:p14="http://schemas.microsoft.com/office/powerpoint/2010/main" val="32251868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4841240" y="2473960"/>
            <a:ext cx="4302760" cy="4384040"/>
          </a:xfrm>
          <a:prstGeom prst="rect">
            <a:avLst/>
          </a:prstGeom>
        </p:spPr>
      </p:pic>
      <p:sp>
        <p:nvSpPr>
          <p:cNvPr id="6" name="TextBox 5"/>
          <p:cNvSpPr txBox="1"/>
          <p:nvPr/>
        </p:nvSpPr>
        <p:spPr>
          <a:xfrm>
            <a:off x="3168952" y="2104571"/>
            <a:ext cx="929236" cy="369332"/>
          </a:xfrm>
          <a:prstGeom prst="rect">
            <a:avLst/>
          </a:prstGeom>
          <a:noFill/>
        </p:spPr>
        <p:txBody>
          <a:bodyPr wrap="none" rtlCol="0">
            <a:spAutoFit/>
          </a:bodyPr>
          <a:lstStyle/>
          <a:p>
            <a:r>
              <a:rPr lang="en-US" dirty="0" smtClean="0">
                <a:solidFill>
                  <a:srgbClr val="FF6600"/>
                </a:solidFill>
              </a:rPr>
              <a:t>ECMWF</a:t>
            </a:r>
            <a:endParaRPr lang="en-US" dirty="0">
              <a:solidFill>
                <a:srgbClr val="FF6600"/>
              </a:solidFill>
            </a:endParaRPr>
          </a:p>
        </p:txBody>
      </p:sp>
      <p:sp>
        <p:nvSpPr>
          <p:cNvPr id="7" name="TextBox 6"/>
          <p:cNvSpPr txBox="1"/>
          <p:nvPr/>
        </p:nvSpPr>
        <p:spPr>
          <a:xfrm>
            <a:off x="7559524" y="4145280"/>
            <a:ext cx="802887" cy="369332"/>
          </a:xfrm>
          <a:prstGeom prst="rect">
            <a:avLst/>
          </a:prstGeom>
          <a:noFill/>
        </p:spPr>
        <p:txBody>
          <a:bodyPr wrap="none" rtlCol="0">
            <a:spAutoFit/>
          </a:bodyPr>
          <a:lstStyle/>
          <a:p>
            <a:r>
              <a:rPr lang="en-US" dirty="0" smtClean="0">
                <a:solidFill>
                  <a:srgbClr val="FF6600"/>
                </a:solidFill>
              </a:rPr>
              <a:t>UKMO</a:t>
            </a:r>
            <a:endParaRPr lang="en-US" dirty="0">
              <a:solidFill>
                <a:srgbClr val="FF6600"/>
              </a:solidFill>
            </a:endParaRPr>
          </a:p>
        </p:txBody>
      </p:sp>
      <p:sp>
        <p:nvSpPr>
          <p:cNvPr id="8" name="TextBox 7"/>
          <p:cNvSpPr txBox="1"/>
          <p:nvPr/>
        </p:nvSpPr>
        <p:spPr>
          <a:xfrm>
            <a:off x="435429" y="4514612"/>
            <a:ext cx="4245428" cy="1754327"/>
          </a:xfrm>
          <a:prstGeom prst="rect">
            <a:avLst/>
          </a:prstGeom>
          <a:noFill/>
        </p:spPr>
        <p:txBody>
          <a:bodyPr wrap="square" rtlCol="0">
            <a:spAutoFit/>
          </a:bodyPr>
          <a:lstStyle/>
          <a:p>
            <a:r>
              <a:rPr lang="en-US" dirty="0" smtClean="0"/>
              <a:t>EC forecast (above) and UKMO (right).</a:t>
            </a:r>
          </a:p>
          <a:p>
            <a:pPr>
              <a:buFont typeface="Arial"/>
              <a:buChar char="•"/>
            </a:pPr>
            <a:r>
              <a:rPr lang="en-US" dirty="0" smtClean="0"/>
              <a:t>Fair agreement on low clouds (UKMO has less clearing.</a:t>
            </a:r>
          </a:p>
          <a:p>
            <a:pPr>
              <a:buFont typeface="Arial"/>
              <a:buChar char="•"/>
            </a:pPr>
            <a:r>
              <a:rPr lang="en-US" dirty="0" smtClean="0"/>
              <a:t>High and mid clouds near north end in reasonable agreement.</a:t>
            </a:r>
          </a:p>
          <a:p>
            <a:pPr>
              <a:buFont typeface="Arial"/>
              <a:buChar char="•"/>
            </a:pPr>
            <a:r>
              <a:rPr lang="en-US" dirty="0" smtClean="0"/>
              <a:t>More UKMO high cloud beyond south end.</a:t>
            </a:r>
            <a:endParaRPr lang="en-US" dirty="0"/>
          </a:p>
        </p:txBody>
      </p:sp>
    </p:spTree>
    <p:extLst>
      <p:ext uri="{BB962C8B-B14F-4D97-AF65-F5344CB8AC3E}">
        <p14:creationId xmlns:p14="http://schemas.microsoft.com/office/powerpoint/2010/main" val="348776773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705600" cy="5181600"/>
          </a:xfrm>
          <a:prstGeom prst="rect">
            <a:avLst/>
          </a:prstGeom>
        </p:spPr>
      </p:pic>
      <p:sp>
        <p:nvSpPr>
          <p:cNvPr id="3" name="TextBox 2"/>
          <p:cNvSpPr txBox="1"/>
          <p:nvPr/>
        </p:nvSpPr>
        <p:spPr>
          <a:xfrm>
            <a:off x="798286" y="5181600"/>
            <a:ext cx="5609228" cy="1200329"/>
          </a:xfrm>
          <a:prstGeom prst="rect">
            <a:avLst/>
          </a:prstGeom>
          <a:noFill/>
        </p:spPr>
        <p:txBody>
          <a:bodyPr wrap="none" rtlCol="0">
            <a:spAutoFit/>
          </a:bodyPr>
          <a:lstStyle/>
          <a:p>
            <a:pPr>
              <a:buFont typeface="Arial"/>
              <a:buChar char="•"/>
            </a:pPr>
            <a:r>
              <a:rPr lang="en-US" dirty="0" smtClean="0"/>
              <a:t>Low cloud bases (1-2 </a:t>
            </a:r>
            <a:r>
              <a:rPr lang="en-US" dirty="0" err="1" smtClean="0"/>
              <a:t>kft</a:t>
            </a:r>
            <a:r>
              <a:rPr lang="en-US" dirty="0" smtClean="0"/>
              <a:t>) are forecast (white curve)</a:t>
            </a:r>
          </a:p>
          <a:p>
            <a:pPr>
              <a:buFont typeface="Arial"/>
              <a:buChar char="•"/>
            </a:pPr>
            <a:r>
              <a:rPr lang="en-US" dirty="0" smtClean="0"/>
              <a:t>Expect some clear areas near beginning and end of flight.</a:t>
            </a:r>
          </a:p>
          <a:p>
            <a:pPr>
              <a:buFont typeface="Arial"/>
              <a:buChar char="•"/>
            </a:pPr>
            <a:r>
              <a:rPr lang="en-US" dirty="0" smtClean="0"/>
              <a:t>Cross winds at high altitude, 15-20 knots</a:t>
            </a:r>
          </a:p>
          <a:p>
            <a:pPr>
              <a:buFont typeface="Arial"/>
              <a:buChar char="•"/>
            </a:pPr>
            <a:r>
              <a:rPr lang="en-US" dirty="0" smtClean="0"/>
              <a:t>Layer of enhanced RH near 10kft.</a:t>
            </a:r>
            <a:endParaRPr lang="en-US" dirty="0"/>
          </a:p>
        </p:txBody>
      </p:sp>
    </p:spTree>
    <p:extLst>
      <p:ext uri="{BB962C8B-B14F-4D97-AF65-F5344CB8AC3E}">
        <p14:creationId xmlns:p14="http://schemas.microsoft.com/office/powerpoint/2010/main" val="42187519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38100" y="470690"/>
            <a:ext cx="8433363" cy="6387310"/>
          </a:xfrm>
          <a:prstGeom prst="rect">
            <a:avLst/>
          </a:prstGeom>
        </p:spPr>
      </p:pic>
      <p:sp>
        <p:nvSpPr>
          <p:cNvPr id="5" name="5-Point Star 4"/>
          <p:cNvSpPr/>
          <p:nvPr/>
        </p:nvSpPr>
        <p:spPr>
          <a:xfrm>
            <a:off x="5475891" y="963281"/>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1634384" y="2712632"/>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5704492" y="1191882"/>
            <a:ext cx="1797849" cy="1916465"/>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7090" y="31708"/>
            <a:ext cx="8805643" cy="461665"/>
          </a:xfrm>
          <a:prstGeom prst="rect">
            <a:avLst/>
          </a:prstGeom>
          <a:noFill/>
        </p:spPr>
        <p:txBody>
          <a:bodyPr wrap="square" rtlCol="0">
            <a:spAutoFit/>
          </a:bodyPr>
          <a:lstStyle/>
          <a:p>
            <a:r>
              <a:rPr lang="en-US" sz="2400" dirty="0">
                <a:solidFill>
                  <a:srgbClr val="FF6600"/>
                </a:solidFill>
              </a:rPr>
              <a:t>C</a:t>
            </a:r>
            <a:r>
              <a:rPr lang="en-US" sz="2400" dirty="0" smtClean="0">
                <a:solidFill>
                  <a:srgbClr val="FF6600"/>
                </a:solidFill>
              </a:rPr>
              <a:t>loud</a:t>
            </a:r>
            <a:r>
              <a:rPr lang="en-US" sz="2400" dirty="0" smtClean="0">
                <a:solidFill>
                  <a:srgbClr val="FF6600"/>
                </a:solidFill>
              </a:rPr>
              <a:t>-top heights (satellite estimate</a:t>
            </a:r>
            <a:r>
              <a:rPr lang="en-US" sz="2400" dirty="0" smtClean="0">
                <a:solidFill>
                  <a:srgbClr val="FF6600"/>
                </a:solidFill>
              </a:rPr>
              <a:t>) at 8/7 Mon @ 12PM</a:t>
            </a:r>
            <a:endParaRPr lang="en-US" sz="2400" dirty="0">
              <a:solidFill>
                <a:srgbClr val="FF6600"/>
              </a:solidFill>
            </a:endParaRPr>
          </a:p>
        </p:txBody>
      </p:sp>
      <p:sp>
        <p:nvSpPr>
          <p:cNvPr id="7" name="TextBox 6"/>
          <p:cNvSpPr txBox="1"/>
          <p:nvPr/>
        </p:nvSpPr>
        <p:spPr>
          <a:xfrm>
            <a:off x="5948405" y="3331373"/>
            <a:ext cx="3145468" cy="1015663"/>
          </a:xfrm>
          <a:prstGeom prst="rect">
            <a:avLst/>
          </a:prstGeom>
          <a:solidFill>
            <a:schemeClr val="bg1"/>
          </a:solidFill>
          <a:ln>
            <a:solidFill>
              <a:srgbClr val="FFFF00"/>
            </a:solidFill>
          </a:ln>
        </p:spPr>
        <p:txBody>
          <a:bodyPr wrap="square" rtlCol="0">
            <a:spAutoFit/>
          </a:bodyPr>
          <a:lstStyle/>
          <a:p>
            <a:r>
              <a:rPr lang="en-US" sz="2000" dirty="0" smtClean="0"/>
              <a:t>Middle clouds (tops 6-8 km) above low </a:t>
            </a:r>
            <a:r>
              <a:rPr lang="en-US" sz="2000" dirty="0"/>
              <a:t>clouds </a:t>
            </a:r>
            <a:r>
              <a:rPr lang="en-US" sz="2000" dirty="0" smtClean="0"/>
              <a:t>(tops 0.6</a:t>
            </a:r>
            <a:r>
              <a:rPr lang="en-US" sz="2000" dirty="0"/>
              <a:t>-1.2 km) </a:t>
            </a:r>
            <a:r>
              <a:rPr lang="en-US" sz="2000" dirty="0" smtClean="0"/>
              <a:t>over TMS</a:t>
            </a:r>
          </a:p>
        </p:txBody>
      </p:sp>
      <p:sp>
        <p:nvSpPr>
          <p:cNvPr id="9" name="TextBox 8"/>
          <p:cNvSpPr txBox="1"/>
          <p:nvPr/>
        </p:nvSpPr>
        <p:spPr>
          <a:xfrm>
            <a:off x="217217" y="4556532"/>
            <a:ext cx="2920575" cy="707886"/>
          </a:xfrm>
          <a:prstGeom prst="rect">
            <a:avLst/>
          </a:prstGeom>
          <a:solidFill>
            <a:schemeClr val="bg1"/>
          </a:solidFill>
          <a:ln>
            <a:solidFill>
              <a:srgbClr val="FFFF00"/>
            </a:solidFill>
          </a:ln>
        </p:spPr>
        <p:txBody>
          <a:bodyPr wrap="square" rtlCol="0">
            <a:spAutoFit/>
          </a:bodyPr>
          <a:lstStyle/>
          <a:p>
            <a:r>
              <a:rPr lang="en-US" sz="2000" dirty="0" smtClean="0"/>
              <a:t>Low clouds (tops ~1.5km) over ASI</a:t>
            </a:r>
          </a:p>
        </p:txBody>
      </p:sp>
      <p:cxnSp>
        <p:nvCxnSpPr>
          <p:cNvPr id="10" name="Straight Arrow Connector 9"/>
          <p:cNvCxnSpPr/>
          <p:nvPr/>
        </p:nvCxnSpPr>
        <p:spPr>
          <a:xfrm flipV="1">
            <a:off x="1169630" y="2979660"/>
            <a:ext cx="580362" cy="1576872"/>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089836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693920" cy="3627120"/>
          </a:xfrm>
          <a:prstGeom prst="rect">
            <a:avLst/>
          </a:prstGeom>
        </p:spPr>
      </p:pic>
      <p:pic>
        <p:nvPicPr>
          <p:cNvPr id="3" name="Picture 2"/>
          <p:cNvPicPr>
            <a:picLocks noChangeAspect="1"/>
          </p:cNvPicPr>
          <p:nvPr/>
        </p:nvPicPr>
        <p:blipFill>
          <a:blip r:embed="rId3"/>
          <a:stretch>
            <a:fillRect/>
          </a:stretch>
        </p:blipFill>
        <p:spPr>
          <a:xfrm>
            <a:off x="4450080" y="3390"/>
            <a:ext cx="4693920" cy="3627120"/>
          </a:xfrm>
          <a:prstGeom prst="rect">
            <a:avLst/>
          </a:prstGeom>
        </p:spPr>
      </p:pic>
      <p:sp>
        <p:nvSpPr>
          <p:cNvPr id="6" name="TextBox 5"/>
          <p:cNvSpPr txBox="1"/>
          <p:nvPr/>
        </p:nvSpPr>
        <p:spPr>
          <a:xfrm>
            <a:off x="0" y="4608286"/>
            <a:ext cx="3779520" cy="923330"/>
          </a:xfrm>
          <a:prstGeom prst="rect">
            <a:avLst/>
          </a:prstGeom>
          <a:noFill/>
        </p:spPr>
        <p:txBody>
          <a:bodyPr wrap="square" rtlCol="0">
            <a:spAutoFit/>
          </a:bodyPr>
          <a:lstStyle/>
          <a:p>
            <a:r>
              <a:rPr lang="en-US" dirty="0" smtClean="0"/>
              <a:t>Clear offshore flow at all three mid levels.  Dry at 800 and 600, moist at 700mb.  Why?</a:t>
            </a:r>
            <a:endParaRPr lang="en-US" dirty="0"/>
          </a:p>
        </p:txBody>
      </p:sp>
      <p:sp>
        <p:nvSpPr>
          <p:cNvPr id="7" name="Sun 6"/>
          <p:cNvSpPr/>
          <p:nvPr/>
        </p:nvSpPr>
        <p:spPr>
          <a:xfrm>
            <a:off x="7293433" y="4184955"/>
            <a:ext cx="241904" cy="290286"/>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4"/>
          <a:stretch>
            <a:fillRect/>
          </a:stretch>
        </p:blipFill>
        <p:spPr>
          <a:xfrm>
            <a:off x="4450080" y="3230880"/>
            <a:ext cx="4693920" cy="3627120"/>
          </a:xfrm>
          <a:prstGeom prst="rect">
            <a:avLst/>
          </a:prstGeom>
        </p:spPr>
      </p:pic>
      <p:sp>
        <p:nvSpPr>
          <p:cNvPr id="9" name="TextBox 8"/>
          <p:cNvSpPr txBox="1"/>
          <p:nvPr/>
        </p:nvSpPr>
        <p:spPr>
          <a:xfrm>
            <a:off x="2310190" y="2103548"/>
            <a:ext cx="1129786" cy="461665"/>
          </a:xfrm>
          <a:prstGeom prst="rect">
            <a:avLst/>
          </a:prstGeom>
          <a:noFill/>
        </p:spPr>
        <p:txBody>
          <a:bodyPr wrap="none" rtlCol="0">
            <a:spAutoFit/>
          </a:bodyPr>
          <a:lstStyle/>
          <a:p>
            <a:r>
              <a:rPr lang="en-US" sz="2400" dirty="0" smtClean="0">
                <a:solidFill>
                  <a:srgbClr val="FF6600"/>
                </a:solidFill>
              </a:rPr>
              <a:t>800 </a:t>
            </a:r>
            <a:r>
              <a:rPr lang="en-US" sz="2400" dirty="0" err="1" smtClean="0">
                <a:solidFill>
                  <a:srgbClr val="FF6600"/>
                </a:solidFill>
              </a:rPr>
              <a:t>mb</a:t>
            </a:r>
            <a:endParaRPr lang="en-US" sz="2400" dirty="0">
              <a:solidFill>
                <a:srgbClr val="FF6600"/>
              </a:solidFill>
            </a:endParaRPr>
          </a:p>
        </p:txBody>
      </p:sp>
      <p:sp>
        <p:nvSpPr>
          <p:cNvPr id="10" name="TextBox 9"/>
          <p:cNvSpPr txBox="1"/>
          <p:nvPr/>
        </p:nvSpPr>
        <p:spPr>
          <a:xfrm>
            <a:off x="6567714" y="2103548"/>
            <a:ext cx="1129786" cy="461665"/>
          </a:xfrm>
          <a:prstGeom prst="rect">
            <a:avLst/>
          </a:prstGeom>
          <a:noFill/>
        </p:spPr>
        <p:txBody>
          <a:bodyPr wrap="none" rtlCol="0">
            <a:spAutoFit/>
          </a:bodyPr>
          <a:lstStyle/>
          <a:p>
            <a:r>
              <a:rPr lang="en-US" sz="2400" dirty="0" smtClean="0">
                <a:solidFill>
                  <a:srgbClr val="FF6600"/>
                </a:solidFill>
              </a:rPr>
              <a:t>700 </a:t>
            </a:r>
            <a:r>
              <a:rPr lang="en-US" sz="2400" dirty="0" err="1" smtClean="0">
                <a:solidFill>
                  <a:srgbClr val="FF6600"/>
                </a:solidFill>
              </a:rPr>
              <a:t>mb</a:t>
            </a:r>
            <a:endParaRPr lang="en-US" sz="2400" dirty="0">
              <a:solidFill>
                <a:srgbClr val="FF6600"/>
              </a:solidFill>
            </a:endParaRPr>
          </a:p>
        </p:txBody>
      </p:sp>
      <p:sp>
        <p:nvSpPr>
          <p:cNvPr id="11" name="TextBox 10"/>
          <p:cNvSpPr txBox="1"/>
          <p:nvPr/>
        </p:nvSpPr>
        <p:spPr>
          <a:xfrm>
            <a:off x="6567714" y="5300783"/>
            <a:ext cx="1129786" cy="461665"/>
          </a:xfrm>
          <a:prstGeom prst="rect">
            <a:avLst/>
          </a:prstGeom>
          <a:noFill/>
        </p:spPr>
        <p:txBody>
          <a:bodyPr wrap="none" rtlCol="0">
            <a:spAutoFit/>
          </a:bodyPr>
          <a:lstStyle/>
          <a:p>
            <a:r>
              <a:rPr lang="en-US" sz="2400" dirty="0">
                <a:solidFill>
                  <a:srgbClr val="FF6600"/>
                </a:solidFill>
              </a:rPr>
              <a:t>6</a:t>
            </a:r>
            <a:r>
              <a:rPr lang="en-US" sz="2400" dirty="0" smtClean="0">
                <a:solidFill>
                  <a:srgbClr val="FF6600"/>
                </a:solidFill>
              </a:rPr>
              <a:t>00 </a:t>
            </a:r>
            <a:r>
              <a:rPr lang="en-US" sz="2400" dirty="0" err="1" smtClean="0">
                <a:solidFill>
                  <a:srgbClr val="FF6600"/>
                </a:solidFill>
              </a:rPr>
              <a:t>mb</a:t>
            </a:r>
            <a:endParaRPr lang="en-US" sz="2400" dirty="0">
              <a:solidFill>
                <a:srgbClr val="FF6600"/>
              </a:solidFill>
            </a:endParaRPr>
          </a:p>
        </p:txBody>
      </p:sp>
    </p:spTree>
    <p:extLst>
      <p:ext uri="{BB962C8B-B14F-4D97-AF65-F5344CB8AC3E}">
        <p14:creationId xmlns:p14="http://schemas.microsoft.com/office/powerpoint/2010/main" val="187059976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8-07 at 2.03.43 PM.png"/>
          <p:cNvPicPr>
            <a:picLocks noChangeAspect="1"/>
          </p:cNvPicPr>
          <p:nvPr/>
        </p:nvPicPr>
        <p:blipFill>
          <a:blip r:embed="rId2"/>
          <a:stretch>
            <a:fillRect/>
          </a:stretch>
        </p:blipFill>
        <p:spPr>
          <a:xfrm>
            <a:off x="0" y="0"/>
            <a:ext cx="4099560" cy="2885440"/>
          </a:xfrm>
          <a:prstGeom prst="rect">
            <a:avLst/>
          </a:prstGeom>
        </p:spPr>
      </p:pic>
      <p:sp>
        <p:nvSpPr>
          <p:cNvPr id="5" name="TextBox 4"/>
          <p:cNvSpPr txBox="1"/>
          <p:nvPr/>
        </p:nvSpPr>
        <p:spPr>
          <a:xfrm>
            <a:off x="1157424" y="580571"/>
            <a:ext cx="1354608" cy="369332"/>
          </a:xfrm>
          <a:prstGeom prst="rect">
            <a:avLst/>
          </a:prstGeom>
          <a:noFill/>
        </p:spPr>
        <p:txBody>
          <a:bodyPr wrap="none" rtlCol="0">
            <a:spAutoFit/>
          </a:bodyPr>
          <a:lstStyle/>
          <a:p>
            <a:r>
              <a:rPr lang="en-US" dirty="0" smtClean="0"/>
              <a:t>2017080812</a:t>
            </a:r>
            <a:endParaRPr lang="en-US" dirty="0"/>
          </a:p>
        </p:txBody>
      </p:sp>
      <p:sp>
        <p:nvSpPr>
          <p:cNvPr id="6" name="TextBox 5"/>
          <p:cNvSpPr txBox="1"/>
          <p:nvPr/>
        </p:nvSpPr>
        <p:spPr>
          <a:xfrm>
            <a:off x="0" y="3156856"/>
            <a:ext cx="3779520" cy="1754327"/>
          </a:xfrm>
          <a:prstGeom prst="rect">
            <a:avLst/>
          </a:prstGeom>
          <a:noFill/>
        </p:spPr>
        <p:txBody>
          <a:bodyPr wrap="square" rtlCol="0">
            <a:spAutoFit/>
          </a:bodyPr>
          <a:lstStyle/>
          <a:p>
            <a:r>
              <a:rPr lang="en-US" dirty="0" smtClean="0"/>
              <a:t>Two days earlier (tomorrow).  Sounding shows dry convection to near 600mb (dry </a:t>
            </a:r>
            <a:r>
              <a:rPr lang="en-US" dirty="0" err="1" smtClean="0"/>
              <a:t>adiabat</a:t>
            </a:r>
            <a:r>
              <a:rPr lang="en-US" dirty="0" smtClean="0"/>
              <a:t>, RH increasing as temperature decreases.  Can see “bubbling up” of moisture at 600mb at 12Z tomorrow.</a:t>
            </a:r>
            <a:endParaRPr lang="en-US" dirty="0"/>
          </a:p>
        </p:txBody>
      </p:sp>
      <p:pic>
        <p:nvPicPr>
          <p:cNvPr id="8" name="Picture 7"/>
          <p:cNvPicPr>
            <a:picLocks noChangeAspect="1"/>
          </p:cNvPicPr>
          <p:nvPr/>
        </p:nvPicPr>
        <p:blipFill>
          <a:blip r:embed="rId3"/>
          <a:stretch>
            <a:fillRect/>
          </a:stretch>
        </p:blipFill>
        <p:spPr>
          <a:xfrm>
            <a:off x="3779520" y="2712720"/>
            <a:ext cx="5364480" cy="4145280"/>
          </a:xfrm>
          <a:prstGeom prst="rect">
            <a:avLst/>
          </a:prstGeom>
        </p:spPr>
      </p:pic>
      <p:sp>
        <p:nvSpPr>
          <p:cNvPr id="7" name="Sun 6"/>
          <p:cNvSpPr/>
          <p:nvPr/>
        </p:nvSpPr>
        <p:spPr>
          <a:xfrm>
            <a:off x="7184578" y="4184955"/>
            <a:ext cx="241904" cy="290286"/>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a:off x="2806095" y="2152952"/>
            <a:ext cx="4378483" cy="21481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 y="2446630"/>
            <a:ext cx="600908" cy="369332"/>
          </a:xfrm>
          <a:prstGeom prst="rect">
            <a:avLst/>
          </a:prstGeom>
          <a:noFill/>
        </p:spPr>
        <p:txBody>
          <a:bodyPr wrap="none" rtlCol="0">
            <a:spAutoFit/>
          </a:bodyPr>
          <a:lstStyle/>
          <a:p>
            <a:r>
              <a:rPr lang="en-US" dirty="0" smtClean="0"/>
              <a:t>0 </a:t>
            </a:r>
            <a:r>
              <a:rPr lang="en-US" dirty="0" err="1" smtClean="0"/>
              <a:t>kft</a:t>
            </a:r>
            <a:endParaRPr lang="en-US" dirty="0"/>
          </a:p>
        </p:txBody>
      </p:sp>
      <p:sp>
        <p:nvSpPr>
          <p:cNvPr id="14" name="TextBox 13"/>
          <p:cNvSpPr txBox="1"/>
          <p:nvPr/>
        </p:nvSpPr>
        <p:spPr>
          <a:xfrm>
            <a:off x="3531743" y="1330479"/>
            <a:ext cx="1566730" cy="369332"/>
          </a:xfrm>
          <a:prstGeom prst="rect">
            <a:avLst/>
          </a:prstGeom>
          <a:noFill/>
        </p:spPr>
        <p:txBody>
          <a:bodyPr wrap="none" rtlCol="0">
            <a:spAutoFit/>
          </a:bodyPr>
          <a:lstStyle/>
          <a:p>
            <a:r>
              <a:rPr lang="en-US" dirty="0" smtClean="0"/>
              <a:t>14 </a:t>
            </a:r>
            <a:r>
              <a:rPr lang="en-US" dirty="0" err="1" smtClean="0"/>
              <a:t>kft</a:t>
            </a:r>
            <a:r>
              <a:rPr lang="en-US" dirty="0" smtClean="0"/>
              <a:t> (600mb)</a:t>
            </a:r>
            <a:endParaRPr lang="en-US" dirty="0"/>
          </a:p>
        </p:txBody>
      </p:sp>
      <p:sp>
        <p:nvSpPr>
          <p:cNvPr id="15" name="TextBox 14"/>
          <p:cNvSpPr txBox="1"/>
          <p:nvPr/>
        </p:nvSpPr>
        <p:spPr>
          <a:xfrm>
            <a:off x="2058212" y="1145813"/>
            <a:ext cx="453820" cy="369332"/>
          </a:xfrm>
          <a:prstGeom prst="rect">
            <a:avLst/>
          </a:prstGeom>
          <a:noFill/>
        </p:spPr>
        <p:txBody>
          <a:bodyPr wrap="none" rtlCol="0">
            <a:spAutoFit/>
          </a:bodyPr>
          <a:lstStyle/>
          <a:p>
            <a:r>
              <a:rPr lang="en-US" dirty="0" smtClean="0">
                <a:solidFill>
                  <a:srgbClr val="0000FF"/>
                </a:solidFill>
              </a:rPr>
              <a:t>RH</a:t>
            </a:r>
            <a:endParaRPr lang="en-US" dirty="0">
              <a:solidFill>
                <a:srgbClr val="0000FF"/>
              </a:solidFill>
            </a:endParaRPr>
          </a:p>
        </p:txBody>
      </p:sp>
      <p:sp>
        <p:nvSpPr>
          <p:cNvPr id="16" name="TextBox 15"/>
          <p:cNvSpPr txBox="1"/>
          <p:nvPr/>
        </p:nvSpPr>
        <p:spPr>
          <a:xfrm>
            <a:off x="2447256" y="1783620"/>
            <a:ext cx="717677" cy="369332"/>
          </a:xfrm>
          <a:prstGeom prst="rect">
            <a:avLst/>
          </a:prstGeom>
          <a:noFill/>
        </p:spPr>
        <p:txBody>
          <a:bodyPr wrap="none" rtlCol="0">
            <a:spAutoFit/>
          </a:bodyPr>
          <a:lstStyle/>
          <a:p>
            <a:r>
              <a:rPr lang="en-US" dirty="0" smtClean="0">
                <a:solidFill>
                  <a:srgbClr val="FF0000"/>
                </a:solidFill>
              </a:rPr>
              <a:t>Temp</a:t>
            </a:r>
            <a:endParaRPr lang="en-US" dirty="0">
              <a:solidFill>
                <a:srgbClr val="FF0000"/>
              </a:solidFill>
            </a:endParaRPr>
          </a:p>
        </p:txBody>
      </p:sp>
    </p:spTree>
    <p:extLst>
      <p:ext uri="{BB962C8B-B14F-4D97-AF65-F5344CB8AC3E}">
        <p14:creationId xmlns:p14="http://schemas.microsoft.com/office/powerpoint/2010/main" val="332594850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2" name="Picture 1"/>
          <p:cNvPicPr>
            <a:picLocks noChangeAspect="1"/>
          </p:cNvPicPr>
          <p:nvPr/>
        </p:nvPicPr>
        <p:blipFill>
          <a:blip r:embed="rId3"/>
          <a:stretch>
            <a:fillRect/>
          </a:stretch>
        </p:blipFill>
        <p:spPr>
          <a:xfrm>
            <a:off x="3779520" y="2712720"/>
            <a:ext cx="5364480" cy="4145280"/>
          </a:xfrm>
          <a:prstGeom prst="rect">
            <a:avLst/>
          </a:prstGeom>
        </p:spPr>
      </p:pic>
      <p:sp>
        <p:nvSpPr>
          <p:cNvPr id="4" name="TextBox 3"/>
          <p:cNvSpPr txBox="1"/>
          <p:nvPr/>
        </p:nvSpPr>
        <p:spPr>
          <a:xfrm>
            <a:off x="0" y="4487752"/>
            <a:ext cx="3779520" cy="1754327"/>
          </a:xfrm>
          <a:prstGeom prst="rect">
            <a:avLst/>
          </a:prstGeom>
          <a:noFill/>
        </p:spPr>
        <p:txBody>
          <a:bodyPr wrap="square" rtlCol="0">
            <a:spAutoFit/>
          </a:bodyPr>
          <a:lstStyle/>
          <a:p>
            <a:r>
              <a:rPr lang="en-US" dirty="0" smtClean="0"/>
              <a:t>Wednesday (above), and Thursday (right).  It looks like blob of moisture mixed up on August 8 is moving offshore.  Descent (</a:t>
            </a:r>
            <a:r>
              <a:rPr lang="en-US" dirty="0" err="1" smtClean="0"/>
              <a:t>diabatic</a:t>
            </a:r>
            <a:r>
              <a:rPr lang="en-US" dirty="0" smtClean="0"/>
              <a:t> cooling) “removes” the moisture from the 600mb level.</a:t>
            </a:r>
            <a:endParaRPr lang="en-US" dirty="0"/>
          </a:p>
        </p:txBody>
      </p:sp>
      <p:sp>
        <p:nvSpPr>
          <p:cNvPr id="5" name="TextBox 4"/>
          <p:cNvSpPr txBox="1"/>
          <p:nvPr/>
        </p:nvSpPr>
        <p:spPr>
          <a:xfrm>
            <a:off x="5364480" y="713619"/>
            <a:ext cx="3610187" cy="646331"/>
          </a:xfrm>
          <a:prstGeom prst="rect">
            <a:avLst/>
          </a:prstGeom>
          <a:noFill/>
        </p:spPr>
        <p:txBody>
          <a:bodyPr wrap="square" rtlCol="0">
            <a:spAutoFit/>
          </a:bodyPr>
          <a:lstStyle/>
          <a:p>
            <a:r>
              <a:rPr lang="en-US" dirty="0" smtClean="0"/>
              <a:t>Wednesday (left) and Thursday (below) at 600mb</a:t>
            </a:r>
            <a:endParaRPr lang="en-US" dirty="0"/>
          </a:p>
        </p:txBody>
      </p:sp>
      <p:cxnSp>
        <p:nvCxnSpPr>
          <p:cNvPr id="7" name="Straight Arrow Connector 6"/>
          <p:cNvCxnSpPr/>
          <p:nvPr/>
        </p:nvCxnSpPr>
        <p:spPr>
          <a:xfrm rot="5400000" flipH="1" flipV="1">
            <a:off x="1028095" y="2854477"/>
            <a:ext cx="3229428" cy="7378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273904" y="2443238"/>
            <a:ext cx="1137000" cy="461665"/>
          </a:xfrm>
          <a:prstGeom prst="rect">
            <a:avLst/>
          </a:prstGeom>
          <a:noFill/>
        </p:spPr>
        <p:txBody>
          <a:bodyPr wrap="none" rtlCol="0">
            <a:spAutoFit/>
          </a:bodyPr>
          <a:lstStyle/>
          <a:p>
            <a:r>
              <a:rPr lang="en-US" sz="2400" dirty="0" smtClean="0">
                <a:solidFill>
                  <a:srgbClr val="FF6600"/>
                </a:solidFill>
              </a:rPr>
              <a:t>600m,b</a:t>
            </a:r>
            <a:endParaRPr lang="en-US" sz="2400" dirty="0">
              <a:solidFill>
                <a:srgbClr val="FF6600"/>
              </a:solidFill>
            </a:endParaRPr>
          </a:p>
        </p:txBody>
      </p:sp>
      <p:sp>
        <p:nvSpPr>
          <p:cNvPr id="10" name="TextBox 9"/>
          <p:cNvSpPr txBox="1"/>
          <p:nvPr/>
        </p:nvSpPr>
        <p:spPr>
          <a:xfrm>
            <a:off x="5873447" y="5102145"/>
            <a:ext cx="1137000" cy="461665"/>
          </a:xfrm>
          <a:prstGeom prst="rect">
            <a:avLst/>
          </a:prstGeom>
          <a:noFill/>
        </p:spPr>
        <p:txBody>
          <a:bodyPr wrap="none" rtlCol="0">
            <a:spAutoFit/>
          </a:bodyPr>
          <a:lstStyle/>
          <a:p>
            <a:r>
              <a:rPr lang="en-US" sz="2400" dirty="0" smtClean="0">
                <a:solidFill>
                  <a:srgbClr val="FF6600"/>
                </a:solidFill>
              </a:rPr>
              <a:t>600m,b</a:t>
            </a:r>
            <a:endParaRPr lang="en-US" sz="2400" dirty="0">
              <a:solidFill>
                <a:srgbClr val="FF6600"/>
              </a:solidFill>
            </a:endParaRPr>
          </a:p>
        </p:txBody>
      </p:sp>
    </p:spTree>
    <p:extLst>
      <p:ext uri="{BB962C8B-B14F-4D97-AF65-F5344CB8AC3E}">
        <p14:creationId xmlns:p14="http://schemas.microsoft.com/office/powerpoint/2010/main" val="335092935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4476"/>
            <a:ext cx="7772400" cy="1470025"/>
          </a:xfrm>
        </p:spPr>
        <p:txBody>
          <a:bodyPr>
            <a:normAutofit/>
          </a:bodyPr>
          <a:lstStyle/>
          <a:p>
            <a:r>
              <a:rPr lang="en-US" sz="3600" dirty="0" smtClean="0"/>
              <a:t>Thursday, 8/10 (routine flight)</a:t>
            </a:r>
            <a:endParaRPr lang="en-US" sz="3600" dirty="0"/>
          </a:p>
        </p:txBody>
      </p:sp>
      <p:sp>
        <p:nvSpPr>
          <p:cNvPr id="3" name="Subtitle 2"/>
          <p:cNvSpPr>
            <a:spLocks noGrp="1"/>
          </p:cNvSpPr>
          <p:nvPr>
            <p:ph type="subTitle" idx="1"/>
          </p:nvPr>
        </p:nvSpPr>
        <p:spPr>
          <a:xfrm>
            <a:off x="685799" y="1366762"/>
            <a:ext cx="7938105" cy="5116286"/>
          </a:xfrm>
        </p:spPr>
        <p:txBody>
          <a:bodyPr>
            <a:normAutofit/>
          </a:bodyPr>
          <a:lstStyle/>
          <a:p>
            <a:pPr algn="l">
              <a:buFont typeface="Arial"/>
              <a:buChar char="•"/>
            </a:pPr>
            <a:r>
              <a:rPr lang="en-US" sz="2400" dirty="0" smtClean="0"/>
              <a:t>Surface winds at TMS will be weaker than typical, possibly shifting to west on landing</a:t>
            </a:r>
          </a:p>
          <a:p>
            <a:pPr algn="l">
              <a:buFont typeface="Arial"/>
              <a:buChar char="•"/>
            </a:pPr>
            <a:r>
              <a:rPr lang="en-US" sz="2400" dirty="0" smtClean="0"/>
              <a:t>Forecast for clouds is consistent with yesterday’s </a:t>
            </a:r>
            <a:r>
              <a:rPr lang="en-US" sz="2400" dirty="0" err="1" smtClean="0"/>
              <a:t>fcst</a:t>
            </a:r>
            <a:r>
              <a:rPr lang="en-US" sz="2400" dirty="0" smtClean="0"/>
              <a:t>. </a:t>
            </a:r>
          </a:p>
          <a:p>
            <a:pPr algn="l">
              <a:buFont typeface="Arial"/>
              <a:buChar char="•"/>
            </a:pPr>
            <a:r>
              <a:rPr lang="en-US" sz="2400" dirty="0" smtClean="0"/>
              <a:t> Expect a gap in low cloud coverage at the north end</a:t>
            </a:r>
          </a:p>
          <a:p>
            <a:pPr algn="l">
              <a:buFont typeface="Arial"/>
              <a:buChar char="•"/>
            </a:pPr>
            <a:r>
              <a:rPr lang="en-US" sz="2400" dirty="0" smtClean="0"/>
              <a:t>Low cloud tops, BL heights, cloud bases, and cloud fraction south of about 10S.</a:t>
            </a:r>
          </a:p>
          <a:p>
            <a:pPr algn="l">
              <a:buFont typeface="Arial"/>
              <a:buChar char="•"/>
            </a:pPr>
            <a:r>
              <a:rPr lang="en-US" sz="2400" dirty="0" smtClean="0"/>
              <a:t>Cross winds at mid levels expected.</a:t>
            </a:r>
          </a:p>
          <a:p>
            <a:pPr algn="l">
              <a:buFont typeface="Arial"/>
              <a:buChar char="•"/>
            </a:pPr>
            <a:r>
              <a:rPr lang="en-US" sz="2400" dirty="0" smtClean="0"/>
              <a:t>Some high clouds near north end of track</a:t>
            </a:r>
          </a:p>
          <a:p>
            <a:pPr algn="l">
              <a:buFont typeface="Arial"/>
              <a:buChar char="•"/>
            </a:pPr>
            <a:r>
              <a:rPr lang="en-US" sz="2400" dirty="0" smtClean="0"/>
              <a:t>Pronounced outflow from continent from 1800 – 5000 meters.</a:t>
            </a:r>
          </a:p>
          <a:p>
            <a:pPr algn="l">
              <a:buFont typeface="Arial"/>
              <a:buChar char="•"/>
            </a:pPr>
            <a:endParaRPr lang="en-US" sz="2400" dirty="0"/>
          </a:p>
        </p:txBody>
      </p:sp>
    </p:spTree>
    <p:extLst>
      <p:ext uri="{BB962C8B-B14F-4D97-AF65-F5344CB8AC3E}">
        <p14:creationId xmlns:p14="http://schemas.microsoft.com/office/powerpoint/2010/main" val="1541380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Friday, 8/11 (contingency routine flight)</a:t>
            </a:r>
            <a:endParaRPr lang="en-US" sz="3600" dirty="0"/>
          </a:p>
        </p:txBody>
      </p:sp>
    </p:spTree>
    <p:extLst>
      <p:ext uri="{BB962C8B-B14F-4D97-AF65-F5344CB8AC3E}">
        <p14:creationId xmlns:p14="http://schemas.microsoft.com/office/powerpoint/2010/main" val="659228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5" name="TextBox 4"/>
          <p:cNvSpPr txBox="1"/>
          <p:nvPr/>
        </p:nvSpPr>
        <p:spPr>
          <a:xfrm>
            <a:off x="283583" y="6041742"/>
            <a:ext cx="8805377" cy="646331"/>
          </a:xfrm>
          <a:prstGeom prst="rect">
            <a:avLst/>
          </a:prstGeom>
          <a:noFill/>
        </p:spPr>
        <p:txBody>
          <a:bodyPr wrap="square" rtlCol="0">
            <a:spAutoFit/>
          </a:bodyPr>
          <a:lstStyle/>
          <a:p>
            <a:r>
              <a:rPr lang="en-US" dirty="0" smtClean="0"/>
              <a:t>Surface Chart.  Another system marches in  near 30S, 20W.  Model forecasts convection near Nigerian coast.  Flow angle at Sao Tome becomes less westerly.  </a:t>
            </a:r>
            <a:endParaRPr lang="en-US" dirty="0"/>
          </a:p>
        </p:txBody>
      </p:sp>
    </p:spTree>
    <p:extLst>
      <p:ext uri="{BB962C8B-B14F-4D97-AF65-F5344CB8AC3E}">
        <p14:creationId xmlns:p14="http://schemas.microsoft.com/office/powerpoint/2010/main" val="377272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3779520" y="2712720"/>
            <a:ext cx="5364480" cy="4145280"/>
          </a:xfrm>
          <a:prstGeom prst="rect">
            <a:avLst/>
          </a:prstGeom>
        </p:spPr>
      </p:pic>
      <p:sp>
        <p:nvSpPr>
          <p:cNvPr id="4" name="TextBox 3"/>
          <p:cNvSpPr txBox="1"/>
          <p:nvPr/>
        </p:nvSpPr>
        <p:spPr>
          <a:xfrm>
            <a:off x="0" y="4204723"/>
            <a:ext cx="3779520" cy="923330"/>
          </a:xfrm>
          <a:prstGeom prst="rect">
            <a:avLst/>
          </a:prstGeom>
          <a:noFill/>
        </p:spPr>
        <p:txBody>
          <a:bodyPr wrap="square" rtlCol="0">
            <a:spAutoFit/>
          </a:bodyPr>
          <a:lstStyle/>
          <a:p>
            <a:r>
              <a:rPr lang="en-US" dirty="0" smtClean="0"/>
              <a:t>Boundary Layer heights for Friday and Thursday.  BL heights are rising from Thursday’s depressed values</a:t>
            </a:r>
            <a:endParaRPr lang="en-US" dirty="0"/>
          </a:p>
        </p:txBody>
      </p:sp>
      <p:sp>
        <p:nvSpPr>
          <p:cNvPr id="5" name="TextBox 4"/>
          <p:cNvSpPr txBox="1"/>
          <p:nvPr/>
        </p:nvSpPr>
        <p:spPr>
          <a:xfrm>
            <a:off x="1479562" y="2712720"/>
            <a:ext cx="864339" cy="369332"/>
          </a:xfrm>
          <a:prstGeom prst="rect">
            <a:avLst/>
          </a:prstGeom>
          <a:noFill/>
        </p:spPr>
        <p:txBody>
          <a:bodyPr wrap="none" rtlCol="0">
            <a:spAutoFit/>
          </a:bodyPr>
          <a:lstStyle/>
          <a:p>
            <a:r>
              <a:rPr lang="en-US" dirty="0" smtClean="0"/>
              <a:t>FRIDAY</a:t>
            </a:r>
            <a:endParaRPr lang="en-US" dirty="0"/>
          </a:p>
        </p:txBody>
      </p:sp>
      <p:sp>
        <p:nvSpPr>
          <p:cNvPr id="6" name="TextBox 5"/>
          <p:cNvSpPr txBox="1"/>
          <p:nvPr/>
        </p:nvSpPr>
        <p:spPr>
          <a:xfrm>
            <a:off x="5364480" y="5461742"/>
            <a:ext cx="1210588" cy="369332"/>
          </a:xfrm>
          <a:prstGeom prst="rect">
            <a:avLst/>
          </a:prstGeom>
          <a:noFill/>
        </p:spPr>
        <p:txBody>
          <a:bodyPr wrap="none" rtlCol="0">
            <a:spAutoFit/>
          </a:bodyPr>
          <a:lstStyle/>
          <a:p>
            <a:r>
              <a:rPr lang="en-US" dirty="0" smtClean="0"/>
              <a:t>THURSDAY</a:t>
            </a:r>
            <a:endParaRPr lang="en-US" dirty="0"/>
          </a:p>
        </p:txBody>
      </p:sp>
    </p:spTree>
    <p:extLst>
      <p:ext uri="{BB962C8B-B14F-4D97-AF65-F5344CB8AC3E}">
        <p14:creationId xmlns:p14="http://schemas.microsoft.com/office/powerpoint/2010/main" val="227366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4841240" y="2473960"/>
            <a:ext cx="4302760" cy="4384040"/>
          </a:xfrm>
          <a:prstGeom prst="rect">
            <a:avLst/>
          </a:prstGeom>
        </p:spPr>
      </p:pic>
      <p:sp>
        <p:nvSpPr>
          <p:cNvPr id="4" name="TextBox 3"/>
          <p:cNvSpPr txBox="1"/>
          <p:nvPr/>
        </p:nvSpPr>
        <p:spPr>
          <a:xfrm>
            <a:off x="3107080" y="2268534"/>
            <a:ext cx="929236" cy="369332"/>
          </a:xfrm>
          <a:prstGeom prst="rect">
            <a:avLst/>
          </a:prstGeom>
          <a:noFill/>
        </p:spPr>
        <p:txBody>
          <a:bodyPr wrap="none" rtlCol="0">
            <a:spAutoFit/>
          </a:bodyPr>
          <a:lstStyle/>
          <a:p>
            <a:r>
              <a:rPr lang="en-US" dirty="0" smtClean="0">
                <a:solidFill>
                  <a:srgbClr val="FF6600"/>
                </a:solidFill>
              </a:rPr>
              <a:t>ECMWF</a:t>
            </a:r>
            <a:endParaRPr lang="en-US" dirty="0">
              <a:solidFill>
                <a:srgbClr val="FF6600"/>
              </a:solidFill>
            </a:endParaRPr>
          </a:p>
        </p:txBody>
      </p:sp>
      <p:sp>
        <p:nvSpPr>
          <p:cNvPr id="5" name="TextBox 4"/>
          <p:cNvSpPr txBox="1"/>
          <p:nvPr/>
        </p:nvSpPr>
        <p:spPr>
          <a:xfrm>
            <a:off x="7669062" y="4475423"/>
            <a:ext cx="802887" cy="369332"/>
          </a:xfrm>
          <a:prstGeom prst="rect">
            <a:avLst/>
          </a:prstGeom>
          <a:noFill/>
        </p:spPr>
        <p:txBody>
          <a:bodyPr wrap="none" rtlCol="0">
            <a:spAutoFit/>
          </a:bodyPr>
          <a:lstStyle/>
          <a:p>
            <a:r>
              <a:rPr lang="en-US" dirty="0" smtClean="0">
                <a:solidFill>
                  <a:srgbClr val="FF6600"/>
                </a:solidFill>
              </a:rPr>
              <a:t>UKMO</a:t>
            </a:r>
            <a:endParaRPr lang="en-US" dirty="0">
              <a:solidFill>
                <a:srgbClr val="FF6600"/>
              </a:solidFill>
            </a:endParaRPr>
          </a:p>
        </p:txBody>
      </p:sp>
      <p:sp>
        <p:nvSpPr>
          <p:cNvPr id="6" name="TextBox 5"/>
          <p:cNvSpPr txBox="1"/>
          <p:nvPr/>
        </p:nvSpPr>
        <p:spPr>
          <a:xfrm>
            <a:off x="258923" y="4290757"/>
            <a:ext cx="4582317" cy="2308324"/>
          </a:xfrm>
          <a:prstGeom prst="rect">
            <a:avLst/>
          </a:prstGeom>
          <a:noFill/>
        </p:spPr>
        <p:txBody>
          <a:bodyPr wrap="square" rtlCol="0">
            <a:spAutoFit/>
          </a:bodyPr>
          <a:lstStyle/>
          <a:p>
            <a:r>
              <a:rPr lang="en-US" dirty="0" smtClean="0"/>
              <a:t>Sharp differences in the low cloud forecast for this day.   My assessment.  UKMO seems to put stuff everywhere, EC clears out too much.  Along routine track, situation appears very similar to Thursday’s forecast.</a:t>
            </a:r>
          </a:p>
          <a:p>
            <a:r>
              <a:rPr lang="en-US" dirty="0" smtClean="0"/>
              <a:t>For high cloud, I think EC overdoes it, and expect UKMO forecast to prevail (based on experience). </a:t>
            </a:r>
            <a:endParaRPr lang="en-US" dirty="0"/>
          </a:p>
        </p:txBody>
      </p:sp>
    </p:spTree>
    <p:extLst>
      <p:ext uri="{BB962C8B-B14F-4D97-AF65-F5344CB8AC3E}">
        <p14:creationId xmlns:p14="http://schemas.microsoft.com/office/powerpoint/2010/main" val="3647663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50080" y="0"/>
            <a:ext cx="4693920" cy="3627120"/>
          </a:xfrm>
          <a:prstGeom prst="rect">
            <a:avLst/>
          </a:prstGeom>
        </p:spPr>
      </p:pic>
      <p:pic>
        <p:nvPicPr>
          <p:cNvPr id="3" name="Picture 2"/>
          <p:cNvPicPr>
            <a:picLocks noChangeAspect="1"/>
          </p:cNvPicPr>
          <p:nvPr/>
        </p:nvPicPr>
        <p:blipFill>
          <a:blip r:embed="rId3"/>
          <a:stretch>
            <a:fillRect/>
          </a:stretch>
        </p:blipFill>
        <p:spPr>
          <a:xfrm>
            <a:off x="4450080" y="3230880"/>
            <a:ext cx="4693920" cy="3627120"/>
          </a:xfrm>
          <a:prstGeom prst="rect">
            <a:avLst/>
          </a:prstGeom>
        </p:spPr>
      </p:pic>
      <p:pic>
        <p:nvPicPr>
          <p:cNvPr id="4" name="Picture 3"/>
          <p:cNvPicPr>
            <a:picLocks noChangeAspect="1"/>
          </p:cNvPicPr>
          <p:nvPr/>
        </p:nvPicPr>
        <p:blipFill>
          <a:blip r:embed="rId4"/>
          <a:stretch>
            <a:fillRect/>
          </a:stretch>
        </p:blipFill>
        <p:spPr>
          <a:xfrm>
            <a:off x="0" y="0"/>
            <a:ext cx="4693920" cy="3627120"/>
          </a:xfrm>
          <a:prstGeom prst="rect">
            <a:avLst/>
          </a:prstGeom>
        </p:spPr>
      </p:pic>
      <p:sp>
        <p:nvSpPr>
          <p:cNvPr id="5" name="TextBox 4"/>
          <p:cNvSpPr txBox="1"/>
          <p:nvPr/>
        </p:nvSpPr>
        <p:spPr>
          <a:xfrm>
            <a:off x="0" y="4608286"/>
            <a:ext cx="4450080" cy="1200329"/>
          </a:xfrm>
          <a:prstGeom prst="rect">
            <a:avLst/>
          </a:prstGeom>
          <a:noFill/>
        </p:spPr>
        <p:txBody>
          <a:bodyPr wrap="square" rtlCol="0">
            <a:spAutoFit/>
          </a:bodyPr>
          <a:lstStyle/>
          <a:p>
            <a:r>
              <a:rPr lang="en-US" dirty="0" smtClean="0"/>
              <a:t>Again, basic outflow pattern at all three levels holds, with moist layer at 700mb.  600mb anticyclone is slightly south of its August mean</a:t>
            </a:r>
            <a:endParaRPr lang="en-US" dirty="0"/>
          </a:p>
        </p:txBody>
      </p:sp>
      <p:sp>
        <p:nvSpPr>
          <p:cNvPr id="6" name="TextBox 5"/>
          <p:cNvSpPr txBox="1"/>
          <p:nvPr/>
        </p:nvSpPr>
        <p:spPr>
          <a:xfrm>
            <a:off x="2781905" y="1935238"/>
            <a:ext cx="1129786" cy="461665"/>
          </a:xfrm>
          <a:prstGeom prst="rect">
            <a:avLst/>
          </a:prstGeom>
          <a:noFill/>
        </p:spPr>
        <p:txBody>
          <a:bodyPr wrap="none" rtlCol="0">
            <a:spAutoFit/>
          </a:bodyPr>
          <a:lstStyle/>
          <a:p>
            <a:r>
              <a:rPr lang="en-US" sz="2400" dirty="0" smtClean="0">
                <a:solidFill>
                  <a:srgbClr val="FF6600"/>
                </a:solidFill>
              </a:rPr>
              <a:t>800 </a:t>
            </a:r>
            <a:r>
              <a:rPr lang="en-US" sz="2400" dirty="0" err="1" smtClean="0">
                <a:solidFill>
                  <a:srgbClr val="FF6600"/>
                </a:solidFill>
              </a:rPr>
              <a:t>mb</a:t>
            </a:r>
            <a:endParaRPr lang="en-US" sz="2400" dirty="0">
              <a:solidFill>
                <a:srgbClr val="FF6600"/>
              </a:solidFill>
            </a:endParaRPr>
          </a:p>
        </p:txBody>
      </p:sp>
      <p:sp>
        <p:nvSpPr>
          <p:cNvPr id="7" name="TextBox 6"/>
          <p:cNvSpPr txBox="1"/>
          <p:nvPr/>
        </p:nvSpPr>
        <p:spPr>
          <a:xfrm>
            <a:off x="6460945" y="2396903"/>
            <a:ext cx="1060206" cy="461665"/>
          </a:xfrm>
          <a:prstGeom prst="rect">
            <a:avLst/>
          </a:prstGeom>
          <a:noFill/>
        </p:spPr>
        <p:txBody>
          <a:bodyPr wrap="none" rtlCol="0">
            <a:spAutoFit/>
          </a:bodyPr>
          <a:lstStyle/>
          <a:p>
            <a:r>
              <a:rPr lang="en-US" sz="2400" dirty="0" smtClean="0">
                <a:solidFill>
                  <a:srgbClr val="FF6600"/>
                </a:solidFill>
              </a:rPr>
              <a:t>700mb</a:t>
            </a:r>
            <a:endParaRPr lang="en-US" sz="2400" dirty="0">
              <a:solidFill>
                <a:srgbClr val="FF6600"/>
              </a:solidFill>
            </a:endParaRPr>
          </a:p>
        </p:txBody>
      </p:sp>
      <p:sp>
        <p:nvSpPr>
          <p:cNvPr id="8" name="TextBox 7"/>
          <p:cNvSpPr txBox="1"/>
          <p:nvPr/>
        </p:nvSpPr>
        <p:spPr>
          <a:xfrm>
            <a:off x="6533516" y="5187834"/>
            <a:ext cx="1060206" cy="461665"/>
          </a:xfrm>
          <a:prstGeom prst="rect">
            <a:avLst/>
          </a:prstGeom>
          <a:noFill/>
        </p:spPr>
        <p:txBody>
          <a:bodyPr wrap="none" rtlCol="0">
            <a:spAutoFit/>
          </a:bodyPr>
          <a:lstStyle/>
          <a:p>
            <a:r>
              <a:rPr lang="en-US" sz="2400" dirty="0" smtClean="0">
                <a:solidFill>
                  <a:srgbClr val="FF6600"/>
                </a:solidFill>
              </a:rPr>
              <a:t>600mb</a:t>
            </a:r>
            <a:endParaRPr lang="en-US" sz="2400" dirty="0">
              <a:solidFill>
                <a:srgbClr val="FF6600"/>
              </a:solidFill>
            </a:endParaRPr>
          </a:p>
        </p:txBody>
      </p:sp>
      <p:cxnSp>
        <p:nvCxnSpPr>
          <p:cNvPr id="10" name="Straight Arrow Connector 9"/>
          <p:cNvCxnSpPr/>
          <p:nvPr/>
        </p:nvCxnSpPr>
        <p:spPr>
          <a:xfrm flipV="1">
            <a:off x="713619" y="4995333"/>
            <a:ext cx="6531429" cy="654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Sun 13"/>
          <p:cNvSpPr/>
          <p:nvPr/>
        </p:nvSpPr>
        <p:spPr>
          <a:xfrm>
            <a:off x="7245048" y="4680856"/>
            <a:ext cx="276103" cy="169333"/>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969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4476"/>
            <a:ext cx="7772400" cy="1470025"/>
          </a:xfrm>
        </p:spPr>
        <p:txBody>
          <a:bodyPr>
            <a:normAutofit/>
          </a:bodyPr>
          <a:lstStyle/>
          <a:p>
            <a:r>
              <a:rPr lang="en-US" sz="3600" dirty="0" smtClean="0"/>
              <a:t>Friday, 8/11 (contingency routine flight)</a:t>
            </a:r>
            <a:endParaRPr lang="en-US" sz="3600" dirty="0"/>
          </a:p>
        </p:txBody>
      </p:sp>
      <p:sp>
        <p:nvSpPr>
          <p:cNvPr id="3" name="Subtitle 2"/>
          <p:cNvSpPr>
            <a:spLocks noGrp="1"/>
          </p:cNvSpPr>
          <p:nvPr>
            <p:ph type="subTitle" idx="1"/>
          </p:nvPr>
        </p:nvSpPr>
        <p:spPr>
          <a:xfrm>
            <a:off x="685799" y="1366762"/>
            <a:ext cx="7938105" cy="5116286"/>
          </a:xfrm>
        </p:spPr>
        <p:txBody>
          <a:bodyPr>
            <a:normAutofit/>
          </a:bodyPr>
          <a:lstStyle/>
          <a:p>
            <a:pPr algn="l">
              <a:buFont typeface="Arial"/>
              <a:buChar char="•"/>
            </a:pPr>
            <a:r>
              <a:rPr lang="en-US" sz="2400" dirty="0" smtClean="0"/>
              <a:t>Surface winds at TMS will start shifting back to SW.</a:t>
            </a:r>
          </a:p>
          <a:p>
            <a:pPr algn="l">
              <a:buFont typeface="Arial"/>
              <a:buChar char="•"/>
            </a:pPr>
            <a:r>
              <a:rPr lang="en-US" sz="2400" dirty="0" smtClean="0"/>
              <a:t> Substantial model disagreement for low and high clouds.</a:t>
            </a:r>
          </a:p>
          <a:p>
            <a:pPr algn="l">
              <a:buFont typeface="Arial"/>
              <a:buChar char="•"/>
            </a:pPr>
            <a:r>
              <a:rPr lang="en-US" sz="2400" dirty="0" smtClean="0"/>
              <a:t>But, actually expect a similar low cloud structure to August 10 along routine track. </a:t>
            </a:r>
          </a:p>
          <a:p>
            <a:pPr algn="l">
              <a:buFont typeface="Arial"/>
              <a:buChar char="•"/>
            </a:pPr>
            <a:r>
              <a:rPr lang="en-US" sz="2400" dirty="0" smtClean="0"/>
              <a:t>Fewer high clouds along north end than August 10 (go with UKMO forecast on this).</a:t>
            </a:r>
          </a:p>
          <a:p>
            <a:pPr algn="l">
              <a:buFont typeface="Arial"/>
              <a:buChar char="•"/>
            </a:pPr>
            <a:r>
              <a:rPr lang="en-US" sz="2400" dirty="0" smtClean="0"/>
              <a:t>Pronounced outflow from continent from 1800 – 5000 meters.  Similar pattern as August 10.</a:t>
            </a:r>
          </a:p>
          <a:p>
            <a:pPr algn="l">
              <a:buFont typeface="Arial"/>
              <a:buChar char="•"/>
            </a:pPr>
            <a:endParaRPr lang="en-US" sz="2400" dirty="0"/>
          </a:p>
        </p:txBody>
      </p:sp>
    </p:spTree>
    <p:extLst>
      <p:ext uri="{BB962C8B-B14F-4D97-AF65-F5344CB8AC3E}">
        <p14:creationId xmlns:p14="http://schemas.microsoft.com/office/powerpoint/2010/main" val="3988795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1" y="113037"/>
            <a:ext cx="4783168" cy="3467263"/>
          </a:xfrm>
          <a:prstGeom prst="rect">
            <a:avLst/>
          </a:prstGeom>
        </p:spPr>
      </p:pic>
      <p:pic>
        <p:nvPicPr>
          <p:cNvPr id="2" name="Picture 1"/>
          <p:cNvPicPr>
            <a:picLocks noChangeAspect="1"/>
          </p:cNvPicPr>
          <p:nvPr/>
        </p:nvPicPr>
        <p:blipFill>
          <a:blip r:embed="rId3"/>
          <a:stretch>
            <a:fillRect/>
          </a:stretch>
        </p:blipFill>
        <p:spPr>
          <a:xfrm>
            <a:off x="3769479" y="-16712"/>
            <a:ext cx="5374521" cy="3630436"/>
          </a:xfrm>
          <a:prstGeom prst="rect">
            <a:avLst/>
          </a:prstGeom>
        </p:spPr>
      </p:pic>
      <p:pic>
        <p:nvPicPr>
          <p:cNvPr id="3" name="Picture 2"/>
          <p:cNvPicPr>
            <a:picLocks noChangeAspect="1"/>
          </p:cNvPicPr>
          <p:nvPr/>
        </p:nvPicPr>
        <p:blipFill>
          <a:blip r:embed="rId4"/>
          <a:stretch>
            <a:fillRect/>
          </a:stretch>
        </p:blipFill>
        <p:spPr>
          <a:xfrm>
            <a:off x="3769479" y="3076270"/>
            <a:ext cx="5374521" cy="3772378"/>
          </a:xfrm>
          <a:prstGeom prst="rect">
            <a:avLst/>
          </a:prstGeom>
        </p:spPr>
      </p:pic>
      <p:pic>
        <p:nvPicPr>
          <p:cNvPr id="4" name="Picture 3"/>
          <p:cNvPicPr>
            <a:picLocks noChangeAspect="1"/>
          </p:cNvPicPr>
          <p:nvPr/>
        </p:nvPicPr>
        <p:blipFill>
          <a:blip r:embed="rId5"/>
          <a:stretch>
            <a:fillRect/>
          </a:stretch>
        </p:blipFill>
        <p:spPr>
          <a:xfrm>
            <a:off x="-50127" y="3223106"/>
            <a:ext cx="4294213" cy="3622193"/>
          </a:xfrm>
          <a:prstGeom prst="rect">
            <a:avLst/>
          </a:prstGeom>
        </p:spPr>
      </p:pic>
      <p:sp>
        <p:nvSpPr>
          <p:cNvPr id="14" name="5-Point Star 13"/>
          <p:cNvSpPr/>
          <p:nvPr/>
        </p:nvSpPr>
        <p:spPr>
          <a:xfrm>
            <a:off x="2213873" y="612339"/>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5-Point Star 15"/>
          <p:cNvSpPr/>
          <p:nvPr/>
        </p:nvSpPr>
        <p:spPr>
          <a:xfrm>
            <a:off x="882479" y="1096974"/>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5-Point Star 16"/>
          <p:cNvSpPr/>
          <p:nvPr/>
        </p:nvSpPr>
        <p:spPr>
          <a:xfrm>
            <a:off x="6476687" y="726639"/>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5-Point Star 17"/>
          <p:cNvSpPr/>
          <p:nvPr/>
        </p:nvSpPr>
        <p:spPr>
          <a:xfrm>
            <a:off x="6448247" y="3753425"/>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5-Point Star 19"/>
          <p:cNvSpPr/>
          <p:nvPr/>
        </p:nvSpPr>
        <p:spPr>
          <a:xfrm>
            <a:off x="4928076" y="1238024"/>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4942122" y="4365081"/>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1" y="-16712"/>
            <a:ext cx="5771360" cy="461665"/>
          </a:xfrm>
          <a:prstGeom prst="rect">
            <a:avLst/>
          </a:prstGeom>
          <a:solidFill>
            <a:schemeClr val="bg1"/>
          </a:solidFill>
        </p:spPr>
        <p:txBody>
          <a:bodyPr wrap="square" rtlCol="0">
            <a:spAutoFit/>
          </a:bodyPr>
          <a:lstStyle/>
          <a:p>
            <a:r>
              <a:rPr lang="en-US" sz="2400" dirty="0" smtClean="0">
                <a:solidFill>
                  <a:srgbClr val="FF6600"/>
                </a:solidFill>
              </a:rPr>
              <a:t>Visible satellite imagery at 8/7 Mon @ 12PM</a:t>
            </a:r>
            <a:endParaRPr lang="en-US" sz="2400" dirty="0">
              <a:solidFill>
                <a:srgbClr val="FF6600"/>
              </a:solidFill>
            </a:endParaRPr>
          </a:p>
        </p:txBody>
      </p:sp>
      <p:sp>
        <p:nvSpPr>
          <p:cNvPr id="27" name="TextBox 26"/>
          <p:cNvSpPr txBox="1"/>
          <p:nvPr/>
        </p:nvSpPr>
        <p:spPr>
          <a:xfrm>
            <a:off x="7790222" y="-3947"/>
            <a:ext cx="1337069" cy="461665"/>
          </a:xfrm>
          <a:prstGeom prst="rect">
            <a:avLst/>
          </a:prstGeom>
          <a:solidFill>
            <a:srgbClr val="FFFFFF"/>
          </a:solidFill>
        </p:spPr>
        <p:txBody>
          <a:bodyPr wrap="square" rtlCol="0">
            <a:spAutoFit/>
          </a:bodyPr>
          <a:lstStyle/>
          <a:p>
            <a:r>
              <a:rPr lang="en-US" sz="2400" dirty="0" smtClean="0">
                <a:solidFill>
                  <a:srgbClr val="FF6600"/>
                </a:solidFill>
              </a:rPr>
              <a:t>ECMWF</a:t>
            </a:r>
            <a:endParaRPr lang="en-US" sz="2400" dirty="0">
              <a:solidFill>
                <a:srgbClr val="FF6600"/>
              </a:solidFill>
            </a:endParaRPr>
          </a:p>
        </p:txBody>
      </p:sp>
      <p:sp>
        <p:nvSpPr>
          <p:cNvPr id="28" name="TextBox 27"/>
          <p:cNvSpPr txBox="1"/>
          <p:nvPr/>
        </p:nvSpPr>
        <p:spPr>
          <a:xfrm>
            <a:off x="8026167" y="3070748"/>
            <a:ext cx="996693" cy="830997"/>
          </a:xfrm>
          <a:prstGeom prst="rect">
            <a:avLst/>
          </a:prstGeom>
          <a:solidFill>
            <a:srgbClr val="FFFFFF"/>
          </a:solidFill>
        </p:spPr>
        <p:txBody>
          <a:bodyPr wrap="square" rtlCol="0">
            <a:spAutoFit/>
          </a:bodyPr>
          <a:lstStyle/>
          <a:p>
            <a:r>
              <a:rPr lang="en-US" sz="2400" dirty="0" smtClean="0">
                <a:solidFill>
                  <a:srgbClr val="FF6600"/>
                </a:solidFill>
              </a:rPr>
              <a:t>UKMO</a:t>
            </a:r>
          </a:p>
          <a:p>
            <a:r>
              <a:rPr lang="en-US" sz="2400" dirty="0" smtClean="0">
                <a:solidFill>
                  <a:srgbClr val="FF6600"/>
                </a:solidFill>
              </a:rPr>
              <a:t>(pink)</a:t>
            </a:r>
            <a:endParaRPr lang="en-US" sz="2400" dirty="0">
              <a:solidFill>
                <a:srgbClr val="FF6600"/>
              </a:solidFill>
            </a:endParaRPr>
          </a:p>
        </p:txBody>
      </p:sp>
      <p:sp>
        <p:nvSpPr>
          <p:cNvPr id="29" name="TextBox 28"/>
          <p:cNvSpPr txBox="1"/>
          <p:nvPr/>
        </p:nvSpPr>
        <p:spPr>
          <a:xfrm>
            <a:off x="2992022" y="3170790"/>
            <a:ext cx="1252064" cy="461665"/>
          </a:xfrm>
          <a:prstGeom prst="rect">
            <a:avLst/>
          </a:prstGeom>
          <a:solidFill>
            <a:srgbClr val="FFFFFF"/>
          </a:solidFill>
        </p:spPr>
        <p:txBody>
          <a:bodyPr wrap="square" rtlCol="0">
            <a:spAutoFit/>
          </a:bodyPr>
          <a:lstStyle/>
          <a:p>
            <a:r>
              <a:rPr lang="en-US" sz="2400" dirty="0" smtClean="0">
                <a:solidFill>
                  <a:srgbClr val="FF6600"/>
                </a:solidFill>
              </a:rPr>
              <a:t>GMAO</a:t>
            </a:r>
            <a:endParaRPr lang="en-US" sz="2400" dirty="0">
              <a:solidFill>
                <a:srgbClr val="FF6600"/>
              </a:solidFill>
            </a:endParaRPr>
          </a:p>
        </p:txBody>
      </p:sp>
      <p:sp>
        <p:nvSpPr>
          <p:cNvPr id="30" name="TextBox 29"/>
          <p:cNvSpPr txBox="1"/>
          <p:nvPr/>
        </p:nvSpPr>
        <p:spPr>
          <a:xfrm>
            <a:off x="6469351" y="6386983"/>
            <a:ext cx="2708286" cy="461665"/>
          </a:xfrm>
          <a:prstGeom prst="rect">
            <a:avLst/>
          </a:prstGeom>
          <a:solidFill>
            <a:schemeClr val="bg1"/>
          </a:solidFill>
        </p:spPr>
        <p:txBody>
          <a:bodyPr wrap="square" rtlCol="0">
            <a:spAutoFit/>
          </a:bodyPr>
          <a:lstStyle/>
          <a:p>
            <a:r>
              <a:rPr lang="en-US" sz="2400" dirty="0" smtClean="0">
                <a:solidFill>
                  <a:srgbClr val="FF6600"/>
                </a:solidFill>
              </a:rPr>
              <a:t>Low cloud forecasts</a:t>
            </a:r>
            <a:endParaRPr lang="en-US" sz="2400" dirty="0">
              <a:solidFill>
                <a:srgbClr val="FF6600"/>
              </a:solidFill>
            </a:endParaRPr>
          </a:p>
        </p:txBody>
      </p:sp>
    </p:spTree>
    <p:extLst>
      <p:ext uri="{BB962C8B-B14F-4D97-AF65-F5344CB8AC3E}">
        <p14:creationId xmlns:p14="http://schemas.microsoft.com/office/powerpoint/2010/main" val="38919936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1" y="113037"/>
            <a:ext cx="4783168" cy="3467263"/>
          </a:xfrm>
          <a:prstGeom prst="rect">
            <a:avLst/>
          </a:prstGeom>
        </p:spPr>
      </p:pic>
      <p:pic>
        <p:nvPicPr>
          <p:cNvPr id="2" name="Picture 1"/>
          <p:cNvPicPr>
            <a:picLocks noChangeAspect="1"/>
          </p:cNvPicPr>
          <p:nvPr/>
        </p:nvPicPr>
        <p:blipFill>
          <a:blip r:embed="rId3"/>
          <a:stretch>
            <a:fillRect/>
          </a:stretch>
        </p:blipFill>
        <p:spPr>
          <a:xfrm>
            <a:off x="3769479" y="-16712"/>
            <a:ext cx="5374521" cy="3630436"/>
          </a:xfrm>
          <a:prstGeom prst="rect">
            <a:avLst/>
          </a:prstGeom>
        </p:spPr>
      </p:pic>
      <p:pic>
        <p:nvPicPr>
          <p:cNvPr id="3" name="Picture 2"/>
          <p:cNvPicPr>
            <a:picLocks noChangeAspect="1"/>
          </p:cNvPicPr>
          <p:nvPr/>
        </p:nvPicPr>
        <p:blipFill>
          <a:blip r:embed="rId4"/>
          <a:stretch>
            <a:fillRect/>
          </a:stretch>
        </p:blipFill>
        <p:spPr>
          <a:xfrm>
            <a:off x="3769479" y="3076270"/>
            <a:ext cx="5374521" cy="3772378"/>
          </a:xfrm>
          <a:prstGeom prst="rect">
            <a:avLst/>
          </a:prstGeom>
        </p:spPr>
      </p:pic>
      <p:pic>
        <p:nvPicPr>
          <p:cNvPr id="6" name="Picture 5"/>
          <p:cNvPicPr>
            <a:picLocks noChangeAspect="1"/>
          </p:cNvPicPr>
          <p:nvPr/>
        </p:nvPicPr>
        <p:blipFill>
          <a:blip r:embed="rId5"/>
          <a:stretch>
            <a:fillRect/>
          </a:stretch>
        </p:blipFill>
        <p:spPr>
          <a:xfrm>
            <a:off x="2" y="3319936"/>
            <a:ext cx="3769478" cy="3538064"/>
          </a:xfrm>
          <a:prstGeom prst="rect">
            <a:avLst/>
          </a:prstGeom>
        </p:spPr>
      </p:pic>
      <p:sp>
        <p:nvSpPr>
          <p:cNvPr id="14" name="5-Point Star 13"/>
          <p:cNvSpPr/>
          <p:nvPr/>
        </p:nvSpPr>
        <p:spPr>
          <a:xfrm>
            <a:off x="2213873" y="612339"/>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5-Point Star 15"/>
          <p:cNvSpPr/>
          <p:nvPr/>
        </p:nvSpPr>
        <p:spPr>
          <a:xfrm>
            <a:off x="882479" y="1096974"/>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5-Point Star 16"/>
          <p:cNvSpPr/>
          <p:nvPr/>
        </p:nvSpPr>
        <p:spPr>
          <a:xfrm>
            <a:off x="6476687" y="726639"/>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5-Point Star 17"/>
          <p:cNvSpPr/>
          <p:nvPr/>
        </p:nvSpPr>
        <p:spPr>
          <a:xfrm>
            <a:off x="6448247" y="3753425"/>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5-Point Star 19"/>
          <p:cNvSpPr/>
          <p:nvPr/>
        </p:nvSpPr>
        <p:spPr>
          <a:xfrm>
            <a:off x="4928076" y="1238024"/>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4942122" y="4365081"/>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1" y="-16712"/>
            <a:ext cx="5771360" cy="461665"/>
          </a:xfrm>
          <a:prstGeom prst="rect">
            <a:avLst/>
          </a:prstGeom>
          <a:solidFill>
            <a:schemeClr val="bg1"/>
          </a:solidFill>
        </p:spPr>
        <p:txBody>
          <a:bodyPr wrap="square" rtlCol="0">
            <a:spAutoFit/>
          </a:bodyPr>
          <a:lstStyle/>
          <a:p>
            <a:r>
              <a:rPr lang="en-US" sz="2400" dirty="0" smtClean="0">
                <a:solidFill>
                  <a:srgbClr val="FF6600"/>
                </a:solidFill>
              </a:rPr>
              <a:t>Visible satellite imagery at 8/7 Mon @ 12PM</a:t>
            </a:r>
            <a:endParaRPr lang="en-US" sz="2400" dirty="0">
              <a:solidFill>
                <a:srgbClr val="FF6600"/>
              </a:solidFill>
            </a:endParaRPr>
          </a:p>
        </p:txBody>
      </p:sp>
      <p:sp>
        <p:nvSpPr>
          <p:cNvPr id="30" name="TextBox 29"/>
          <p:cNvSpPr txBox="1"/>
          <p:nvPr/>
        </p:nvSpPr>
        <p:spPr>
          <a:xfrm>
            <a:off x="6469351" y="6386983"/>
            <a:ext cx="2708286" cy="461665"/>
          </a:xfrm>
          <a:prstGeom prst="rect">
            <a:avLst/>
          </a:prstGeom>
          <a:solidFill>
            <a:schemeClr val="bg1"/>
          </a:solidFill>
        </p:spPr>
        <p:txBody>
          <a:bodyPr wrap="square" rtlCol="0">
            <a:spAutoFit/>
          </a:bodyPr>
          <a:lstStyle/>
          <a:p>
            <a:r>
              <a:rPr lang="en-US" sz="2400" dirty="0" smtClean="0">
                <a:solidFill>
                  <a:srgbClr val="FF6600"/>
                </a:solidFill>
              </a:rPr>
              <a:t>Low cloud forecasts</a:t>
            </a:r>
            <a:endParaRPr lang="en-US" sz="2400" dirty="0">
              <a:solidFill>
                <a:srgbClr val="FF6600"/>
              </a:solidFill>
            </a:endParaRPr>
          </a:p>
        </p:txBody>
      </p:sp>
      <p:sp>
        <p:nvSpPr>
          <p:cNvPr id="21" name="5-Point Star 20"/>
          <p:cNvSpPr/>
          <p:nvPr/>
        </p:nvSpPr>
        <p:spPr>
          <a:xfrm>
            <a:off x="2631250" y="3982025"/>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5-Point Star 21"/>
          <p:cNvSpPr/>
          <p:nvPr/>
        </p:nvSpPr>
        <p:spPr>
          <a:xfrm>
            <a:off x="1149179" y="4479381"/>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7790222" y="-3947"/>
            <a:ext cx="1337069" cy="461665"/>
          </a:xfrm>
          <a:prstGeom prst="rect">
            <a:avLst/>
          </a:prstGeom>
          <a:solidFill>
            <a:srgbClr val="FFFFFF"/>
          </a:solidFill>
        </p:spPr>
        <p:txBody>
          <a:bodyPr wrap="square" rtlCol="0">
            <a:spAutoFit/>
          </a:bodyPr>
          <a:lstStyle/>
          <a:p>
            <a:r>
              <a:rPr lang="en-US" sz="2400" dirty="0" smtClean="0">
                <a:solidFill>
                  <a:srgbClr val="FF6600"/>
                </a:solidFill>
              </a:rPr>
              <a:t>ECMWF</a:t>
            </a:r>
            <a:endParaRPr lang="en-US" sz="2400" dirty="0">
              <a:solidFill>
                <a:srgbClr val="FF6600"/>
              </a:solidFill>
            </a:endParaRPr>
          </a:p>
        </p:txBody>
      </p:sp>
      <p:sp>
        <p:nvSpPr>
          <p:cNvPr id="25" name="TextBox 24"/>
          <p:cNvSpPr txBox="1"/>
          <p:nvPr/>
        </p:nvSpPr>
        <p:spPr>
          <a:xfrm>
            <a:off x="8026167" y="3070748"/>
            <a:ext cx="996693" cy="830997"/>
          </a:xfrm>
          <a:prstGeom prst="rect">
            <a:avLst/>
          </a:prstGeom>
          <a:solidFill>
            <a:srgbClr val="FFFFFF"/>
          </a:solidFill>
        </p:spPr>
        <p:txBody>
          <a:bodyPr wrap="square" rtlCol="0">
            <a:spAutoFit/>
          </a:bodyPr>
          <a:lstStyle/>
          <a:p>
            <a:r>
              <a:rPr lang="en-US" sz="2400" dirty="0" smtClean="0">
                <a:solidFill>
                  <a:srgbClr val="FF6600"/>
                </a:solidFill>
              </a:rPr>
              <a:t>UKMO</a:t>
            </a:r>
          </a:p>
          <a:p>
            <a:r>
              <a:rPr lang="en-US" sz="2400" dirty="0" smtClean="0">
                <a:solidFill>
                  <a:srgbClr val="FF6600"/>
                </a:solidFill>
              </a:rPr>
              <a:t>(pink)</a:t>
            </a:r>
            <a:endParaRPr lang="en-US" sz="2400" dirty="0">
              <a:solidFill>
                <a:srgbClr val="FF6600"/>
              </a:solidFill>
            </a:endParaRPr>
          </a:p>
        </p:txBody>
      </p:sp>
      <p:sp>
        <p:nvSpPr>
          <p:cNvPr id="31" name="TextBox 30"/>
          <p:cNvSpPr txBox="1"/>
          <p:nvPr/>
        </p:nvSpPr>
        <p:spPr>
          <a:xfrm>
            <a:off x="2992022" y="3170790"/>
            <a:ext cx="777458" cy="461665"/>
          </a:xfrm>
          <a:prstGeom prst="rect">
            <a:avLst/>
          </a:prstGeom>
          <a:solidFill>
            <a:srgbClr val="FFFFFF"/>
          </a:solidFill>
        </p:spPr>
        <p:txBody>
          <a:bodyPr wrap="square" rtlCol="0">
            <a:spAutoFit/>
          </a:bodyPr>
          <a:lstStyle/>
          <a:p>
            <a:r>
              <a:rPr lang="en-US" sz="2400" dirty="0" smtClean="0">
                <a:solidFill>
                  <a:srgbClr val="FF6600"/>
                </a:solidFill>
              </a:rPr>
              <a:t>GFS</a:t>
            </a:r>
            <a:endParaRPr lang="en-US" sz="2400" dirty="0">
              <a:solidFill>
                <a:srgbClr val="FF6600"/>
              </a:solidFill>
            </a:endParaRPr>
          </a:p>
        </p:txBody>
      </p:sp>
    </p:spTree>
    <p:extLst>
      <p:ext uri="{BB962C8B-B14F-4D97-AF65-F5344CB8AC3E}">
        <p14:creationId xmlns:p14="http://schemas.microsoft.com/office/powerpoint/2010/main" val="17076209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69479" y="3076270"/>
            <a:ext cx="5374521" cy="3772378"/>
          </a:xfrm>
          <a:prstGeom prst="rect">
            <a:avLst/>
          </a:prstGeom>
        </p:spPr>
      </p:pic>
      <p:pic>
        <p:nvPicPr>
          <p:cNvPr id="7" name="Picture 6"/>
          <p:cNvPicPr>
            <a:picLocks noChangeAspect="1"/>
          </p:cNvPicPr>
          <p:nvPr/>
        </p:nvPicPr>
        <p:blipFill>
          <a:blip r:embed="rId3"/>
          <a:stretch>
            <a:fillRect/>
          </a:stretch>
        </p:blipFill>
        <p:spPr>
          <a:xfrm>
            <a:off x="1" y="3095202"/>
            <a:ext cx="4277504" cy="3781367"/>
          </a:xfrm>
          <a:prstGeom prst="rect">
            <a:avLst/>
          </a:prstGeom>
        </p:spPr>
      </p:pic>
      <p:pic>
        <p:nvPicPr>
          <p:cNvPr id="6" name="Picture 5"/>
          <p:cNvPicPr>
            <a:picLocks noChangeAspect="1"/>
          </p:cNvPicPr>
          <p:nvPr/>
        </p:nvPicPr>
        <p:blipFill>
          <a:blip r:embed="rId4"/>
          <a:stretch>
            <a:fillRect/>
          </a:stretch>
        </p:blipFill>
        <p:spPr>
          <a:xfrm>
            <a:off x="0" y="0"/>
            <a:ext cx="4277504" cy="3196727"/>
          </a:xfrm>
          <a:prstGeom prst="rect">
            <a:avLst/>
          </a:prstGeom>
        </p:spPr>
      </p:pic>
      <p:pic>
        <p:nvPicPr>
          <p:cNvPr id="5" name="Picture 4"/>
          <p:cNvPicPr>
            <a:picLocks noChangeAspect="1"/>
          </p:cNvPicPr>
          <p:nvPr/>
        </p:nvPicPr>
        <p:blipFill>
          <a:blip r:embed="rId5"/>
          <a:stretch>
            <a:fillRect/>
          </a:stretch>
        </p:blipFill>
        <p:spPr>
          <a:xfrm>
            <a:off x="4201565" y="-8052"/>
            <a:ext cx="4925725" cy="3312538"/>
          </a:xfrm>
          <a:prstGeom prst="rect">
            <a:avLst/>
          </a:prstGeom>
        </p:spPr>
      </p:pic>
      <p:sp>
        <p:nvSpPr>
          <p:cNvPr id="14" name="5-Point Star 13"/>
          <p:cNvSpPr/>
          <p:nvPr/>
        </p:nvSpPr>
        <p:spPr>
          <a:xfrm>
            <a:off x="2330836" y="528779"/>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5-Point Star 15"/>
          <p:cNvSpPr/>
          <p:nvPr/>
        </p:nvSpPr>
        <p:spPr>
          <a:xfrm>
            <a:off x="1116405" y="1046838"/>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5-Point Star 16"/>
          <p:cNvSpPr/>
          <p:nvPr/>
        </p:nvSpPr>
        <p:spPr>
          <a:xfrm>
            <a:off x="6677195" y="592943"/>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5-Point Star 17"/>
          <p:cNvSpPr/>
          <p:nvPr/>
        </p:nvSpPr>
        <p:spPr>
          <a:xfrm>
            <a:off x="6448247" y="3753425"/>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5-Point Star 19"/>
          <p:cNvSpPr/>
          <p:nvPr/>
        </p:nvSpPr>
        <p:spPr>
          <a:xfrm>
            <a:off x="5312383" y="1123724"/>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4942122" y="4365081"/>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0" y="-16712"/>
            <a:ext cx="6282583" cy="461665"/>
          </a:xfrm>
          <a:prstGeom prst="rect">
            <a:avLst/>
          </a:prstGeom>
          <a:solidFill>
            <a:schemeClr val="bg1"/>
          </a:solidFill>
        </p:spPr>
        <p:txBody>
          <a:bodyPr wrap="square" rtlCol="0">
            <a:spAutoFit/>
          </a:bodyPr>
          <a:lstStyle/>
          <a:p>
            <a:r>
              <a:rPr lang="en-US" sz="2400" dirty="0" smtClean="0">
                <a:solidFill>
                  <a:srgbClr val="FF6600"/>
                </a:solidFill>
              </a:rPr>
              <a:t>Cloud-top heights (satellite) at 8/7 Mon @ 12PM</a:t>
            </a:r>
            <a:endParaRPr lang="en-US" sz="2400" dirty="0">
              <a:solidFill>
                <a:srgbClr val="FF6600"/>
              </a:solidFill>
            </a:endParaRPr>
          </a:p>
        </p:txBody>
      </p:sp>
      <p:sp>
        <p:nvSpPr>
          <p:cNvPr id="30" name="TextBox 29"/>
          <p:cNvSpPr txBox="1"/>
          <p:nvPr/>
        </p:nvSpPr>
        <p:spPr>
          <a:xfrm>
            <a:off x="6435714" y="6414905"/>
            <a:ext cx="2708286" cy="461665"/>
          </a:xfrm>
          <a:prstGeom prst="rect">
            <a:avLst/>
          </a:prstGeom>
          <a:solidFill>
            <a:schemeClr val="bg1"/>
          </a:solidFill>
        </p:spPr>
        <p:txBody>
          <a:bodyPr wrap="square" rtlCol="0">
            <a:spAutoFit/>
          </a:bodyPr>
          <a:lstStyle/>
          <a:p>
            <a:r>
              <a:rPr lang="en-US" sz="2400" dirty="0" smtClean="0">
                <a:solidFill>
                  <a:srgbClr val="FF6600"/>
                </a:solidFill>
              </a:rPr>
              <a:t>Mid cloud forecasts</a:t>
            </a:r>
            <a:endParaRPr lang="en-US" sz="2400" dirty="0">
              <a:solidFill>
                <a:srgbClr val="FF6600"/>
              </a:solidFill>
            </a:endParaRPr>
          </a:p>
        </p:txBody>
      </p:sp>
      <p:sp>
        <p:nvSpPr>
          <p:cNvPr id="21" name="TextBox 20"/>
          <p:cNvSpPr txBox="1"/>
          <p:nvPr/>
        </p:nvSpPr>
        <p:spPr>
          <a:xfrm>
            <a:off x="7790222" y="-3947"/>
            <a:ext cx="1337069" cy="461665"/>
          </a:xfrm>
          <a:prstGeom prst="rect">
            <a:avLst/>
          </a:prstGeom>
          <a:solidFill>
            <a:srgbClr val="FFFFFF"/>
          </a:solidFill>
        </p:spPr>
        <p:txBody>
          <a:bodyPr wrap="square" rtlCol="0">
            <a:spAutoFit/>
          </a:bodyPr>
          <a:lstStyle/>
          <a:p>
            <a:r>
              <a:rPr lang="en-US" sz="2400" dirty="0" smtClean="0">
                <a:solidFill>
                  <a:srgbClr val="FF6600"/>
                </a:solidFill>
              </a:rPr>
              <a:t>ECMWF</a:t>
            </a:r>
            <a:endParaRPr lang="en-US" sz="2400" dirty="0">
              <a:solidFill>
                <a:srgbClr val="FF6600"/>
              </a:solidFill>
            </a:endParaRPr>
          </a:p>
        </p:txBody>
      </p:sp>
      <p:sp>
        <p:nvSpPr>
          <p:cNvPr id="22" name="TextBox 21"/>
          <p:cNvSpPr txBox="1"/>
          <p:nvPr/>
        </p:nvSpPr>
        <p:spPr>
          <a:xfrm>
            <a:off x="8026167" y="3087460"/>
            <a:ext cx="1117833" cy="830997"/>
          </a:xfrm>
          <a:prstGeom prst="rect">
            <a:avLst/>
          </a:prstGeom>
          <a:solidFill>
            <a:srgbClr val="FFFFFF"/>
          </a:solidFill>
        </p:spPr>
        <p:txBody>
          <a:bodyPr wrap="square" rtlCol="0">
            <a:spAutoFit/>
          </a:bodyPr>
          <a:lstStyle/>
          <a:p>
            <a:r>
              <a:rPr lang="en-US" sz="2400" dirty="0" smtClean="0">
                <a:solidFill>
                  <a:srgbClr val="FF6600"/>
                </a:solidFill>
              </a:rPr>
              <a:t>UKMO</a:t>
            </a:r>
          </a:p>
          <a:p>
            <a:r>
              <a:rPr lang="en-US" sz="2400" dirty="0" smtClean="0">
                <a:solidFill>
                  <a:srgbClr val="FF6600"/>
                </a:solidFill>
              </a:rPr>
              <a:t>(green)</a:t>
            </a:r>
            <a:endParaRPr lang="en-US" sz="2400" dirty="0">
              <a:solidFill>
                <a:srgbClr val="FF6600"/>
              </a:solidFill>
            </a:endParaRPr>
          </a:p>
        </p:txBody>
      </p:sp>
      <p:sp>
        <p:nvSpPr>
          <p:cNvPr id="24" name="TextBox 23"/>
          <p:cNvSpPr txBox="1"/>
          <p:nvPr/>
        </p:nvSpPr>
        <p:spPr>
          <a:xfrm>
            <a:off x="2992022" y="3170790"/>
            <a:ext cx="1252064" cy="461665"/>
          </a:xfrm>
          <a:prstGeom prst="rect">
            <a:avLst/>
          </a:prstGeom>
          <a:solidFill>
            <a:srgbClr val="FFFFFF"/>
          </a:solidFill>
        </p:spPr>
        <p:txBody>
          <a:bodyPr wrap="square" rtlCol="0">
            <a:spAutoFit/>
          </a:bodyPr>
          <a:lstStyle/>
          <a:p>
            <a:r>
              <a:rPr lang="en-US" sz="2400" dirty="0" smtClean="0">
                <a:solidFill>
                  <a:srgbClr val="FF6600"/>
                </a:solidFill>
              </a:rPr>
              <a:t>GMAO</a:t>
            </a:r>
            <a:endParaRPr lang="en-US" sz="2400" dirty="0">
              <a:solidFill>
                <a:srgbClr val="FF6600"/>
              </a:solidFill>
            </a:endParaRPr>
          </a:p>
        </p:txBody>
      </p:sp>
    </p:spTree>
    <p:extLst>
      <p:ext uri="{BB962C8B-B14F-4D97-AF65-F5344CB8AC3E}">
        <p14:creationId xmlns:p14="http://schemas.microsoft.com/office/powerpoint/2010/main" val="25870507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69479" y="3076270"/>
            <a:ext cx="5374521" cy="3772378"/>
          </a:xfrm>
          <a:prstGeom prst="rect">
            <a:avLst/>
          </a:prstGeom>
        </p:spPr>
      </p:pic>
      <p:pic>
        <p:nvPicPr>
          <p:cNvPr id="2" name="Picture 1"/>
          <p:cNvPicPr>
            <a:picLocks noChangeAspect="1"/>
          </p:cNvPicPr>
          <p:nvPr/>
        </p:nvPicPr>
        <p:blipFill>
          <a:blip r:embed="rId3"/>
          <a:stretch>
            <a:fillRect/>
          </a:stretch>
        </p:blipFill>
        <p:spPr>
          <a:xfrm>
            <a:off x="-33417" y="2946624"/>
            <a:ext cx="4244086" cy="3946657"/>
          </a:xfrm>
          <a:prstGeom prst="rect">
            <a:avLst/>
          </a:prstGeom>
        </p:spPr>
      </p:pic>
      <p:pic>
        <p:nvPicPr>
          <p:cNvPr id="6" name="Picture 5"/>
          <p:cNvPicPr>
            <a:picLocks noChangeAspect="1"/>
          </p:cNvPicPr>
          <p:nvPr/>
        </p:nvPicPr>
        <p:blipFill>
          <a:blip r:embed="rId4"/>
          <a:stretch>
            <a:fillRect/>
          </a:stretch>
        </p:blipFill>
        <p:spPr>
          <a:xfrm>
            <a:off x="0" y="0"/>
            <a:ext cx="4277504" cy="3196727"/>
          </a:xfrm>
          <a:prstGeom prst="rect">
            <a:avLst/>
          </a:prstGeom>
        </p:spPr>
      </p:pic>
      <p:pic>
        <p:nvPicPr>
          <p:cNvPr id="5" name="Picture 4"/>
          <p:cNvPicPr>
            <a:picLocks noChangeAspect="1"/>
          </p:cNvPicPr>
          <p:nvPr/>
        </p:nvPicPr>
        <p:blipFill>
          <a:blip r:embed="rId5"/>
          <a:stretch>
            <a:fillRect/>
          </a:stretch>
        </p:blipFill>
        <p:spPr>
          <a:xfrm>
            <a:off x="4201565" y="-8052"/>
            <a:ext cx="4925725" cy="3312538"/>
          </a:xfrm>
          <a:prstGeom prst="rect">
            <a:avLst/>
          </a:prstGeom>
        </p:spPr>
      </p:pic>
      <p:sp>
        <p:nvSpPr>
          <p:cNvPr id="14" name="5-Point Star 13"/>
          <p:cNvSpPr/>
          <p:nvPr/>
        </p:nvSpPr>
        <p:spPr>
          <a:xfrm>
            <a:off x="2330836" y="528779"/>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5-Point Star 15"/>
          <p:cNvSpPr/>
          <p:nvPr/>
        </p:nvSpPr>
        <p:spPr>
          <a:xfrm>
            <a:off x="1116405" y="1046838"/>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5-Point Star 16"/>
          <p:cNvSpPr/>
          <p:nvPr/>
        </p:nvSpPr>
        <p:spPr>
          <a:xfrm>
            <a:off x="6677195" y="592943"/>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5-Point Star 17"/>
          <p:cNvSpPr/>
          <p:nvPr/>
        </p:nvSpPr>
        <p:spPr>
          <a:xfrm>
            <a:off x="6448247" y="3753425"/>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5-Point Star 19"/>
          <p:cNvSpPr/>
          <p:nvPr/>
        </p:nvSpPr>
        <p:spPr>
          <a:xfrm>
            <a:off x="5312383" y="1123724"/>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4942122" y="4365081"/>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0" y="-16712"/>
            <a:ext cx="6282583" cy="461665"/>
          </a:xfrm>
          <a:prstGeom prst="rect">
            <a:avLst/>
          </a:prstGeom>
          <a:solidFill>
            <a:schemeClr val="bg1"/>
          </a:solidFill>
        </p:spPr>
        <p:txBody>
          <a:bodyPr wrap="square" rtlCol="0">
            <a:spAutoFit/>
          </a:bodyPr>
          <a:lstStyle/>
          <a:p>
            <a:r>
              <a:rPr lang="en-US" sz="2400" dirty="0" smtClean="0">
                <a:solidFill>
                  <a:srgbClr val="FF6600"/>
                </a:solidFill>
              </a:rPr>
              <a:t>Cloud-top heights (satellite) at 8/7 Mon @ 12PM</a:t>
            </a:r>
            <a:endParaRPr lang="en-US" sz="2400" dirty="0">
              <a:solidFill>
                <a:srgbClr val="FF6600"/>
              </a:solidFill>
            </a:endParaRPr>
          </a:p>
        </p:txBody>
      </p:sp>
      <p:sp>
        <p:nvSpPr>
          <p:cNvPr id="30" name="TextBox 29"/>
          <p:cNvSpPr txBox="1"/>
          <p:nvPr/>
        </p:nvSpPr>
        <p:spPr>
          <a:xfrm>
            <a:off x="6435714" y="6414905"/>
            <a:ext cx="2708286" cy="461665"/>
          </a:xfrm>
          <a:prstGeom prst="rect">
            <a:avLst/>
          </a:prstGeom>
          <a:solidFill>
            <a:schemeClr val="bg1"/>
          </a:solidFill>
        </p:spPr>
        <p:txBody>
          <a:bodyPr wrap="square" rtlCol="0">
            <a:spAutoFit/>
          </a:bodyPr>
          <a:lstStyle/>
          <a:p>
            <a:r>
              <a:rPr lang="en-US" sz="2400" dirty="0" smtClean="0">
                <a:solidFill>
                  <a:srgbClr val="FF6600"/>
                </a:solidFill>
              </a:rPr>
              <a:t>Mid cloud forecasts</a:t>
            </a:r>
            <a:endParaRPr lang="en-US" sz="2400" dirty="0">
              <a:solidFill>
                <a:srgbClr val="FF6600"/>
              </a:solidFill>
            </a:endParaRPr>
          </a:p>
        </p:txBody>
      </p:sp>
      <p:sp>
        <p:nvSpPr>
          <p:cNvPr id="21" name="TextBox 20"/>
          <p:cNvSpPr txBox="1"/>
          <p:nvPr/>
        </p:nvSpPr>
        <p:spPr>
          <a:xfrm>
            <a:off x="7790222" y="-3947"/>
            <a:ext cx="1337069" cy="461665"/>
          </a:xfrm>
          <a:prstGeom prst="rect">
            <a:avLst/>
          </a:prstGeom>
          <a:solidFill>
            <a:srgbClr val="FFFFFF"/>
          </a:solidFill>
        </p:spPr>
        <p:txBody>
          <a:bodyPr wrap="square" rtlCol="0">
            <a:spAutoFit/>
          </a:bodyPr>
          <a:lstStyle/>
          <a:p>
            <a:r>
              <a:rPr lang="en-US" sz="2400" dirty="0" smtClean="0">
                <a:solidFill>
                  <a:srgbClr val="FF6600"/>
                </a:solidFill>
              </a:rPr>
              <a:t>ECMWF</a:t>
            </a:r>
            <a:endParaRPr lang="en-US" sz="2400" dirty="0">
              <a:solidFill>
                <a:srgbClr val="FF6600"/>
              </a:solidFill>
            </a:endParaRPr>
          </a:p>
        </p:txBody>
      </p:sp>
      <p:sp>
        <p:nvSpPr>
          <p:cNvPr id="24" name="TextBox 23"/>
          <p:cNvSpPr txBox="1"/>
          <p:nvPr/>
        </p:nvSpPr>
        <p:spPr>
          <a:xfrm>
            <a:off x="3500047" y="3170790"/>
            <a:ext cx="777457" cy="461665"/>
          </a:xfrm>
          <a:prstGeom prst="rect">
            <a:avLst/>
          </a:prstGeom>
          <a:solidFill>
            <a:srgbClr val="FFFFFF"/>
          </a:solidFill>
        </p:spPr>
        <p:txBody>
          <a:bodyPr wrap="square" rtlCol="0">
            <a:spAutoFit/>
          </a:bodyPr>
          <a:lstStyle/>
          <a:p>
            <a:r>
              <a:rPr lang="en-US" sz="2400" dirty="0" smtClean="0">
                <a:solidFill>
                  <a:srgbClr val="FF6600"/>
                </a:solidFill>
              </a:rPr>
              <a:t>GFS</a:t>
            </a:r>
            <a:endParaRPr lang="en-US" sz="2400" dirty="0">
              <a:solidFill>
                <a:srgbClr val="FF6600"/>
              </a:solidFill>
            </a:endParaRPr>
          </a:p>
        </p:txBody>
      </p:sp>
      <p:sp>
        <p:nvSpPr>
          <p:cNvPr id="19" name="5-Point Star 18"/>
          <p:cNvSpPr/>
          <p:nvPr/>
        </p:nvSpPr>
        <p:spPr>
          <a:xfrm>
            <a:off x="2848467" y="3697921"/>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5-Point Star 24"/>
          <p:cNvSpPr/>
          <p:nvPr/>
        </p:nvSpPr>
        <p:spPr>
          <a:xfrm>
            <a:off x="1266142" y="4262125"/>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8026167" y="3087460"/>
            <a:ext cx="1117833" cy="830997"/>
          </a:xfrm>
          <a:prstGeom prst="rect">
            <a:avLst/>
          </a:prstGeom>
          <a:solidFill>
            <a:srgbClr val="FFFFFF"/>
          </a:solidFill>
        </p:spPr>
        <p:txBody>
          <a:bodyPr wrap="square" rtlCol="0">
            <a:spAutoFit/>
          </a:bodyPr>
          <a:lstStyle/>
          <a:p>
            <a:r>
              <a:rPr lang="en-US" sz="2400" dirty="0" smtClean="0">
                <a:solidFill>
                  <a:srgbClr val="FF6600"/>
                </a:solidFill>
              </a:rPr>
              <a:t>UKMO</a:t>
            </a:r>
          </a:p>
          <a:p>
            <a:r>
              <a:rPr lang="en-US" sz="2400" dirty="0" smtClean="0">
                <a:solidFill>
                  <a:srgbClr val="FF6600"/>
                </a:solidFill>
              </a:rPr>
              <a:t>(green)</a:t>
            </a:r>
            <a:endParaRPr lang="en-US" sz="2400" dirty="0">
              <a:solidFill>
                <a:srgbClr val="FF6600"/>
              </a:solidFill>
            </a:endParaRPr>
          </a:p>
        </p:txBody>
      </p:sp>
    </p:spTree>
    <p:extLst>
      <p:ext uri="{BB962C8B-B14F-4D97-AF65-F5344CB8AC3E}">
        <p14:creationId xmlns:p14="http://schemas.microsoft.com/office/powerpoint/2010/main" val="77541265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69479" y="3076270"/>
            <a:ext cx="5374521" cy="3772378"/>
          </a:xfrm>
          <a:prstGeom prst="rect">
            <a:avLst/>
          </a:prstGeom>
        </p:spPr>
      </p:pic>
      <p:pic>
        <p:nvPicPr>
          <p:cNvPr id="4" name="Picture 3"/>
          <p:cNvPicPr>
            <a:picLocks noChangeAspect="1"/>
          </p:cNvPicPr>
          <p:nvPr/>
        </p:nvPicPr>
        <p:blipFill>
          <a:blip r:embed="rId3"/>
          <a:stretch>
            <a:fillRect/>
          </a:stretch>
        </p:blipFill>
        <p:spPr>
          <a:xfrm>
            <a:off x="0" y="3138382"/>
            <a:ext cx="4227377" cy="3752465"/>
          </a:xfrm>
          <a:prstGeom prst="rect">
            <a:avLst/>
          </a:prstGeom>
        </p:spPr>
      </p:pic>
      <p:pic>
        <p:nvPicPr>
          <p:cNvPr id="2" name="Picture 1"/>
          <p:cNvPicPr>
            <a:picLocks noChangeAspect="1"/>
          </p:cNvPicPr>
          <p:nvPr/>
        </p:nvPicPr>
        <p:blipFill>
          <a:blip r:embed="rId4"/>
          <a:stretch>
            <a:fillRect/>
          </a:stretch>
        </p:blipFill>
        <p:spPr>
          <a:xfrm>
            <a:off x="4227377" y="-16076"/>
            <a:ext cx="4899914" cy="3271371"/>
          </a:xfrm>
          <a:prstGeom prst="rect">
            <a:avLst/>
          </a:prstGeom>
        </p:spPr>
      </p:pic>
      <p:pic>
        <p:nvPicPr>
          <p:cNvPr id="6" name="Picture 5"/>
          <p:cNvPicPr>
            <a:picLocks noChangeAspect="1"/>
          </p:cNvPicPr>
          <p:nvPr/>
        </p:nvPicPr>
        <p:blipFill>
          <a:blip r:embed="rId5"/>
          <a:stretch>
            <a:fillRect/>
          </a:stretch>
        </p:blipFill>
        <p:spPr>
          <a:xfrm>
            <a:off x="0" y="0"/>
            <a:ext cx="4277504" cy="3196727"/>
          </a:xfrm>
          <a:prstGeom prst="rect">
            <a:avLst/>
          </a:prstGeom>
        </p:spPr>
      </p:pic>
      <p:sp>
        <p:nvSpPr>
          <p:cNvPr id="14" name="5-Point Star 13"/>
          <p:cNvSpPr/>
          <p:nvPr/>
        </p:nvSpPr>
        <p:spPr>
          <a:xfrm>
            <a:off x="2330836" y="528779"/>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5-Point Star 15"/>
          <p:cNvSpPr/>
          <p:nvPr/>
        </p:nvSpPr>
        <p:spPr>
          <a:xfrm>
            <a:off x="1116405" y="1046838"/>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5-Point Star 16"/>
          <p:cNvSpPr/>
          <p:nvPr/>
        </p:nvSpPr>
        <p:spPr>
          <a:xfrm>
            <a:off x="6677195" y="526095"/>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5-Point Star 17"/>
          <p:cNvSpPr/>
          <p:nvPr/>
        </p:nvSpPr>
        <p:spPr>
          <a:xfrm>
            <a:off x="6448247" y="3753425"/>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5-Point Star 19"/>
          <p:cNvSpPr/>
          <p:nvPr/>
        </p:nvSpPr>
        <p:spPr>
          <a:xfrm>
            <a:off x="5312383" y="1056876"/>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4942122" y="4365081"/>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435714" y="6414905"/>
            <a:ext cx="2708286" cy="461665"/>
          </a:xfrm>
          <a:prstGeom prst="rect">
            <a:avLst/>
          </a:prstGeom>
          <a:solidFill>
            <a:schemeClr val="bg1"/>
          </a:solidFill>
        </p:spPr>
        <p:txBody>
          <a:bodyPr wrap="square" rtlCol="0">
            <a:spAutoFit/>
          </a:bodyPr>
          <a:lstStyle/>
          <a:p>
            <a:r>
              <a:rPr lang="en-US" sz="2400" dirty="0" smtClean="0">
                <a:solidFill>
                  <a:srgbClr val="FF6600"/>
                </a:solidFill>
              </a:rPr>
              <a:t>High cloud forecasts</a:t>
            </a:r>
            <a:endParaRPr lang="en-US" sz="2400" dirty="0">
              <a:solidFill>
                <a:srgbClr val="FF6600"/>
              </a:solidFill>
            </a:endParaRPr>
          </a:p>
        </p:txBody>
      </p:sp>
      <p:sp>
        <p:nvSpPr>
          <p:cNvPr id="24" name="TextBox 23"/>
          <p:cNvSpPr txBox="1"/>
          <p:nvPr/>
        </p:nvSpPr>
        <p:spPr>
          <a:xfrm>
            <a:off x="7790222" y="1753412"/>
            <a:ext cx="1337069" cy="461665"/>
          </a:xfrm>
          <a:prstGeom prst="rect">
            <a:avLst/>
          </a:prstGeom>
          <a:solidFill>
            <a:srgbClr val="FFFFFF"/>
          </a:solidFill>
        </p:spPr>
        <p:txBody>
          <a:bodyPr wrap="square" rtlCol="0">
            <a:spAutoFit/>
          </a:bodyPr>
          <a:lstStyle/>
          <a:p>
            <a:r>
              <a:rPr lang="en-US" sz="2400" dirty="0" smtClean="0">
                <a:solidFill>
                  <a:srgbClr val="FF6600"/>
                </a:solidFill>
              </a:rPr>
              <a:t>ECMWF</a:t>
            </a:r>
            <a:endParaRPr lang="en-US" sz="2400" dirty="0">
              <a:solidFill>
                <a:srgbClr val="FF6600"/>
              </a:solidFill>
            </a:endParaRPr>
          </a:p>
        </p:txBody>
      </p:sp>
      <p:sp>
        <p:nvSpPr>
          <p:cNvPr id="25" name="TextBox 24"/>
          <p:cNvSpPr txBox="1"/>
          <p:nvPr/>
        </p:nvSpPr>
        <p:spPr>
          <a:xfrm>
            <a:off x="8026167" y="4828107"/>
            <a:ext cx="996693" cy="830997"/>
          </a:xfrm>
          <a:prstGeom prst="rect">
            <a:avLst/>
          </a:prstGeom>
          <a:solidFill>
            <a:srgbClr val="FFFFFF"/>
          </a:solidFill>
        </p:spPr>
        <p:txBody>
          <a:bodyPr wrap="square" rtlCol="0">
            <a:spAutoFit/>
          </a:bodyPr>
          <a:lstStyle/>
          <a:p>
            <a:r>
              <a:rPr lang="en-US" sz="2400" dirty="0" smtClean="0">
                <a:solidFill>
                  <a:srgbClr val="FF6600"/>
                </a:solidFill>
              </a:rPr>
              <a:t>UKMO</a:t>
            </a:r>
          </a:p>
          <a:p>
            <a:r>
              <a:rPr lang="en-US" sz="2400" dirty="0" smtClean="0">
                <a:solidFill>
                  <a:srgbClr val="FF6600"/>
                </a:solidFill>
              </a:rPr>
              <a:t>(blue)</a:t>
            </a:r>
            <a:endParaRPr lang="en-US" sz="2400" dirty="0">
              <a:solidFill>
                <a:srgbClr val="FF6600"/>
              </a:solidFill>
            </a:endParaRPr>
          </a:p>
        </p:txBody>
      </p:sp>
      <p:sp>
        <p:nvSpPr>
          <p:cNvPr id="31" name="TextBox 30"/>
          <p:cNvSpPr txBox="1"/>
          <p:nvPr/>
        </p:nvSpPr>
        <p:spPr>
          <a:xfrm>
            <a:off x="2992022" y="4928149"/>
            <a:ext cx="1252064" cy="461665"/>
          </a:xfrm>
          <a:prstGeom prst="rect">
            <a:avLst/>
          </a:prstGeom>
          <a:solidFill>
            <a:srgbClr val="FFFFFF"/>
          </a:solidFill>
        </p:spPr>
        <p:txBody>
          <a:bodyPr wrap="square" rtlCol="0">
            <a:spAutoFit/>
          </a:bodyPr>
          <a:lstStyle/>
          <a:p>
            <a:r>
              <a:rPr lang="en-US" sz="2400" dirty="0" smtClean="0">
                <a:solidFill>
                  <a:srgbClr val="FF6600"/>
                </a:solidFill>
              </a:rPr>
              <a:t>GMAO</a:t>
            </a:r>
            <a:endParaRPr lang="en-US" sz="2400" dirty="0">
              <a:solidFill>
                <a:srgbClr val="FF6600"/>
              </a:solidFill>
            </a:endParaRPr>
          </a:p>
        </p:txBody>
      </p:sp>
    </p:spTree>
    <p:extLst>
      <p:ext uri="{BB962C8B-B14F-4D97-AF65-F5344CB8AC3E}">
        <p14:creationId xmlns:p14="http://schemas.microsoft.com/office/powerpoint/2010/main" val="7204728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4277504" cy="3196727"/>
          </a:xfrm>
          <a:prstGeom prst="rect">
            <a:avLst/>
          </a:prstGeom>
        </p:spPr>
      </p:pic>
      <p:pic>
        <p:nvPicPr>
          <p:cNvPr id="3" name="Picture 2"/>
          <p:cNvPicPr>
            <a:picLocks noChangeAspect="1"/>
          </p:cNvPicPr>
          <p:nvPr/>
        </p:nvPicPr>
        <p:blipFill>
          <a:blip r:embed="rId3"/>
          <a:stretch>
            <a:fillRect/>
          </a:stretch>
        </p:blipFill>
        <p:spPr>
          <a:xfrm>
            <a:off x="3769479" y="3076270"/>
            <a:ext cx="5374521" cy="3772378"/>
          </a:xfrm>
          <a:prstGeom prst="rect">
            <a:avLst/>
          </a:prstGeom>
        </p:spPr>
      </p:pic>
      <p:pic>
        <p:nvPicPr>
          <p:cNvPr id="5" name="Picture 4"/>
          <p:cNvPicPr>
            <a:picLocks noChangeAspect="1"/>
          </p:cNvPicPr>
          <p:nvPr/>
        </p:nvPicPr>
        <p:blipFill>
          <a:blip r:embed="rId4"/>
          <a:stretch>
            <a:fillRect/>
          </a:stretch>
        </p:blipFill>
        <p:spPr>
          <a:xfrm>
            <a:off x="-43471" y="3180015"/>
            <a:ext cx="3924298" cy="3674037"/>
          </a:xfrm>
          <a:prstGeom prst="rect">
            <a:avLst/>
          </a:prstGeom>
        </p:spPr>
      </p:pic>
      <p:pic>
        <p:nvPicPr>
          <p:cNvPr id="2" name="Picture 1"/>
          <p:cNvPicPr>
            <a:picLocks noChangeAspect="1"/>
          </p:cNvPicPr>
          <p:nvPr/>
        </p:nvPicPr>
        <p:blipFill>
          <a:blip r:embed="rId5"/>
          <a:stretch>
            <a:fillRect/>
          </a:stretch>
        </p:blipFill>
        <p:spPr>
          <a:xfrm>
            <a:off x="4227377" y="-16076"/>
            <a:ext cx="4899914" cy="3271371"/>
          </a:xfrm>
          <a:prstGeom prst="rect">
            <a:avLst/>
          </a:prstGeom>
        </p:spPr>
      </p:pic>
      <p:sp>
        <p:nvSpPr>
          <p:cNvPr id="14" name="5-Point Star 13"/>
          <p:cNvSpPr/>
          <p:nvPr/>
        </p:nvSpPr>
        <p:spPr>
          <a:xfrm>
            <a:off x="2330836" y="528779"/>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5-Point Star 15"/>
          <p:cNvSpPr/>
          <p:nvPr/>
        </p:nvSpPr>
        <p:spPr>
          <a:xfrm>
            <a:off x="1116405" y="1046838"/>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5-Point Star 16"/>
          <p:cNvSpPr/>
          <p:nvPr/>
        </p:nvSpPr>
        <p:spPr>
          <a:xfrm>
            <a:off x="6677195" y="526095"/>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5-Point Star 17"/>
          <p:cNvSpPr/>
          <p:nvPr/>
        </p:nvSpPr>
        <p:spPr>
          <a:xfrm>
            <a:off x="6448247" y="3753425"/>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5-Point Star 19"/>
          <p:cNvSpPr/>
          <p:nvPr/>
        </p:nvSpPr>
        <p:spPr>
          <a:xfrm>
            <a:off x="5312383" y="1056876"/>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4942122" y="4365081"/>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435714" y="6414905"/>
            <a:ext cx="2708286" cy="461665"/>
          </a:xfrm>
          <a:prstGeom prst="rect">
            <a:avLst/>
          </a:prstGeom>
          <a:solidFill>
            <a:schemeClr val="bg1"/>
          </a:solidFill>
        </p:spPr>
        <p:txBody>
          <a:bodyPr wrap="square" rtlCol="0">
            <a:spAutoFit/>
          </a:bodyPr>
          <a:lstStyle/>
          <a:p>
            <a:r>
              <a:rPr lang="en-US" sz="2400" dirty="0" smtClean="0">
                <a:solidFill>
                  <a:srgbClr val="FF6600"/>
                </a:solidFill>
              </a:rPr>
              <a:t>High cloud forecasts</a:t>
            </a:r>
            <a:endParaRPr lang="en-US" sz="2400" dirty="0">
              <a:solidFill>
                <a:srgbClr val="FF6600"/>
              </a:solidFill>
            </a:endParaRPr>
          </a:p>
        </p:txBody>
      </p:sp>
      <p:sp>
        <p:nvSpPr>
          <p:cNvPr id="21" name="5-Point Star 20"/>
          <p:cNvSpPr/>
          <p:nvPr/>
        </p:nvSpPr>
        <p:spPr>
          <a:xfrm>
            <a:off x="2664668" y="3915177"/>
            <a:ext cx="228600" cy="228600"/>
          </a:xfrm>
          <a:prstGeom prst="star5">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5-Point Star 21"/>
          <p:cNvSpPr/>
          <p:nvPr/>
        </p:nvSpPr>
        <p:spPr>
          <a:xfrm>
            <a:off x="1182597" y="4412533"/>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7790222" y="1753412"/>
            <a:ext cx="1337069" cy="461665"/>
          </a:xfrm>
          <a:prstGeom prst="rect">
            <a:avLst/>
          </a:prstGeom>
          <a:solidFill>
            <a:srgbClr val="FFFFFF"/>
          </a:solidFill>
        </p:spPr>
        <p:txBody>
          <a:bodyPr wrap="square" rtlCol="0">
            <a:spAutoFit/>
          </a:bodyPr>
          <a:lstStyle/>
          <a:p>
            <a:r>
              <a:rPr lang="en-US" sz="2400" dirty="0" smtClean="0">
                <a:solidFill>
                  <a:srgbClr val="FF6600"/>
                </a:solidFill>
              </a:rPr>
              <a:t>ECMWF</a:t>
            </a:r>
            <a:endParaRPr lang="en-US" sz="2400" dirty="0">
              <a:solidFill>
                <a:srgbClr val="FF6600"/>
              </a:solidFill>
            </a:endParaRPr>
          </a:p>
        </p:txBody>
      </p:sp>
      <p:sp>
        <p:nvSpPr>
          <p:cNvPr id="25" name="TextBox 24"/>
          <p:cNvSpPr txBox="1"/>
          <p:nvPr/>
        </p:nvSpPr>
        <p:spPr>
          <a:xfrm>
            <a:off x="8026167" y="4828107"/>
            <a:ext cx="996693" cy="830997"/>
          </a:xfrm>
          <a:prstGeom prst="rect">
            <a:avLst/>
          </a:prstGeom>
          <a:solidFill>
            <a:srgbClr val="FFFFFF"/>
          </a:solidFill>
        </p:spPr>
        <p:txBody>
          <a:bodyPr wrap="square" rtlCol="0">
            <a:spAutoFit/>
          </a:bodyPr>
          <a:lstStyle/>
          <a:p>
            <a:r>
              <a:rPr lang="en-US" sz="2400" dirty="0" smtClean="0">
                <a:solidFill>
                  <a:srgbClr val="FF6600"/>
                </a:solidFill>
              </a:rPr>
              <a:t>UKMO</a:t>
            </a:r>
          </a:p>
          <a:p>
            <a:r>
              <a:rPr lang="en-US" sz="2400" dirty="0" smtClean="0">
                <a:solidFill>
                  <a:srgbClr val="FF6600"/>
                </a:solidFill>
              </a:rPr>
              <a:t>(blue)</a:t>
            </a:r>
            <a:endParaRPr lang="en-US" sz="2400" dirty="0">
              <a:solidFill>
                <a:srgbClr val="FF6600"/>
              </a:solidFill>
            </a:endParaRPr>
          </a:p>
        </p:txBody>
      </p:sp>
      <p:sp>
        <p:nvSpPr>
          <p:cNvPr id="26" name="TextBox 25"/>
          <p:cNvSpPr txBox="1"/>
          <p:nvPr/>
        </p:nvSpPr>
        <p:spPr>
          <a:xfrm>
            <a:off x="2992022" y="4928149"/>
            <a:ext cx="777457" cy="461665"/>
          </a:xfrm>
          <a:prstGeom prst="rect">
            <a:avLst/>
          </a:prstGeom>
          <a:solidFill>
            <a:srgbClr val="FFFFFF"/>
          </a:solidFill>
        </p:spPr>
        <p:txBody>
          <a:bodyPr wrap="square" rtlCol="0">
            <a:spAutoFit/>
          </a:bodyPr>
          <a:lstStyle/>
          <a:p>
            <a:r>
              <a:rPr lang="en-US" sz="2400" dirty="0" smtClean="0">
                <a:solidFill>
                  <a:srgbClr val="FF6600"/>
                </a:solidFill>
              </a:rPr>
              <a:t>GFS</a:t>
            </a:r>
            <a:endParaRPr lang="en-US" sz="2400" dirty="0">
              <a:solidFill>
                <a:srgbClr val="FF6600"/>
              </a:solidFill>
            </a:endParaRPr>
          </a:p>
        </p:txBody>
      </p:sp>
    </p:spTree>
    <p:extLst>
      <p:ext uri="{BB962C8B-B14F-4D97-AF65-F5344CB8AC3E}">
        <p14:creationId xmlns:p14="http://schemas.microsoft.com/office/powerpoint/2010/main" val="104755897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1424</TotalTime>
  <Words>1518</Words>
  <Application>Microsoft Macintosh PowerPoint</Application>
  <PresentationFormat>On-screen Show (4:3)</PresentationFormat>
  <Paragraphs>172</Paragraphs>
  <Slides>39</Slides>
  <Notes>2</Notes>
  <HiddenSlides>3</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ORACLES weather briefing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Summary</vt:lpstr>
      <vt:lpstr>Thursday, 8/10 (routine flight)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Thursday, 8/10 (routine flight)</vt:lpstr>
      <vt:lpstr>Friday, 8/11 (contingency routine flight)</vt:lpstr>
      <vt:lpstr>PowerPoint Presentation</vt:lpstr>
      <vt:lpstr>PowerPoint Presentation</vt:lpstr>
      <vt:lpstr>PowerPoint Presentation</vt:lpstr>
      <vt:lpstr>PowerPoint Presentation</vt:lpstr>
      <vt:lpstr>Friday, 8/11 (contingency routine flight)</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Briefing, 20170801</dc:title>
  <dc:creator>Lenny Pfister</dc:creator>
  <cp:lastModifiedBy>Rei</cp:lastModifiedBy>
  <cp:revision>190</cp:revision>
  <dcterms:created xsi:type="dcterms:W3CDTF">2017-08-02T11:34:01Z</dcterms:created>
  <dcterms:modified xsi:type="dcterms:W3CDTF">2017-08-07T15:59:19Z</dcterms:modified>
</cp:coreProperties>
</file>