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39"/>
  </p:notesMasterIdLst>
  <p:handoutMasterIdLst>
    <p:handoutMasterId r:id="rId40"/>
  </p:handoutMasterIdLst>
  <p:sldIdLst>
    <p:sldId id="257" r:id="rId2"/>
    <p:sldId id="275" r:id="rId3"/>
    <p:sldId id="269" r:id="rId4"/>
    <p:sldId id="259" r:id="rId5"/>
    <p:sldId id="290" r:id="rId6"/>
    <p:sldId id="270" r:id="rId7"/>
    <p:sldId id="271" r:id="rId8"/>
    <p:sldId id="293" r:id="rId9"/>
    <p:sldId id="294" r:id="rId10"/>
    <p:sldId id="295" r:id="rId11"/>
    <p:sldId id="296" r:id="rId12"/>
    <p:sldId id="273" r:id="rId13"/>
    <p:sldId id="274" r:id="rId14"/>
    <p:sldId id="288" r:id="rId15"/>
    <p:sldId id="272" r:id="rId16"/>
    <p:sldId id="264" r:id="rId17"/>
    <p:sldId id="276" r:id="rId18"/>
    <p:sldId id="291" r:id="rId19"/>
    <p:sldId id="297" r:id="rId20"/>
    <p:sldId id="277" r:id="rId21"/>
    <p:sldId id="281" r:id="rId22"/>
    <p:sldId id="292" r:id="rId23"/>
    <p:sldId id="289" r:id="rId24"/>
    <p:sldId id="284" r:id="rId25"/>
    <p:sldId id="283" r:id="rId26"/>
    <p:sldId id="282" r:id="rId27"/>
    <p:sldId id="278" r:id="rId28"/>
    <p:sldId id="279" r:id="rId29"/>
    <p:sldId id="280" r:id="rId30"/>
    <p:sldId id="262" r:id="rId31"/>
    <p:sldId id="267" r:id="rId32"/>
    <p:sldId id="268" r:id="rId33"/>
    <p:sldId id="287" r:id="rId34"/>
    <p:sldId id="265" r:id="rId35"/>
    <p:sldId id="266" r:id="rId36"/>
    <p:sldId id="285" r:id="rId37"/>
    <p:sldId id="286" r:id="rId38"/>
  </p:sldIdLst>
  <p:sldSz cx="9144000" cy="5143500" type="screen16x9"/>
  <p:notesSz cx="9448800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94AB8"/>
    <a:srgbClr val="E5D7ED"/>
    <a:srgbClr val="CDB7ED"/>
    <a:srgbClr val="FFFAD0"/>
    <a:srgbClr val="FCFFB9"/>
    <a:srgbClr val="BDB1FF"/>
    <a:srgbClr val="2C93EF"/>
    <a:srgbClr val="EF0202"/>
    <a:srgbClr val="A8B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6"/>
    <p:restoredTop sz="95293" autoAdjust="0"/>
  </p:normalViewPr>
  <p:slideViewPr>
    <p:cSldViewPr snapToGrid="0">
      <p:cViewPr varScale="1">
        <p:scale>
          <a:sx n="131" d="100"/>
          <a:sy n="131" d="100"/>
        </p:scale>
        <p:origin x="300" y="120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79" d="100"/>
          <a:sy n="179" d="100"/>
        </p:scale>
        <p:origin x="272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53464" y="0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409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53464" y="6659409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9643" y="612468"/>
            <a:ext cx="11879470" cy="28279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</a:pPr>
            <a:r>
              <a:rPr lang="en-US" smtClean="0"/>
              <a:t>First level</a:t>
            </a:r>
          </a:p>
          <a:p>
            <a:pPr lvl="2" fontAlgn="auto">
              <a:spcAft>
                <a:spcPts val="0"/>
              </a:spcAft>
            </a:pPr>
            <a:r>
              <a:rPr lang="en-US" smtClean="0"/>
              <a:t>Second level</a:t>
            </a:r>
          </a:p>
          <a:p>
            <a:pPr lvl="3" fontAlgn="auto">
              <a:spcAft>
                <a:spcPts val="0"/>
              </a:spcAft>
            </a:pPr>
            <a:r>
              <a:rPr lang="en-US" smtClean="0"/>
              <a:t>Third level</a:t>
            </a:r>
          </a:p>
          <a:p>
            <a:pPr lvl="4" fontAlgn="auto">
              <a:spcAft>
                <a:spcPts val="0"/>
              </a:spcAft>
            </a:pPr>
            <a:r>
              <a:rPr lang="en-US" smtClean="0"/>
              <a:t>Fourth level</a:t>
            </a:r>
          </a:p>
          <a:p>
            <a:pPr fontAlgn="auto">
              <a:spcAft>
                <a:spcPts val="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51326" y="0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87600" y="525463"/>
            <a:ext cx="46736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736" y="3329705"/>
            <a:ext cx="7557328" cy="315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58232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51326" y="6658232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E2D798-E986-4347-8B6E-77185133318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54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E2D798-E986-4347-8B6E-77185133318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22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E2D798-E986-4347-8B6E-77185133318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3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E2D798-E986-4347-8B6E-77185133318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01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0">
                <a:solidFill>
                  <a:srgbClr val="FF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 b="0">
                <a:solidFill>
                  <a:srgbClr val="2C93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7520" y="689715"/>
            <a:ext cx="976693" cy="414526"/>
          </a:xfrm>
          <a:prstGeom prst="rect">
            <a:avLst/>
          </a:prstGeom>
        </p:spPr>
      </p:pic>
      <p:pic>
        <p:nvPicPr>
          <p:cNvPr id="4098" name="Picture 2" descr="https://espo.nasa.gov/sites/default/files/styles/mission_logo_200_wide/public/images/ORACLE%20Logo%202017.png?itok=jubPfJEw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516" y="285750"/>
            <a:ext cx="886968" cy="8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111381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2"/>
          </p:nvPr>
        </p:nvSpPr>
        <p:spPr>
          <a:xfrm>
            <a:off x="3100063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3"/>
          </p:nvPr>
        </p:nvSpPr>
        <p:spPr>
          <a:xfrm>
            <a:off x="3100063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4"/>
          </p:nvPr>
        </p:nvSpPr>
        <p:spPr>
          <a:xfrm>
            <a:off x="6088745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088745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Content Placeholder 3"/>
          <p:cNvSpPr>
            <a:spLocks noGrp="1" noChangeAspect="1"/>
          </p:cNvSpPr>
          <p:nvPr>
            <p:ph sz="half" idx="18"/>
          </p:nvPr>
        </p:nvSpPr>
        <p:spPr>
          <a:xfrm>
            <a:off x="357784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 noChangeAspect="1"/>
          </p:cNvSpPr>
          <p:nvPr>
            <p:ph sz="half" idx="19"/>
          </p:nvPr>
        </p:nvSpPr>
        <p:spPr>
          <a:xfrm>
            <a:off x="357784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 noChangeAspect="1"/>
          </p:cNvSpPr>
          <p:nvPr>
            <p:ph sz="half" idx="20"/>
          </p:nvPr>
        </p:nvSpPr>
        <p:spPr>
          <a:xfrm>
            <a:off x="357784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Content Placeholder 3"/>
          <p:cNvSpPr>
            <a:spLocks noGrp="1" noChangeAspect="1"/>
          </p:cNvSpPr>
          <p:nvPr>
            <p:ph sz="half" idx="21"/>
          </p:nvPr>
        </p:nvSpPr>
        <p:spPr>
          <a:xfrm>
            <a:off x="2512078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Content Placeholder 3"/>
          <p:cNvSpPr>
            <a:spLocks noGrp="1" noChangeAspect="1"/>
          </p:cNvSpPr>
          <p:nvPr>
            <p:ph sz="half" idx="22"/>
          </p:nvPr>
        </p:nvSpPr>
        <p:spPr>
          <a:xfrm>
            <a:off x="2512078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 noChangeAspect="1"/>
          </p:cNvSpPr>
          <p:nvPr>
            <p:ph sz="half" idx="23"/>
          </p:nvPr>
        </p:nvSpPr>
        <p:spPr>
          <a:xfrm>
            <a:off x="2512078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 noChangeAspect="1"/>
          </p:cNvSpPr>
          <p:nvPr>
            <p:ph sz="half" idx="24"/>
          </p:nvPr>
        </p:nvSpPr>
        <p:spPr>
          <a:xfrm>
            <a:off x="4666373" y="1035552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 noChangeAspect="1"/>
          </p:cNvSpPr>
          <p:nvPr>
            <p:ph sz="half" idx="25"/>
          </p:nvPr>
        </p:nvSpPr>
        <p:spPr>
          <a:xfrm>
            <a:off x="4666373" y="2313442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 noChangeAspect="1"/>
          </p:cNvSpPr>
          <p:nvPr>
            <p:ph sz="half" idx="26"/>
          </p:nvPr>
        </p:nvSpPr>
        <p:spPr>
          <a:xfrm>
            <a:off x="4666373" y="3598818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 noChangeAspect="1"/>
          </p:cNvSpPr>
          <p:nvPr>
            <p:ph sz="half" idx="27"/>
          </p:nvPr>
        </p:nvSpPr>
        <p:spPr>
          <a:xfrm>
            <a:off x="6800700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 noChangeAspect="1"/>
          </p:cNvSpPr>
          <p:nvPr>
            <p:ph sz="half" idx="28"/>
          </p:nvPr>
        </p:nvSpPr>
        <p:spPr>
          <a:xfrm>
            <a:off x="6800700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3"/>
          <p:cNvSpPr>
            <a:spLocks noGrp="1" noChangeAspect="1"/>
          </p:cNvSpPr>
          <p:nvPr>
            <p:ph sz="half" idx="29"/>
          </p:nvPr>
        </p:nvSpPr>
        <p:spPr>
          <a:xfrm>
            <a:off x="6800700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812633"/>
            <a:ext cx="3007591" cy="871958"/>
          </a:xfrm>
        </p:spPr>
        <p:txBody>
          <a:bodyPr anchor="b"/>
          <a:lstStyle>
            <a:lvl1pPr algn="l"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  <a:prstGeom prst="rect">
            <a:avLst/>
          </a:prstGeom>
        </p:spPr>
        <p:txBody>
          <a:bodyPr/>
          <a:lstStyle>
            <a:lvl1pPr>
              <a:defRPr sz="29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5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22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8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8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684591"/>
            <a:ext cx="3007591" cy="2910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800" y="858832"/>
            <a:ext cx="8813800" cy="3811588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</a:t>
            </a:r>
            <a:r>
              <a:rPr lang="en-US" smtClean="0"/>
              <a:t> 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7800" y="180975"/>
            <a:ext cx="813393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77800" y="923924"/>
            <a:ext cx="8728075" cy="3743325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120459" y="1033434"/>
            <a:ext cx="8783651" cy="1902658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20460" y="3000546"/>
            <a:ext cx="8783651" cy="1770174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177800" y="180975"/>
            <a:ext cx="813393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0" cap="all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92088" y="902229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49788" y="902229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1631684"/>
            <a:ext cx="4364038" cy="3093422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1631684"/>
            <a:ext cx="4364038" cy="3093422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845912"/>
            <a:ext cx="437356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4602163" y="895793"/>
            <a:ext cx="43735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Click to edit Master title style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4" y="205908"/>
            <a:ext cx="8821736" cy="72754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4" y="1027580"/>
            <a:ext cx="4352492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2163" y="1027580"/>
            <a:ext cx="4364037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1507682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1507682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emf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800" y="180975"/>
            <a:ext cx="88566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2016" y="4832347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</a:t>
            </a:r>
            <a:r>
              <a:rPr lang="en-US" dirty="0" smtClean="0"/>
              <a:t> Global Modeling and Assimilation Office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6397" y="4824862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9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178229498"/>
              </p:ext>
            </p:extLst>
          </p:nvPr>
        </p:nvGraphicFramePr>
        <p:xfrm>
          <a:off x="177800" y="213518"/>
          <a:ext cx="6826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7" name="Photo Editor Photo" r:id="rId24" imgW="5982535" imgH="4944165" progId="MSPhotoEd.3">
                  <p:embed/>
                </p:oleObj>
              </mc:Choice>
              <mc:Fallback>
                <p:oleObj name="Photo Editor Photo" r:id="rId24" imgW="5982535" imgH="494416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213518"/>
                        <a:ext cx="682625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gradFill rotWithShape="0">
                              <a:gsLst>
                                <a:gs pos="0">
                                  <a:srgbClr val="0000C2"/>
                                </a:gs>
                                <a:gs pos="100000">
                                  <a:srgbClr val="FE0030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821886" y="393078"/>
            <a:ext cx="742342" cy="315064"/>
          </a:xfrm>
          <a:prstGeom prst="rect">
            <a:avLst/>
          </a:prstGeom>
        </p:spPr>
      </p:pic>
      <p:pic>
        <p:nvPicPr>
          <p:cNvPr id="1179" name="Picture 155" descr="https://espo.nasa.gov/sites/default/files/styles/mission_logo_200_wide/public/images/ORACLE%20Logo%202017.png?itok=jubPfJEw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40" y="213518"/>
            <a:ext cx="566928" cy="5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55" r:id="rId12"/>
    <p:sldLayoutId id="2147483941" r:id="rId13"/>
    <p:sldLayoutId id="2147483942" r:id="rId14"/>
    <p:sldLayoutId id="2147483943" r:id="rId15"/>
    <p:sldLayoutId id="2147483944" r:id="rId16"/>
    <p:sldLayoutId id="2147483945" r:id="rId17"/>
    <p:sldLayoutId id="2147483946" r:id="rId18"/>
    <p:sldLayoutId id="2147483954" r:id="rId1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4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7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406255" y="1346814"/>
            <a:ext cx="6803237" cy="106119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FF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ORACLES Forecast Briefing</a:t>
            </a:r>
            <a:br>
              <a:rPr lang="en-US" kern="0" dirty="0" smtClean="0"/>
            </a:br>
            <a:r>
              <a:rPr lang="en-US" kern="0" dirty="0" smtClean="0"/>
              <a:t>(Aerosols)</a:t>
            </a:r>
            <a:br>
              <a:rPr lang="en-US" kern="0" dirty="0" smtClean="0"/>
            </a:br>
            <a:endParaRPr lang="en-US" kern="0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00580" y="3009163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A0A0A0"/>
              </a:buClr>
              <a:buSzPct val="80000"/>
              <a:buFont typeface="AGaramond RegularSC" pitchFamily="1" charset="-52"/>
              <a:buNone/>
              <a:defRPr sz="2400" b="0">
                <a:solidFill>
                  <a:srgbClr val="2C93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defRPr>
            </a:lvl1pPr>
            <a:lvl2pPr marL="568325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Font typeface="Arial" charset="0"/>
              <a:buChar char="•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7713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SzPct val="90000"/>
              <a:buChar char="»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1196975" indent="-11112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711325" indent="-165100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467446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2877737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288029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3698320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b="1" kern="0" dirty="0" smtClean="0">
                <a:effectLst/>
              </a:rPr>
              <a:t>07 August 2017</a:t>
            </a:r>
            <a:endParaRPr lang="en-US" b="1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721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64826" y="241825"/>
            <a:ext cx="581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Monday </a:t>
            </a:r>
            <a:r>
              <a:rPr lang="en-US" sz="3200" dirty="0" smtClean="0">
                <a:solidFill>
                  <a:srgbClr val="000000"/>
                </a:solidFill>
              </a:rPr>
              <a:t>August </a:t>
            </a:r>
            <a:r>
              <a:rPr lang="en-US" sz="3200" dirty="0" smtClean="0">
                <a:solidFill>
                  <a:srgbClr val="000000"/>
                </a:solidFill>
              </a:rPr>
              <a:t>07 </a:t>
            </a:r>
            <a:r>
              <a:rPr lang="en-US" sz="3200" dirty="0" smtClean="0">
                <a:solidFill>
                  <a:srgbClr val="000000"/>
                </a:solidFill>
              </a:rPr>
              <a:t>12 z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41" y="826600"/>
            <a:ext cx="7091550" cy="417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7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64826" y="241825"/>
            <a:ext cx="581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Monday </a:t>
            </a:r>
            <a:r>
              <a:rPr lang="en-US" sz="3200" dirty="0" smtClean="0">
                <a:solidFill>
                  <a:srgbClr val="000000"/>
                </a:solidFill>
              </a:rPr>
              <a:t>August </a:t>
            </a:r>
            <a:r>
              <a:rPr lang="en-US" sz="3200" dirty="0" smtClean="0">
                <a:solidFill>
                  <a:srgbClr val="000000"/>
                </a:solidFill>
              </a:rPr>
              <a:t>07 </a:t>
            </a:r>
            <a:r>
              <a:rPr lang="en-US" sz="3200" dirty="0" smtClean="0">
                <a:solidFill>
                  <a:srgbClr val="000000"/>
                </a:solidFill>
              </a:rPr>
              <a:t>12 z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41" y="826600"/>
            <a:ext cx="7091550" cy="4176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41" y="713245"/>
            <a:ext cx="7150475" cy="466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5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869" y="135960"/>
            <a:ext cx="7886700" cy="994172"/>
          </a:xfrm>
        </p:spPr>
        <p:txBody>
          <a:bodyPr/>
          <a:lstStyle/>
          <a:p>
            <a:r>
              <a:rPr lang="en-US" dirty="0" smtClean="0"/>
              <a:t>Tuesday </a:t>
            </a:r>
            <a:r>
              <a:rPr lang="en-US" dirty="0"/>
              <a:t>(</a:t>
            </a:r>
            <a:r>
              <a:rPr lang="en-US" dirty="0" smtClean="0"/>
              <a:t>08) August </a:t>
            </a:r>
            <a:r>
              <a:rPr lang="en-US" dirty="0"/>
              <a:t>2017 12Z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37445" y="4835174"/>
            <a:ext cx="4351338" cy="266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4844699"/>
            <a:ext cx="409222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609345" y="826619"/>
            <a:ext cx="336499" cy="1536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8"/>
            <a:endParaRPr lang="en-US" sz="900">
              <a:latin typeface="55 Helvetica Roman" pitchFamily="1" charset="-5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1" y="1096448"/>
            <a:ext cx="3778568" cy="333403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 flipV="1">
            <a:off x="1048625" y="1753300"/>
            <a:ext cx="1040235" cy="46139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1176191" y="4485225"/>
            <a:ext cx="2458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Yesterdays forecast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281" y="1130132"/>
            <a:ext cx="4072486" cy="330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8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Tuesday </a:t>
            </a:r>
            <a:r>
              <a:rPr lang="en-US"/>
              <a:t>(</a:t>
            </a:r>
            <a:r>
              <a:rPr lang="en-US" smtClean="0"/>
              <a:t>08) August </a:t>
            </a:r>
            <a:r>
              <a:rPr lang="en-US" dirty="0"/>
              <a:t>2017 12Z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37445" y="4835174"/>
            <a:ext cx="4351338" cy="266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4844699"/>
            <a:ext cx="409222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609345" y="826619"/>
            <a:ext cx="336499" cy="1536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8"/>
            <a:endParaRPr lang="en-US" sz="900">
              <a:latin typeface="55 Helvetica Roman" pitchFamily="1" charset="-5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267"/>
            <a:ext cx="3665718" cy="32344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40" y="1126128"/>
            <a:ext cx="4072486" cy="344587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1408824" y="1809458"/>
            <a:ext cx="1040235" cy="46139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54" y="973692"/>
            <a:ext cx="3994832" cy="399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5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Tuesday </a:t>
            </a:r>
            <a:r>
              <a:rPr lang="en-US"/>
              <a:t>(</a:t>
            </a:r>
            <a:r>
              <a:rPr lang="en-US" smtClean="0"/>
              <a:t>08) August </a:t>
            </a:r>
            <a:r>
              <a:rPr lang="en-US" dirty="0"/>
              <a:t>2017 12Z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37445" y="4835174"/>
            <a:ext cx="4351338" cy="266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4844699"/>
            <a:ext cx="409222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609345" y="826619"/>
            <a:ext cx="336499" cy="1536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8"/>
            <a:endParaRPr lang="en-US" sz="900">
              <a:latin typeface="55 Helvetica Roman" pitchFamily="1" charset="-5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267"/>
            <a:ext cx="3665718" cy="32344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40" y="1126128"/>
            <a:ext cx="4072486" cy="344587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1408824" y="1809458"/>
            <a:ext cx="1040235" cy="46139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54" y="973692"/>
            <a:ext cx="3994832" cy="3994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958" y="917596"/>
            <a:ext cx="4107023" cy="410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5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3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170" name="Picture 2" descr="http://macc.copernicus-atmosphere.eu/d/getchart/macc/gac/nrt/nrt_opticaldepth%21108%21Total%21Africa%21macc%21od%21enfo%21nrt_opticaldepth%212017080600%21%21chart.gif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t="45772" r="30724"/>
          <a:stretch/>
        </p:blipFill>
        <p:spPr bwMode="auto">
          <a:xfrm>
            <a:off x="5083277" y="1577008"/>
            <a:ext cx="3612670" cy="270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516_fp.7totaot.096.oracles_lg.pn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098866"/>
            <a:ext cx="4364037" cy="337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131" y="1154485"/>
            <a:ext cx="4422056" cy="38407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4106" y="207447"/>
            <a:ext cx="581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Thursday August 10 12 z</a:t>
            </a:r>
            <a:endParaRPr lang="en-US" sz="3200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6960020" y="1911928"/>
            <a:ext cx="0" cy="1016801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937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170" name="Picture 2" descr="http://macc.copernicus-atmosphere.eu/d/getchart/macc/gac/nrt/nrt_opticaldepth%21108%21Total%21Africa%21macc%21od%21enfo%21nrt_opticaldepth%212017080600%21%21chart.gif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t="45772" r="30724"/>
          <a:stretch/>
        </p:blipFill>
        <p:spPr bwMode="auto">
          <a:xfrm>
            <a:off x="5083277" y="1577008"/>
            <a:ext cx="3612670" cy="270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macc.copernicus-atmosphere.eu/d/getchart/macc/gac/nrt/nrt_opticaldepth%21108%21Total%21Africa%21macc%21od%21enfo%21nrt_opticaldepth%212017080600%21%21chart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05"/>
          <a:stretch/>
        </p:blipFill>
        <p:spPr bwMode="auto">
          <a:xfrm>
            <a:off x="4670425" y="944870"/>
            <a:ext cx="4364037" cy="4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516_fp.7totaot.096.oracles_lg.pn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098866"/>
            <a:ext cx="4364037" cy="337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/>
          <p:cNvSpPr txBox="1">
            <a:spLocks noGrp="1"/>
          </p:cNvSpPr>
          <p:nvPr>
            <p:ph type="title"/>
          </p:nvPr>
        </p:nvSpPr>
        <p:spPr>
          <a:xfrm>
            <a:off x="177800" y="202918"/>
            <a:ext cx="8856662" cy="584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Thursday August 10 12 z</a:t>
            </a:r>
            <a:endParaRPr lang="en-US" sz="3200" dirty="0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6960020" y="1911928"/>
            <a:ext cx="0" cy="1016801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2480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170" name="Picture 2" descr="http://macc.copernicus-atmosphere.eu/d/getchart/macc/gac/nrt/nrt_opticaldepth%21108%21Total%21Africa%21macc%21od%21enfo%21nrt_opticaldepth%212017080600%21%21chart.gif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t="45772" r="30724"/>
          <a:stretch/>
        </p:blipFill>
        <p:spPr bwMode="auto">
          <a:xfrm>
            <a:off x="5083277" y="1577008"/>
            <a:ext cx="3612670" cy="270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516_fp.7totaot.096.oracles_lg.pn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098866"/>
            <a:ext cx="4364037" cy="337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131" y="1154485"/>
            <a:ext cx="4422056" cy="38407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4106" y="207447"/>
            <a:ext cx="581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Thursday August 10 12 z</a:t>
            </a:r>
            <a:endParaRPr lang="en-US" sz="3200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6960020" y="1911928"/>
            <a:ext cx="0" cy="1016801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9" y="1064536"/>
            <a:ext cx="4545219" cy="3511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0029" y="1102558"/>
            <a:ext cx="4477440" cy="394456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 flipV="1">
            <a:off x="6854222" y="1911928"/>
            <a:ext cx="0" cy="1016801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426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89" y="88007"/>
            <a:ext cx="3479533" cy="3070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558" y="3028493"/>
            <a:ext cx="3116705" cy="20633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788" y="88007"/>
            <a:ext cx="3257475" cy="2874243"/>
          </a:xfrm>
          <a:prstGeom prst="rect">
            <a:avLst/>
          </a:prstGeom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6" y="3028493"/>
            <a:ext cx="3553455" cy="227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4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6" y="844614"/>
            <a:ext cx="3971590" cy="3205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943" y="844615"/>
            <a:ext cx="4149435" cy="1898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4826" y="241825"/>
            <a:ext cx="581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Monday August 06 12 z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999" y="2761215"/>
            <a:ext cx="4077321" cy="224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7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32" y="992981"/>
            <a:ext cx="4007644" cy="3536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210" y="1050426"/>
            <a:ext cx="3651409" cy="3400661"/>
          </a:xfrm>
          <a:prstGeom prst="rect">
            <a:avLst/>
          </a:prstGeom>
        </p:spPr>
      </p:pic>
      <p:sp>
        <p:nvSpPr>
          <p:cNvPr id="4" name="Title 8"/>
          <p:cNvSpPr txBox="1">
            <a:spLocks/>
          </p:cNvSpPr>
          <p:nvPr/>
        </p:nvSpPr>
        <p:spPr>
          <a:xfrm>
            <a:off x="177800" y="180975"/>
            <a:ext cx="8856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z="3200" kern="0" dirty="0" smtClean="0"/>
              <a:t>Thursday August 10 12 z</a:t>
            </a:r>
            <a:endParaRPr lang="en-US" sz="3200" kern="0" dirty="0"/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2403134" y="1662546"/>
            <a:ext cx="0" cy="1016801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4530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32" y="992981"/>
            <a:ext cx="4007644" cy="3536156"/>
          </a:xfrm>
          <a:prstGeom prst="rect">
            <a:avLst/>
          </a:prstGeom>
        </p:spPr>
      </p:pic>
      <p:sp>
        <p:nvSpPr>
          <p:cNvPr id="4" name="Title 8"/>
          <p:cNvSpPr txBox="1">
            <a:spLocks/>
          </p:cNvSpPr>
          <p:nvPr/>
        </p:nvSpPr>
        <p:spPr>
          <a:xfrm>
            <a:off x="177800" y="180975"/>
            <a:ext cx="8856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z="3200" kern="0" dirty="0" smtClean="0"/>
              <a:t>Thursday August 10 12 z</a:t>
            </a:r>
            <a:endParaRPr lang="en-US" sz="3200" kern="0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410691" y="1594532"/>
            <a:ext cx="15114" cy="1110883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464" y="992981"/>
            <a:ext cx="3987506" cy="37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1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32" y="992981"/>
            <a:ext cx="4007644" cy="3536156"/>
          </a:xfrm>
          <a:prstGeom prst="rect">
            <a:avLst/>
          </a:prstGeom>
        </p:spPr>
      </p:pic>
      <p:sp>
        <p:nvSpPr>
          <p:cNvPr id="4" name="Title 8"/>
          <p:cNvSpPr txBox="1">
            <a:spLocks/>
          </p:cNvSpPr>
          <p:nvPr/>
        </p:nvSpPr>
        <p:spPr>
          <a:xfrm>
            <a:off x="177800" y="180975"/>
            <a:ext cx="8856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z="3200" kern="0" dirty="0" smtClean="0"/>
              <a:t>Thursday August 10 12 z</a:t>
            </a:r>
            <a:endParaRPr lang="en-US" sz="3200" kern="0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410691" y="1594532"/>
            <a:ext cx="15114" cy="1110883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464" y="992981"/>
            <a:ext cx="3987506" cy="3732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109" y="992981"/>
            <a:ext cx="4227867" cy="366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8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32" y="992981"/>
            <a:ext cx="4007644" cy="3536156"/>
          </a:xfrm>
          <a:prstGeom prst="rect">
            <a:avLst/>
          </a:prstGeom>
        </p:spPr>
      </p:pic>
      <p:sp>
        <p:nvSpPr>
          <p:cNvPr id="4" name="Title 8"/>
          <p:cNvSpPr txBox="1">
            <a:spLocks/>
          </p:cNvSpPr>
          <p:nvPr/>
        </p:nvSpPr>
        <p:spPr>
          <a:xfrm>
            <a:off x="177800" y="180975"/>
            <a:ext cx="8856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z="3200" kern="0" dirty="0" smtClean="0"/>
              <a:t>Thursday August 10 12 z</a:t>
            </a:r>
            <a:endParaRPr lang="en-US" sz="3200" kern="0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410691" y="1594532"/>
            <a:ext cx="15114" cy="1110883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131" y="765750"/>
            <a:ext cx="3987506" cy="2460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241" y="3226329"/>
            <a:ext cx="3923396" cy="170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4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32" y="992981"/>
            <a:ext cx="4007644" cy="3536156"/>
          </a:xfrm>
          <a:prstGeom prst="rect">
            <a:avLst/>
          </a:prstGeom>
        </p:spPr>
      </p:pic>
      <p:sp>
        <p:nvSpPr>
          <p:cNvPr id="4" name="Title 8"/>
          <p:cNvSpPr txBox="1">
            <a:spLocks/>
          </p:cNvSpPr>
          <p:nvPr/>
        </p:nvSpPr>
        <p:spPr>
          <a:xfrm>
            <a:off x="177800" y="180975"/>
            <a:ext cx="8856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z="3200" kern="0" dirty="0" smtClean="0"/>
              <a:t>Thursday August 10 12 z</a:t>
            </a:r>
            <a:endParaRPr lang="en-US" sz="3200" kern="0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410691" y="1594532"/>
            <a:ext cx="15114" cy="1110883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06" y="765750"/>
            <a:ext cx="4221780" cy="24686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131" y="2833883"/>
            <a:ext cx="3887965" cy="219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7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878"/>
            <a:ext cx="3775472" cy="3775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13" y="-71438"/>
            <a:ext cx="3250406" cy="3250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927" y="1987745"/>
            <a:ext cx="3121819" cy="3121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09" y="1782365"/>
            <a:ext cx="3286125" cy="3286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6" y="2453878"/>
            <a:ext cx="2450306" cy="2450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920" y="298249"/>
            <a:ext cx="3361136" cy="3361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4621" y="1048271"/>
            <a:ext cx="3943931" cy="390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7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073" y="415637"/>
            <a:ext cx="4594672" cy="28943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2" y="992981"/>
            <a:ext cx="4007644" cy="3536156"/>
          </a:xfrm>
          <a:prstGeom prst="rect">
            <a:avLst/>
          </a:prstGeom>
        </p:spPr>
      </p:pic>
      <p:sp>
        <p:nvSpPr>
          <p:cNvPr id="4" name="Title 8"/>
          <p:cNvSpPr txBox="1">
            <a:spLocks/>
          </p:cNvSpPr>
          <p:nvPr/>
        </p:nvSpPr>
        <p:spPr>
          <a:xfrm>
            <a:off x="177800" y="180975"/>
            <a:ext cx="8856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z="3200" kern="0" dirty="0" smtClean="0"/>
              <a:t>Thursday August </a:t>
            </a:r>
            <a:r>
              <a:rPr lang="en-US" sz="3200" kern="0" dirty="0" smtClean="0"/>
              <a:t>10</a:t>
            </a:r>
            <a:r>
              <a:rPr lang="en-US" sz="3200" kern="0" dirty="0" smtClean="0"/>
              <a:t> </a:t>
            </a:r>
            <a:r>
              <a:rPr lang="en-US" sz="3200" kern="0" dirty="0" smtClean="0"/>
              <a:t>12 z</a:t>
            </a:r>
            <a:endParaRPr lang="en-US" sz="3200" kern="0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410691" y="1594532"/>
            <a:ext cx="15114" cy="1110883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073" y="2773428"/>
            <a:ext cx="4651389" cy="258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8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598" y="619676"/>
            <a:ext cx="2545574" cy="22953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57" y="2577723"/>
            <a:ext cx="2485184" cy="2379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06" y="747296"/>
            <a:ext cx="2399082" cy="2116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057" y="2764394"/>
            <a:ext cx="2616457" cy="2266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625" y="828992"/>
            <a:ext cx="2543889" cy="18614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637" y="2577722"/>
            <a:ext cx="2381802" cy="2379686"/>
          </a:xfrm>
          <a:prstGeom prst="rect">
            <a:avLst/>
          </a:prstGeom>
        </p:spPr>
      </p:pic>
      <p:sp>
        <p:nvSpPr>
          <p:cNvPr id="9" name="Title 8"/>
          <p:cNvSpPr txBox="1">
            <a:spLocks/>
          </p:cNvSpPr>
          <p:nvPr/>
        </p:nvSpPr>
        <p:spPr>
          <a:xfrm>
            <a:off x="177800" y="180975"/>
            <a:ext cx="8856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z="3200" kern="0" dirty="0" smtClean="0"/>
              <a:t>Thursday August 10 12 z</a:t>
            </a: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302195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39" y="657460"/>
            <a:ext cx="2591147" cy="2232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451" y="720997"/>
            <a:ext cx="2873000" cy="2470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797" y="2584502"/>
            <a:ext cx="2921874" cy="2364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9243" y="628329"/>
            <a:ext cx="2679988" cy="2656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4463" y="2812385"/>
            <a:ext cx="2564768" cy="2136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64" y="2660073"/>
            <a:ext cx="2782845" cy="2350234"/>
          </a:xfrm>
          <a:prstGeom prst="rect">
            <a:avLst/>
          </a:prstGeom>
        </p:spPr>
      </p:pic>
      <p:sp>
        <p:nvSpPr>
          <p:cNvPr id="8" name="Title 8"/>
          <p:cNvSpPr txBox="1">
            <a:spLocks/>
          </p:cNvSpPr>
          <p:nvPr/>
        </p:nvSpPr>
        <p:spPr>
          <a:xfrm>
            <a:off x="177800" y="180975"/>
            <a:ext cx="8856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z="3200" kern="0" dirty="0" smtClean="0"/>
              <a:t>Thursday August 10 12 z</a:t>
            </a: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90511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32" y="992981"/>
            <a:ext cx="4007644" cy="35361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383" y="1050130"/>
            <a:ext cx="3878104" cy="3421856"/>
          </a:xfrm>
          <a:prstGeom prst="rect">
            <a:avLst/>
          </a:prstGeom>
        </p:spPr>
      </p:pic>
      <p:sp>
        <p:nvSpPr>
          <p:cNvPr id="4" name="Title 8"/>
          <p:cNvSpPr txBox="1">
            <a:spLocks/>
          </p:cNvSpPr>
          <p:nvPr/>
        </p:nvSpPr>
        <p:spPr>
          <a:xfrm>
            <a:off x="177800" y="180975"/>
            <a:ext cx="8856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z="3200" kern="0" dirty="0" smtClean="0"/>
              <a:t>Thursday August 10 12 z</a:t>
            </a: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110195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2016" y="379670"/>
            <a:ext cx="8229023" cy="857250"/>
          </a:xfrm>
        </p:spPr>
        <p:txBody>
          <a:bodyPr/>
          <a:lstStyle/>
          <a:p>
            <a:r>
              <a:rPr lang="en-US" smtClean="0"/>
              <a:t>Mon                   Tue                      Wed</a:t>
            </a:r>
            <a:endParaRPr lang="en-US"/>
          </a:p>
        </p:txBody>
      </p:sp>
      <p:pic>
        <p:nvPicPr>
          <p:cNvPr id="2050" name="Picture 2" descr="516_fp.7totaot.024.oracles_lg.png"/>
          <p:cNvPicPr>
            <a:picLocks noGrp="1" noChangeAspect="1" noChangeArrowheads="1"/>
          </p:cNvPicPr>
          <p:nvPr>
            <p:ph sz="half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516_fp.7totaot.048.oracles_lg.png"/>
          <p:cNvPicPr>
            <a:picLocks noGrp="1" noChangeAspect="1" noChangeArrowheads="1"/>
          </p:cNvPicPr>
          <p:nvPr>
            <p:ph sz="half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67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16_fp.7totaot.072.oracles_lg.png"/>
          <p:cNvPicPr>
            <a:picLocks noGrp="1" noChangeAspect="1" noChangeArrowheads="1"/>
          </p:cNvPicPr>
          <p:nvPr>
            <p:ph sz="half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36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19" y="2917216"/>
            <a:ext cx="2137198" cy="2146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1328" y="2935155"/>
            <a:ext cx="2123085" cy="2109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846" y="2917216"/>
            <a:ext cx="2060922" cy="21093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40397" y="60826"/>
            <a:ext cx="581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AOD Comparisons 12 z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4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Sta</a:t>
            </a:r>
            <a:r>
              <a:rPr lang="en-US" dirty="0" smtClean="0"/>
              <a:t> Helena                    Ascension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7" name="Picture 2" descr="http://gmao.gsfc.nasa.gov/products/nwp/systems/fp/aerogram/cities/forecast.aerogram.all.20170806.-5.6.-16.0.ORACLES_St_Helena.pn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147961"/>
            <a:ext cx="4364037" cy="327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gmao.gsfc.nasa.gov/products/nwp/systems/fp/aerogram/cities/forecast.aerogram.all.20170806.-14.4.-8.0.ORACLES_Ascension_Island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1147961"/>
            <a:ext cx="4364037" cy="327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62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29" y="1152591"/>
            <a:ext cx="4845728" cy="361202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" y="1152591"/>
            <a:ext cx="4584428" cy="3541471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09222" y="196089"/>
            <a:ext cx="8133932" cy="628650"/>
          </a:xfrm>
        </p:spPr>
        <p:txBody>
          <a:bodyPr/>
          <a:lstStyle/>
          <a:p>
            <a:r>
              <a:rPr lang="en-US" dirty="0" smtClean="0"/>
              <a:t>Outlook Fri (11) &amp; Sat (12) Aug 12z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9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272" y="1091849"/>
            <a:ext cx="4845728" cy="374332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3" y="1191615"/>
            <a:ext cx="4612837" cy="3563417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95195" y="196499"/>
            <a:ext cx="8133932" cy="628650"/>
          </a:xfrm>
        </p:spPr>
        <p:txBody>
          <a:bodyPr/>
          <a:lstStyle/>
          <a:p>
            <a:r>
              <a:rPr lang="en-US" dirty="0" smtClean="0"/>
              <a:t>Outlook Fri (11) &amp; Sat (12) Aug 12z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8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272" y="1091849"/>
            <a:ext cx="4845728" cy="374332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3" y="1191615"/>
            <a:ext cx="4612837" cy="3563417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95195" y="196499"/>
            <a:ext cx="8133932" cy="628650"/>
          </a:xfrm>
        </p:spPr>
        <p:txBody>
          <a:bodyPr/>
          <a:lstStyle/>
          <a:p>
            <a:r>
              <a:rPr lang="en-US" dirty="0" smtClean="0"/>
              <a:t>Outlook Fri (11) &amp; Sat (12) Aug 12z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24" y="1101947"/>
            <a:ext cx="4555024" cy="3742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3" y="1135049"/>
            <a:ext cx="4493187" cy="37001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4048" y="873439"/>
            <a:ext cx="837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00Z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5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 AOD 06-11/Aug</a:t>
            </a:r>
            <a:endParaRPr lang="en-US" dirty="0"/>
          </a:p>
        </p:txBody>
      </p:sp>
      <p:pic>
        <p:nvPicPr>
          <p:cNvPr id="8" name="bcaot_0_oracles_lg_20170806_12z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6288" y="923925"/>
            <a:ext cx="4991100" cy="3743325"/>
          </a:xfrm>
        </p:spPr>
      </p:pic>
    </p:spTree>
    <p:extLst>
      <p:ext uri="{BB962C8B-B14F-4D97-AF65-F5344CB8AC3E}">
        <p14:creationId xmlns:p14="http://schemas.microsoft.com/office/powerpoint/2010/main" val="20774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 850 </a:t>
            </a:r>
            <a:r>
              <a:rPr lang="en-US" dirty="0" err="1" smtClean="0"/>
              <a:t>hPa</a:t>
            </a:r>
            <a:r>
              <a:rPr lang="en-US" dirty="0" smtClean="0"/>
              <a:t> 06-11/Aug</a:t>
            </a:r>
            <a:endParaRPr lang="en-US" dirty="0"/>
          </a:p>
        </p:txBody>
      </p:sp>
      <p:pic>
        <p:nvPicPr>
          <p:cNvPr id="6" name="bc_850_oracles_lg_20170806_12z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6288" y="923925"/>
            <a:ext cx="4991100" cy="3743325"/>
          </a:xfrm>
        </p:spPr>
      </p:pic>
    </p:spTree>
    <p:extLst>
      <p:ext uri="{BB962C8B-B14F-4D97-AF65-F5344CB8AC3E}">
        <p14:creationId xmlns:p14="http://schemas.microsoft.com/office/powerpoint/2010/main" val="183788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5E797A8D-43A4-4063-9037-30D58B0E01B4" descr="part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3" y="3017520"/>
            <a:ext cx="2338262" cy="212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C2B15768-B573-42CC-AA2F-493AFFC38E3A" descr="par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210" y="-82153"/>
            <a:ext cx="5272088" cy="320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0345A863-C7FD-40AC-9F02-80201AC327D1" descr="par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734" y="3211528"/>
            <a:ext cx="5272088" cy="175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134333F8-0450-4EE1-B1D0-7B128BA6D9B4" descr="part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" y="3572"/>
            <a:ext cx="5272088" cy="312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01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87" y="79408"/>
            <a:ext cx="3059067" cy="2578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521" y="79408"/>
            <a:ext cx="2720341" cy="2331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87" y="2658126"/>
            <a:ext cx="2899603" cy="2485374"/>
          </a:xfrm>
          <a:prstGeom prst="rect">
            <a:avLst/>
          </a:prstGeom>
        </p:spPr>
      </p:pic>
      <p:pic>
        <p:nvPicPr>
          <p:cNvPr id="6" name="C2B15768-B573-42CC-AA2F-493AFFC38E3A" descr="par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593" y="2318610"/>
            <a:ext cx="4406537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137" y="79409"/>
            <a:ext cx="2775894" cy="239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2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2016" y="379670"/>
            <a:ext cx="8229023" cy="857250"/>
          </a:xfrm>
        </p:spPr>
        <p:txBody>
          <a:bodyPr/>
          <a:lstStyle/>
          <a:p>
            <a:r>
              <a:rPr lang="en-US" smtClean="0"/>
              <a:t>Mon                   Tue                      Wed</a:t>
            </a:r>
            <a:endParaRPr lang="en-US"/>
          </a:p>
        </p:txBody>
      </p:sp>
      <p:pic>
        <p:nvPicPr>
          <p:cNvPr id="2050" name="Picture 2" descr="516_fp.7totaot.024.oracles_lg.png"/>
          <p:cNvPicPr>
            <a:picLocks noGrp="1" noChangeAspect="1" noChangeArrowheads="1"/>
          </p:cNvPicPr>
          <p:nvPr>
            <p:ph sz="half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516_fp.7totaot.048.oracles_lg.png"/>
          <p:cNvPicPr>
            <a:picLocks noGrp="1" noChangeAspect="1" noChangeArrowheads="1"/>
          </p:cNvPicPr>
          <p:nvPr>
            <p:ph sz="half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67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16_fp.7totaot.072.oracles_lg.png"/>
          <p:cNvPicPr>
            <a:picLocks noGrp="1" noChangeAspect="1" noChangeArrowheads="1"/>
          </p:cNvPicPr>
          <p:nvPr>
            <p:ph sz="half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36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macc.copernicus-atmosphere.eu/d/getchart/macc/gac/nrt/nrt_opticaldepth%2136%21Total%21Africa%21macc%21od%21enfo%21nrt_opticaldepth%212017080600%21%21chart.gif"/>
          <p:cNvPicPr>
            <a:picLocks noGrp="1" noChangeAspect="1" noChangeArrowheads="1"/>
          </p:cNvPicPr>
          <p:nvPr>
            <p:ph sz="half" idx="2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24"/>
          <a:stretch/>
        </p:blipFill>
        <p:spPr bwMode="auto">
          <a:xfrm>
            <a:off x="350489" y="2935288"/>
            <a:ext cx="2451797" cy="23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macc.copernicus-atmosphere.eu/d/getchart/macc/gac/nrt/nrt_opticaldepth%2160%21Total%21Africa%21macc%21od%21enfo%21nrt_opticaldepth%212017080600%21%21chart.gif"/>
          <p:cNvPicPr>
            <a:picLocks noGrp="1" noChangeAspect="1" noChangeArrowheads="1"/>
          </p:cNvPicPr>
          <p:nvPr>
            <p:ph sz="half" idx="2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24"/>
          <a:stretch/>
        </p:blipFill>
        <p:spPr bwMode="auto">
          <a:xfrm>
            <a:off x="3338958" y="2935288"/>
            <a:ext cx="2451797" cy="23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macc.copernicus-atmosphere.eu/d/getchart/macc/gac/nrt/nrt_opticaldepth%2184%21Total%21Africa%21macc%21od%21enfo%21nrt_opticaldepth%212017080600%21%21chart.gif"/>
          <p:cNvPicPr>
            <a:picLocks noGrp="1" noChangeAspect="1" noChangeArrowheads="1"/>
          </p:cNvPicPr>
          <p:nvPr>
            <p:ph sz="half" idx="25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24"/>
          <a:stretch/>
        </p:blipFill>
        <p:spPr bwMode="auto">
          <a:xfrm>
            <a:off x="6327427" y="2935288"/>
            <a:ext cx="2451797" cy="23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http://macc.copernicus-atmosphere.eu/d/getchart/macc/gac/nrt/nrt_opticaldepth%2184%21Total%21Africa%21macc%21od%21enfo%21nrt_opticaldepth%212017080600%21%21chart.g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4" t="43954" r="30865"/>
          <a:stretch/>
        </p:blipFill>
        <p:spPr bwMode="auto">
          <a:xfrm>
            <a:off x="6555560" y="3271270"/>
            <a:ext cx="1953650" cy="15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http://macc.copernicus-atmosphere.eu/d/getchart/macc/gac/nrt/nrt_opticaldepth%2160%21Total%21Africa%21macc%21od%21enfo%21nrt_opticaldepth%212017080600%21%21chart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46138" r="31007"/>
          <a:stretch/>
        </p:blipFill>
        <p:spPr bwMode="auto">
          <a:xfrm>
            <a:off x="3562298" y="3333361"/>
            <a:ext cx="1931659" cy="153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http://macc.copernicus-atmosphere.eu/d/getchart/macc/gac/nrt/nrt_opticaldepth%2136%21Total%21Africa%21macc%21od%21enfo%21nrt_opticaldepth%212017080600%21%21chart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t="45401" r="30553"/>
          <a:stretch/>
        </p:blipFill>
        <p:spPr bwMode="auto">
          <a:xfrm>
            <a:off x="442016" y="3240617"/>
            <a:ext cx="2059359" cy="153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040397" y="60826"/>
            <a:ext cx="581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AOD Comparisons 12 z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99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110882"/>
            <a:ext cx="3756660" cy="3861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4826" y="241825"/>
            <a:ext cx="581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Tuesday August 07 12 z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" y="1110882"/>
            <a:ext cx="3990849" cy="3861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03" y="1211957"/>
            <a:ext cx="4486525" cy="320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110882"/>
            <a:ext cx="3756660" cy="38611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110" y="929514"/>
            <a:ext cx="4767996" cy="3786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4826" y="241825"/>
            <a:ext cx="581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Tuesday August 07 12 z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19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16" y="1038196"/>
            <a:ext cx="4426112" cy="3889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28" y="826600"/>
            <a:ext cx="4575572" cy="37076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4826" y="241825"/>
            <a:ext cx="581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Tuesday August 07 12 z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06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869" y="135960"/>
            <a:ext cx="7886700" cy="660475"/>
          </a:xfrm>
        </p:spPr>
        <p:txBody>
          <a:bodyPr/>
          <a:lstStyle/>
          <a:p>
            <a:r>
              <a:rPr lang="en-US" dirty="0" smtClean="0"/>
              <a:t>Friday </a:t>
            </a:r>
            <a:r>
              <a:rPr lang="en-US" dirty="0"/>
              <a:t>(</a:t>
            </a:r>
            <a:r>
              <a:rPr lang="en-US" dirty="0" smtClean="0"/>
              <a:t>05) August </a:t>
            </a:r>
            <a:r>
              <a:rPr lang="en-US" dirty="0"/>
              <a:t>2017 12Z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37445" y="4835174"/>
            <a:ext cx="4351338" cy="266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4844699"/>
            <a:ext cx="409222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609345" y="826619"/>
            <a:ext cx="336499" cy="1536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8"/>
            <a:endParaRPr lang="en-US" sz="900">
              <a:latin typeface="55 Helvetica Roman" pitchFamily="1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6191" y="4485225"/>
            <a:ext cx="2458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Yesterdays forecast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26" y="2894566"/>
            <a:ext cx="3060960" cy="2044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9" y="2924074"/>
            <a:ext cx="3060960" cy="20444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9" y="826619"/>
            <a:ext cx="3060960" cy="20444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0" y="796435"/>
            <a:ext cx="3060960" cy="20444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8698" y="1224238"/>
            <a:ext cx="482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OBS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281405" y="1116516"/>
            <a:ext cx="482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833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16" y="1038196"/>
            <a:ext cx="4426112" cy="38897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4826" y="241825"/>
            <a:ext cx="581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Sunday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smtClean="0">
                <a:solidFill>
                  <a:srgbClr val="000000"/>
                </a:solidFill>
              </a:rPr>
              <a:t>August </a:t>
            </a:r>
            <a:r>
              <a:rPr lang="en-US" sz="3200" dirty="0" smtClean="0">
                <a:solidFill>
                  <a:srgbClr val="000000"/>
                </a:solidFill>
              </a:rPr>
              <a:t>06 </a:t>
            </a:r>
            <a:r>
              <a:rPr lang="en-US" sz="3200" dirty="0" smtClean="0">
                <a:solidFill>
                  <a:srgbClr val="000000"/>
                </a:solidFill>
              </a:rPr>
              <a:t>12 z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9603" y="826600"/>
            <a:ext cx="5089949" cy="4101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346" y="826600"/>
            <a:ext cx="3950190" cy="411367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6007066" y="1564304"/>
            <a:ext cx="1828800" cy="927571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9194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35503</TotalTime>
  <Words>300</Words>
  <Application>Microsoft Office PowerPoint</Application>
  <PresentationFormat>On-screen Show (16:9)</PresentationFormat>
  <Paragraphs>76</Paragraphs>
  <Slides>37</Slides>
  <Notes>4</Notes>
  <HiddenSlides>6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ＭＳ Ｐゴシック</vt:lpstr>
      <vt:lpstr>55 Helvetica Roman</vt:lpstr>
      <vt:lpstr>75 Helvetica Bold</vt:lpstr>
      <vt:lpstr>AGaramond RegularSC</vt:lpstr>
      <vt:lpstr>Arial</vt:lpstr>
      <vt:lpstr>Avenir Black</vt:lpstr>
      <vt:lpstr>Calibri</vt:lpstr>
      <vt:lpstr>Courier New</vt:lpstr>
      <vt:lpstr>Futura Medium</vt:lpstr>
      <vt:lpstr>Helvetica</vt:lpstr>
      <vt:lpstr>Wingdings</vt:lpstr>
      <vt:lpstr>ヒラギノ角ゴ Pro W3</vt:lpstr>
      <vt:lpstr>Blank Presentation</vt:lpstr>
      <vt:lpstr>Photo Editor Photo</vt:lpstr>
      <vt:lpstr>PowerPoint Presentation</vt:lpstr>
      <vt:lpstr>PowerPoint Presentation</vt:lpstr>
      <vt:lpstr>Mon                   Tue                      Wed</vt:lpstr>
      <vt:lpstr>Mon                   Tue                      Wed</vt:lpstr>
      <vt:lpstr>PowerPoint Presentation</vt:lpstr>
      <vt:lpstr>PowerPoint Presentation</vt:lpstr>
      <vt:lpstr>PowerPoint Presentation</vt:lpstr>
      <vt:lpstr>Friday (05) August 2017 12Z</vt:lpstr>
      <vt:lpstr>PowerPoint Presentation</vt:lpstr>
      <vt:lpstr>PowerPoint Presentation</vt:lpstr>
      <vt:lpstr>PowerPoint Presentation</vt:lpstr>
      <vt:lpstr>Tuesday (08) August 2017 12Z</vt:lpstr>
      <vt:lpstr>Tuesday (08) August 2017 12Z</vt:lpstr>
      <vt:lpstr>Tuesday (08) August 2017 12Z</vt:lpstr>
      <vt:lpstr>PowerPoint Presentation</vt:lpstr>
      <vt:lpstr>PowerPoint Presentation</vt:lpstr>
      <vt:lpstr>Thursday August 10 12 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 Helena                    Ascension</vt:lpstr>
      <vt:lpstr>Outlook Fri (11) &amp; Sat (12) Aug 12z</vt:lpstr>
      <vt:lpstr>Outlook Fri (11) &amp; Sat (12) Aug 12z</vt:lpstr>
      <vt:lpstr>Outlook Fri (11) &amp; Sat (12) Aug 12z</vt:lpstr>
      <vt:lpstr>BC AOD 06-11/Aug</vt:lpstr>
      <vt:lpstr>BC 850 hPa 06-11/Aug</vt:lpstr>
      <vt:lpstr>PowerPoint Presentation</vt:lpstr>
      <vt:lpstr>PowerPoint Presentation</vt:lpstr>
    </vt:vector>
  </TitlesOfParts>
  <Manager/>
  <Company>LMIT ODIN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</dc:title>
  <dc:subject/>
  <dc:creator>LMIT ODIN</dc:creator>
  <cp:keywords/>
  <dc:description/>
  <cp:lastModifiedBy>Carmichael, Gregory R</cp:lastModifiedBy>
  <cp:revision>641</cp:revision>
  <cp:lastPrinted>2006-05-05T11:56:29Z</cp:lastPrinted>
  <dcterms:created xsi:type="dcterms:W3CDTF">2013-05-01T18:14:36Z</dcterms:created>
  <dcterms:modified xsi:type="dcterms:W3CDTF">2017-08-07T17:30:44Z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