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77" r:id="rId2"/>
    <p:sldId id="337" r:id="rId3"/>
    <p:sldId id="338" r:id="rId4"/>
    <p:sldId id="339" r:id="rId5"/>
    <p:sldId id="340" r:id="rId6"/>
    <p:sldId id="341" r:id="rId7"/>
    <p:sldId id="342" r:id="rId8"/>
    <p:sldId id="343" r:id="rId9"/>
    <p:sldId id="325" r:id="rId10"/>
    <p:sldId id="324" r:id="rId11"/>
    <p:sldId id="327" r:id="rId12"/>
    <p:sldId id="326" r:id="rId13"/>
    <p:sldId id="328" r:id="rId14"/>
    <p:sldId id="331" r:id="rId15"/>
    <p:sldId id="329" r:id="rId16"/>
    <p:sldId id="332" r:id="rId17"/>
    <p:sldId id="333" r:id="rId18"/>
    <p:sldId id="334" r:id="rId19"/>
    <p:sldId id="335" r:id="rId20"/>
    <p:sldId id="336" r:id="rId21"/>
    <p:sldId id="31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1"/>
    <a:srgbClr val="636EBD"/>
    <a:srgbClr val="B3DFB1"/>
    <a:srgbClr val="A7D1A7"/>
    <a:srgbClr val="FF1EE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594" autoAdjust="0"/>
  </p:normalViewPr>
  <p:slideViewPr>
    <p:cSldViewPr snapToGrid="0" snapToObjects="1">
      <p:cViewPr>
        <p:scale>
          <a:sx n="76" d="100"/>
          <a:sy n="76" d="100"/>
        </p:scale>
        <p:origin x="-1512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3C661-1624-2046-876B-48DFAB2D19A1}" type="datetimeFigureOut">
              <a:rPr lang="en-US" smtClean="0"/>
              <a:t>8/6/17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C31F6-EF25-A94D-AC4A-5257FB7F1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73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30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3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9B449-5070-B243-B165-1C3D5A33A74B}" type="datetimeFigureOut">
              <a:rPr lang="en-US" smtClean="0"/>
              <a:pPr/>
              <a:t>8/6/17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60576"/>
            <a:ext cx="8686800" cy="18764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ORACLES weather briefing</a:t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dirty="0"/>
              <a:t>6</a:t>
            </a:r>
            <a:r>
              <a:rPr lang="en-US" dirty="0" smtClean="0"/>
              <a:t>-Aug-2017</a:t>
            </a:r>
          </a:p>
          <a:p>
            <a:r>
              <a:rPr lang="en-US" dirty="0" smtClean="0"/>
              <a:t>Lenny </a:t>
            </a:r>
            <a:r>
              <a:rPr lang="en-US" dirty="0" err="1" smtClean="0"/>
              <a:t>Pfister</a:t>
            </a:r>
            <a:r>
              <a:rPr lang="en-US" dirty="0" smtClean="0"/>
              <a:t> and Rei Ueyama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4" descr="Image result for nasa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624" y="285750"/>
            <a:ext cx="1682749" cy="16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691" y="826245"/>
            <a:ext cx="7023100" cy="4036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6263" y="598648"/>
            <a:ext cx="5624514" cy="457099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5308644"/>
            <a:ext cx="899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Scattered low clouds from ASI to TMS (less low clouds than previous days, previous slide)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Expect some mid to high clouds towards the end of the transit flight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but (1) mid-high clouds generally decrease from 12 to 3PM and (2) models tend to overestimate high cloud cover so probably less than what’s shown here</a:t>
            </a:r>
          </a:p>
          <a:p>
            <a:r>
              <a:rPr lang="en-US" dirty="0" smtClean="0"/>
              <a:t>* Note the much older (108-hr) forecast from UKMO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723725" y="452728"/>
            <a:ext cx="162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ECMWF (60-hr)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9336" y="456913"/>
            <a:ext cx="1618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UKMO (108-hr)</a:t>
            </a:r>
            <a:endParaRPr lang="en-US" dirty="0" smtClean="0">
              <a:solidFill>
                <a:schemeClr val="tx2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81000" y="1449293"/>
            <a:ext cx="3160059" cy="1092199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 rot="5400000">
            <a:off x="3620994" y="769119"/>
            <a:ext cx="812800" cy="990600"/>
          </a:xfrm>
          <a:prstGeom prst="ellipse">
            <a:avLst/>
          </a:prstGeom>
          <a:noFill/>
          <a:ln w="28575" cmpd="sng">
            <a:solidFill>
              <a:srgbClr val="FF2C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074894" y="313251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2CD9"/>
                </a:solidFill>
              </a:rPr>
              <a:t>low + high clouds</a:t>
            </a:r>
            <a:endParaRPr lang="en-US" dirty="0">
              <a:solidFill>
                <a:srgbClr val="FF2CD9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32429" y="990159"/>
            <a:ext cx="1143000" cy="876987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5404" y="1220816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low + middle clouds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654799" y="855691"/>
            <a:ext cx="838200" cy="879420"/>
          </a:xfrm>
          <a:prstGeom prst="ellipse">
            <a:avLst/>
          </a:prstGeom>
          <a:noFill/>
          <a:ln w="28575" cmpd="sng"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77630" y="2486180"/>
            <a:ext cx="1336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36EBD"/>
                </a:solidFill>
              </a:rPr>
              <a:t>Low + high clouds</a:t>
            </a:r>
            <a:endParaRPr lang="en-US" dirty="0">
              <a:solidFill>
                <a:srgbClr val="636E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5404" y="32396"/>
            <a:ext cx="754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forecast for 8</a:t>
            </a:r>
            <a:r>
              <a:rPr lang="en-US" sz="2400" dirty="0" smtClean="0">
                <a:solidFill>
                  <a:srgbClr val="FF6600"/>
                </a:solidFill>
              </a:rPr>
              <a:t>/8 Tue @ </a:t>
            </a:r>
            <a:r>
              <a:rPr lang="en-US" sz="2400" dirty="0" smtClean="0">
                <a:solidFill>
                  <a:srgbClr val="FF6600"/>
                </a:solidFill>
              </a:rPr>
              <a:t>12PM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5209989" y="1464234"/>
            <a:ext cx="2723776" cy="107112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 rot="5400000">
            <a:off x="7528861" y="935164"/>
            <a:ext cx="1270943" cy="1869687"/>
          </a:xfrm>
          <a:prstGeom prst="ellipse">
            <a:avLst/>
          </a:prstGeom>
          <a:noFill/>
          <a:ln w="28575" cmpd="sng">
            <a:solidFill>
              <a:srgbClr val="636E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392271" y="1358275"/>
            <a:ext cx="1758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B3DFB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Low + middle </a:t>
            </a:r>
            <a:r>
              <a:rPr lang="en-US" dirty="0" smtClean="0">
                <a:solidFill>
                  <a:srgbClr val="B3DFB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clouds</a:t>
            </a:r>
            <a:endParaRPr lang="en-US" dirty="0">
              <a:solidFill>
                <a:srgbClr val="B3DFB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Oval 27"/>
          <p:cNvSpPr/>
          <p:nvPr/>
        </p:nvSpPr>
        <p:spPr>
          <a:xfrm>
            <a:off x="1944593" y="1551291"/>
            <a:ext cx="2229971" cy="348727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3649384" y="1670819"/>
            <a:ext cx="534147" cy="1461692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77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82" y="0"/>
            <a:ext cx="5589093" cy="43030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234" y="2710560"/>
            <a:ext cx="5393765" cy="4147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8117" y="32396"/>
            <a:ext cx="396988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RH (color), UV wind (vectors), vert. velocity (pink contours) </a:t>
            </a:r>
            <a:r>
              <a:rPr lang="en-US" sz="2400" dirty="0" smtClean="0">
                <a:solidFill>
                  <a:srgbClr val="FF6600"/>
                </a:solidFill>
              </a:rPr>
              <a:t>forecast </a:t>
            </a:r>
            <a:r>
              <a:rPr lang="en-US" sz="2400" dirty="0" smtClean="0">
                <a:solidFill>
                  <a:srgbClr val="FF6600"/>
                </a:solidFill>
              </a:rPr>
              <a:t>for 8/8 Tue @ 3PM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021" y="2311794"/>
            <a:ext cx="1994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6600"/>
                </a:solidFill>
              </a:rPr>
              <a:t>600 </a:t>
            </a:r>
            <a:r>
              <a:rPr lang="en-US" sz="4000" dirty="0" err="1" smtClean="0">
                <a:solidFill>
                  <a:srgbClr val="FF6600"/>
                </a:solidFill>
              </a:rPr>
              <a:t>mb</a:t>
            </a:r>
            <a:endParaRPr lang="en-US" sz="4000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0950" y="4974311"/>
            <a:ext cx="1994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6600"/>
                </a:solidFill>
              </a:rPr>
              <a:t>7</a:t>
            </a:r>
            <a:r>
              <a:rPr lang="en-US" sz="4000" dirty="0" smtClean="0">
                <a:solidFill>
                  <a:srgbClr val="FF6600"/>
                </a:solidFill>
              </a:rPr>
              <a:t>00 </a:t>
            </a:r>
            <a:r>
              <a:rPr lang="en-US" sz="4000" dirty="0" err="1" smtClean="0">
                <a:solidFill>
                  <a:srgbClr val="FF6600"/>
                </a:solidFill>
              </a:rPr>
              <a:t>mb</a:t>
            </a:r>
            <a:endParaRPr lang="en-US" sz="4000" dirty="0">
              <a:solidFill>
                <a:srgbClr val="FF66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337236" y="911412"/>
            <a:ext cx="1576293" cy="537882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015753" y="3603812"/>
            <a:ext cx="1576293" cy="537882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4860" y="4546103"/>
            <a:ext cx="28895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Plume of high RH air influenced by moist convection at 600mb, less at 700mb (aerosol layer?)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523059" y="1687866"/>
            <a:ext cx="390470" cy="2941797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315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50" y="1159196"/>
            <a:ext cx="7905574" cy="5698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-1"/>
            <a:ext cx="1837761" cy="17638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0608" y="18389"/>
            <a:ext cx="7353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RH </a:t>
            </a:r>
            <a:r>
              <a:rPr lang="en-US" sz="2400" dirty="0" smtClean="0">
                <a:solidFill>
                  <a:srgbClr val="FF6600"/>
                </a:solidFill>
              </a:rPr>
              <a:t>(color) along </a:t>
            </a:r>
            <a:r>
              <a:rPr lang="en-US" sz="2400" dirty="0" smtClean="0">
                <a:solidFill>
                  <a:srgbClr val="FF6600"/>
                </a:solidFill>
              </a:rPr>
              <a:t>transit flight track</a:t>
            </a:r>
            <a:r>
              <a:rPr lang="en-US" sz="2400" dirty="0" smtClean="0">
                <a:solidFill>
                  <a:srgbClr val="FF6600"/>
                </a:solidFill>
              </a:rPr>
              <a:t>,  8/8 Tue 12 – 5:30PM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790" y="1368938"/>
            <a:ext cx="4867681" cy="40011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</a:t>
            </a:r>
            <a:r>
              <a:rPr lang="en-US" sz="2000" dirty="0" smtClean="0"/>
              <a:t>eadwinds of ≤ 20 knots mid-flight at 600mb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663765" y="1186311"/>
            <a:ext cx="1515597" cy="7480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56790" y="521964"/>
            <a:ext cx="4897567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High RH </a:t>
            </a:r>
            <a:r>
              <a:rPr lang="en-US" sz="2000" dirty="0" smtClean="0"/>
              <a:t>air at 600mb (influenced by moist convection) during second half of flight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211294" y="1763852"/>
            <a:ext cx="1449294" cy="3129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667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09" y="822060"/>
            <a:ext cx="7074262" cy="40000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9944" y="620743"/>
            <a:ext cx="5598743" cy="450408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00" y="5308644"/>
            <a:ext cx="899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More low clouds along the first half of the transi</a:t>
            </a:r>
            <a:r>
              <a:rPr lang="en-US" dirty="0" smtClean="0"/>
              <a:t>t flight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Expect some mid to high clouds during the second half of the flight, but mainly to the NW of the flight track (moving westward)</a:t>
            </a:r>
          </a:p>
          <a:p>
            <a:endParaRPr lang="en-US" dirty="0" smtClean="0"/>
          </a:p>
          <a:p>
            <a:r>
              <a:rPr lang="en-US" dirty="0" smtClean="0"/>
              <a:t>* Note the much older (132-hr) forecast from UKMO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723725" y="452728"/>
            <a:ext cx="162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ECMWF (84-hr)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9336" y="456913"/>
            <a:ext cx="1618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UKMO (132-hr)</a:t>
            </a:r>
            <a:endParaRPr lang="en-US" dirty="0" smtClean="0">
              <a:solidFill>
                <a:schemeClr val="tx2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81000" y="1449293"/>
            <a:ext cx="3160059" cy="1092199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 rot="5400000">
            <a:off x="3456641" y="750136"/>
            <a:ext cx="812800" cy="990600"/>
          </a:xfrm>
          <a:prstGeom prst="ellipse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913476" y="2790362"/>
            <a:ext cx="1923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low </a:t>
            </a:r>
            <a:r>
              <a:rPr lang="en-US" dirty="0" smtClean="0">
                <a:solidFill>
                  <a:schemeClr val="bg1"/>
                </a:solidFill>
              </a:rPr>
              <a:t>+mid + </a:t>
            </a:r>
            <a:r>
              <a:rPr lang="en-US" dirty="0" smtClean="0">
                <a:solidFill>
                  <a:schemeClr val="bg1"/>
                </a:solidFill>
              </a:rPr>
              <a:t>high clouds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14824" y="1184392"/>
            <a:ext cx="1560605" cy="876987"/>
          </a:xfrm>
          <a:prstGeom prst="ellipse">
            <a:avLst/>
          </a:prstGeom>
          <a:noFill/>
          <a:ln w="28575" cmpd="sng">
            <a:solidFill>
              <a:srgbClr val="00FF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0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0785" y="1272948"/>
            <a:ext cx="122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01"/>
                </a:solidFill>
              </a:rPr>
              <a:t>m</a:t>
            </a:r>
            <a:r>
              <a:rPr lang="en-US" dirty="0" smtClean="0">
                <a:solidFill>
                  <a:srgbClr val="00FF01"/>
                </a:solidFill>
              </a:rPr>
              <a:t>id + high </a:t>
            </a:r>
            <a:r>
              <a:rPr lang="en-US" dirty="0" smtClean="0">
                <a:solidFill>
                  <a:srgbClr val="00FF01"/>
                </a:solidFill>
              </a:rPr>
              <a:t>clouds</a:t>
            </a:r>
            <a:endParaRPr lang="en-US" dirty="0">
              <a:solidFill>
                <a:srgbClr val="00FF0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77630" y="2486180"/>
            <a:ext cx="1336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36EBD"/>
                </a:solidFill>
              </a:rPr>
              <a:t>Low + high clouds</a:t>
            </a:r>
            <a:endParaRPr lang="en-US" dirty="0">
              <a:solidFill>
                <a:srgbClr val="636E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5404" y="32396"/>
            <a:ext cx="754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forecast for 8/9 Wed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5209989" y="1464234"/>
            <a:ext cx="2723776" cy="107112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 rot="6676900">
            <a:off x="7221625" y="524686"/>
            <a:ext cx="811372" cy="2521585"/>
          </a:xfrm>
          <a:prstGeom prst="ellipse">
            <a:avLst/>
          </a:prstGeom>
          <a:noFill/>
          <a:ln w="28575" cmpd="sng">
            <a:solidFill>
              <a:srgbClr val="636E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2764109" y="1651836"/>
            <a:ext cx="870705" cy="113852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525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7" y="0"/>
            <a:ext cx="5595609" cy="4306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924" y="2551176"/>
            <a:ext cx="5569076" cy="43068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8117" y="32396"/>
            <a:ext cx="396988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RH (color), UV wind (vectors), vert. velocity (pink contours) </a:t>
            </a:r>
            <a:r>
              <a:rPr lang="en-US" sz="2400" dirty="0" smtClean="0">
                <a:solidFill>
                  <a:srgbClr val="FF6600"/>
                </a:solidFill>
              </a:rPr>
              <a:t>forecast </a:t>
            </a:r>
            <a:r>
              <a:rPr lang="en-US" sz="2400" dirty="0" smtClean="0">
                <a:solidFill>
                  <a:srgbClr val="FF6600"/>
                </a:solidFill>
              </a:rPr>
              <a:t>for 8/9 Wed @ 3PM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730" y="2311794"/>
            <a:ext cx="1994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6600"/>
                </a:solidFill>
              </a:rPr>
              <a:t>600 </a:t>
            </a:r>
            <a:r>
              <a:rPr lang="en-US" sz="4000" dirty="0" err="1" smtClean="0">
                <a:solidFill>
                  <a:srgbClr val="FF6600"/>
                </a:solidFill>
              </a:rPr>
              <a:t>mb</a:t>
            </a:r>
            <a:endParaRPr lang="en-US" sz="4000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0950" y="4974311"/>
            <a:ext cx="1994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6600"/>
                </a:solidFill>
              </a:rPr>
              <a:t>7</a:t>
            </a:r>
            <a:r>
              <a:rPr lang="en-US" sz="4000" dirty="0" smtClean="0">
                <a:solidFill>
                  <a:srgbClr val="FF6600"/>
                </a:solidFill>
              </a:rPr>
              <a:t>00 </a:t>
            </a:r>
            <a:r>
              <a:rPr lang="en-US" sz="4000" dirty="0" err="1" smtClean="0">
                <a:solidFill>
                  <a:srgbClr val="FF6600"/>
                </a:solidFill>
              </a:rPr>
              <a:t>mb</a:t>
            </a:r>
            <a:endParaRPr lang="en-US" sz="4000" dirty="0">
              <a:solidFill>
                <a:srgbClr val="FF66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337236" y="911412"/>
            <a:ext cx="1576293" cy="537882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941048" y="3439461"/>
            <a:ext cx="1576293" cy="537882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4860" y="4546103"/>
            <a:ext cx="2889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Plume of high RH air getting dispersed horizontally as it moves westward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523059" y="1687866"/>
            <a:ext cx="390470" cy="2941797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686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43" y="1030941"/>
            <a:ext cx="8224586" cy="584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-1"/>
            <a:ext cx="1837761" cy="17638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0608" y="18389"/>
            <a:ext cx="6840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RH along transit flight track</a:t>
            </a:r>
            <a:r>
              <a:rPr lang="en-US" sz="2400" dirty="0" smtClean="0">
                <a:solidFill>
                  <a:srgbClr val="FF6600"/>
                </a:solidFill>
              </a:rPr>
              <a:t>,  8/9 Wed 12 – 5:30PM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4321" y="1363742"/>
            <a:ext cx="4756866" cy="40011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Weaker winds (5-15 knots) compared to 8/8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663765" y="1186311"/>
            <a:ext cx="1515597" cy="7480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89446" y="572100"/>
            <a:ext cx="5016451" cy="40011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High RH </a:t>
            </a:r>
            <a:r>
              <a:rPr lang="en-US" sz="2000" dirty="0" smtClean="0"/>
              <a:t>air at 600mb is </a:t>
            </a:r>
            <a:r>
              <a:rPr lang="en-US" sz="2000" dirty="0" smtClean="0"/>
              <a:t>dispersed horizontally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211294" y="1763852"/>
            <a:ext cx="1449294" cy="3129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81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8" y="531628"/>
            <a:ext cx="8194082" cy="6326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forecast </a:t>
            </a:r>
            <a:r>
              <a:rPr lang="en-US" sz="2400" dirty="0" smtClean="0">
                <a:solidFill>
                  <a:srgbClr val="FF6600"/>
                </a:solidFill>
              </a:rPr>
              <a:t>on 8/10 Thu @ </a:t>
            </a:r>
            <a:r>
              <a:rPr lang="en-US" sz="2400" dirty="0" smtClean="0">
                <a:solidFill>
                  <a:srgbClr val="FF6600"/>
                </a:solidFill>
              </a:rPr>
              <a:t>12</a:t>
            </a:r>
            <a:r>
              <a:rPr lang="en-US" sz="2400" dirty="0" smtClean="0">
                <a:solidFill>
                  <a:srgbClr val="FF6600"/>
                </a:solidFill>
              </a:rPr>
              <a:t>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7876" y="1343665"/>
            <a:ext cx="2749308" cy="286232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Few low clouds at the end of the flight track (and NW of it)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/>
              <a:t>N</a:t>
            </a:r>
            <a:r>
              <a:rPr lang="en-US" sz="2000" dirty="0" smtClean="0"/>
              <a:t>ot entirely cloud</a:t>
            </a:r>
            <a:r>
              <a:rPr lang="en-US" sz="2000" dirty="0"/>
              <a:t> </a:t>
            </a:r>
            <a:r>
              <a:rPr lang="en-US" sz="2000" dirty="0" smtClean="0"/>
              <a:t>free, but much less than climatology (coincides with region of low BL heights)</a:t>
            </a:r>
            <a:endParaRPr lang="en-US" sz="2000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01617" y="2005385"/>
            <a:ext cx="0" cy="1387058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361049" y="1604308"/>
            <a:ext cx="1876827" cy="1537462"/>
          </a:xfrm>
          <a:prstGeom prst="straightConnector1">
            <a:avLst/>
          </a:prstGeom>
          <a:ln w="38100" cmpd="sng"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556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71" y="460534"/>
            <a:ext cx="8307036" cy="63974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888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Middle cloud </a:t>
            </a:r>
            <a:r>
              <a:rPr lang="en-US" sz="2400" dirty="0" smtClean="0">
                <a:solidFill>
                  <a:srgbClr val="FF6600"/>
                </a:solidFill>
              </a:rPr>
              <a:t>forecast </a:t>
            </a:r>
            <a:r>
              <a:rPr lang="en-US" sz="2400" dirty="0" smtClean="0">
                <a:solidFill>
                  <a:srgbClr val="FF6600"/>
                </a:solidFill>
              </a:rPr>
              <a:t>on 8/10 Thu @ 12PM</a:t>
            </a:r>
            <a:endParaRPr lang="en-US" sz="2400" i="1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58613" y="3569256"/>
            <a:ext cx="2829052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Substantial middle clouds predicted over TMS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438650" y="2256058"/>
            <a:ext cx="1710262" cy="1136385"/>
          </a:xfrm>
          <a:prstGeom prst="straightConnector1">
            <a:avLst/>
          </a:prstGeom>
          <a:ln w="38100" cmpd="sng"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118326" y="2005385"/>
            <a:ext cx="0" cy="1387058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72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" y="461022"/>
            <a:ext cx="8349145" cy="63969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888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High cloud </a:t>
            </a:r>
            <a:r>
              <a:rPr lang="en-US" sz="2400" dirty="0" smtClean="0">
                <a:solidFill>
                  <a:srgbClr val="FF6600"/>
                </a:solidFill>
              </a:rPr>
              <a:t>forecast </a:t>
            </a:r>
            <a:r>
              <a:rPr lang="en-US" sz="2400" dirty="0" smtClean="0">
                <a:solidFill>
                  <a:srgbClr val="FF6600"/>
                </a:solidFill>
              </a:rPr>
              <a:t>on 8/10 Thu @ 12PM</a:t>
            </a:r>
            <a:endParaRPr lang="en-US" sz="2400" i="1" dirty="0">
              <a:solidFill>
                <a:srgbClr val="FF66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661811" y="2139078"/>
            <a:ext cx="1487102" cy="1587606"/>
          </a:xfrm>
          <a:prstGeom prst="straightConnector1">
            <a:avLst/>
          </a:prstGeom>
          <a:ln w="38100" cmpd="sng"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168453" y="2005385"/>
            <a:ext cx="0" cy="1387058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07724" y="3819936"/>
            <a:ext cx="3848300" cy="193899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These high clouds (and mid clouds, previous slide) appear to be associated with enhanced westerly component of the surface winds over TMS and the increase in convection over land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3541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9404"/>
            <a:ext cx="7587960" cy="5838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889" y="49108"/>
            <a:ext cx="8646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700mb RH (color), UV wind (vectors), vert. velocity (pink contours) </a:t>
            </a:r>
            <a:r>
              <a:rPr lang="en-US" sz="2400" dirty="0" smtClean="0">
                <a:solidFill>
                  <a:srgbClr val="FF6600"/>
                </a:solidFill>
              </a:rPr>
              <a:t>forecast </a:t>
            </a:r>
            <a:r>
              <a:rPr lang="en-US" sz="2400" dirty="0" smtClean="0">
                <a:solidFill>
                  <a:srgbClr val="FF6600"/>
                </a:solidFill>
              </a:rPr>
              <a:t>for 8/10 Thu @ </a:t>
            </a:r>
            <a:r>
              <a:rPr lang="en-US" sz="2400" dirty="0" smtClean="0">
                <a:solidFill>
                  <a:srgbClr val="FF6600"/>
                </a:solidFill>
              </a:rPr>
              <a:t>12</a:t>
            </a:r>
            <a:r>
              <a:rPr lang="en-US" sz="2400" dirty="0" smtClean="0">
                <a:solidFill>
                  <a:srgbClr val="FF6600"/>
                </a:solidFill>
              </a:rPr>
              <a:t>PM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818354" y="2222635"/>
            <a:ext cx="0" cy="2217381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80773" y="4776522"/>
            <a:ext cx="3249630" cy="193899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Easterly wind along the routine flight track (aerosol transport from dry convection along southern portion?)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129663" y="4044194"/>
            <a:ext cx="651111" cy="732329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719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4815"/>
            <a:ext cx="7772400" cy="1231265"/>
          </a:xfrm>
        </p:spPr>
        <p:txBody>
          <a:bodyPr/>
          <a:lstStyle/>
          <a:p>
            <a:r>
              <a:rPr lang="en-US" dirty="0" smtClean="0"/>
              <a:t>Meteorological overview</a:t>
            </a:r>
            <a:br>
              <a:rPr lang="en-US" dirty="0" smtClean="0"/>
            </a:br>
            <a:r>
              <a:rPr lang="en-US" sz="2400" dirty="0" smtClean="0"/>
              <a:t>Lenny Pfister and </a:t>
            </a:r>
            <a:r>
              <a:rPr lang="en-US" sz="2400" dirty="0" err="1" smtClean="0"/>
              <a:t>Rei</a:t>
            </a:r>
            <a:r>
              <a:rPr lang="en-US" sz="2400" dirty="0" smtClean="0"/>
              <a:t> </a:t>
            </a:r>
            <a:r>
              <a:rPr lang="en-US" sz="2400" dirty="0" err="1" smtClean="0"/>
              <a:t>Ueyama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6235" y="1651786"/>
            <a:ext cx="8336963" cy="5206214"/>
          </a:xfrm>
        </p:spPr>
        <p:txBody>
          <a:bodyPr>
            <a:normAutofit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Tomorrow, two foci of precipitation will develop in Africa, affecting surface circulation</a:t>
            </a:r>
            <a:r>
              <a:rPr lang="en-US" smtClean="0"/>
              <a:t>.  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Approaching </a:t>
            </a:r>
            <a:r>
              <a:rPr lang="en-US" dirty="0" err="1" smtClean="0"/>
              <a:t>midlatitude</a:t>
            </a:r>
            <a:r>
              <a:rPr lang="en-US" dirty="0" smtClean="0"/>
              <a:t> system will produce  low BL heights in center of SC region by Thursday (routine flight)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By Thursday, focus of convection will shift to Gabon, Congo, CAR, Nigeria region.  This could enhance high clouds on Thursday (routine flight)  </a:t>
            </a:r>
            <a:endParaRPr lang="en-US" dirty="0"/>
          </a:p>
        </p:txBody>
      </p:sp>
      <p:pic>
        <p:nvPicPr>
          <p:cNvPr id="4" name="Picture 4" descr="Image result for nasa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337746" cy="111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099" y="164816"/>
            <a:ext cx="1309658" cy="130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42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8863" y="51813"/>
            <a:ext cx="8750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RH, winds, BL and cloud base </a:t>
            </a:r>
            <a:r>
              <a:rPr lang="en-US" sz="2400" dirty="0" smtClean="0">
                <a:solidFill>
                  <a:srgbClr val="FF6600"/>
                </a:solidFill>
              </a:rPr>
              <a:t>heights </a:t>
            </a:r>
            <a:r>
              <a:rPr lang="en-US" sz="2400" dirty="0" smtClean="0">
                <a:solidFill>
                  <a:srgbClr val="FF6600"/>
                </a:solidFill>
              </a:rPr>
              <a:t>along 5E,  8/10 Thu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09" y="668176"/>
            <a:ext cx="8182728" cy="61898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5793" y="1229163"/>
            <a:ext cx="3188674" cy="40011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Plume transport at 700mb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857239" y="1629273"/>
            <a:ext cx="1002540" cy="927593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40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447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356" y="963570"/>
            <a:ext cx="9184607" cy="591843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Transit flight ASI-TMS: </a:t>
            </a:r>
            <a:r>
              <a:rPr lang="en-US" u="sng" dirty="0" smtClean="0"/>
              <a:t>Tuesday 8/8</a:t>
            </a:r>
            <a:endParaRPr lang="en-US" u="sng" dirty="0" smtClean="0"/>
          </a:p>
          <a:p>
            <a:r>
              <a:rPr lang="en-US" dirty="0" smtClean="0"/>
              <a:t>Scattered low clouds along the flight </a:t>
            </a:r>
            <a:r>
              <a:rPr lang="en-US" dirty="0" smtClean="0"/>
              <a:t>track (less than previous days)</a:t>
            </a:r>
            <a:endParaRPr lang="en-US" dirty="0" smtClean="0"/>
          </a:p>
          <a:p>
            <a:r>
              <a:rPr lang="en-US" dirty="0" smtClean="0"/>
              <a:t>Some </a:t>
            </a:r>
            <a:r>
              <a:rPr lang="en-US" dirty="0" smtClean="0"/>
              <a:t>mid and high </a:t>
            </a:r>
            <a:r>
              <a:rPr lang="en-US" dirty="0" smtClean="0"/>
              <a:t>clouds </a:t>
            </a:r>
            <a:r>
              <a:rPr lang="en-US" dirty="0" smtClean="0"/>
              <a:t>near TMS</a:t>
            </a:r>
            <a:endParaRPr lang="en-US" dirty="0" smtClean="0"/>
          </a:p>
          <a:p>
            <a:r>
              <a:rPr lang="en-US" dirty="0" smtClean="0"/>
              <a:t>Enhanced RH air </a:t>
            </a:r>
            <a:r>
              <a:rPr lang="en-US" dirty="0" smtClean="0"/>
              <a:t>(~600mb) </a:t>
            </a:r>
            <a:r>
              <a:rPr lang="en-US" dirty="0" smtClean="0"/>
              <a:t>influenced by moist convection </a:t>
            </a:r>
            <a:r>
              <a:rPr lang="en-US" dirty="0" smtClean="0"/>
              <a:t>during second half of the flight</a:t>
            </a:r>
            <a:endParaRPr lang="en-US" dirty="0" smtClean="0"/>
          </a:p>
          <a:p>
            <a:r>
              <a:rPr lang="en-US" dirty="0" smtClean="0"/>
              <a:t>Headwinds of up to 20 knots at 600mb (~15 </a:t>
            </a:r>
            <a:r>
              <a:rPr lang="en-US" dirty="0" err="1" smtClean="0"/>
              <a:t>kft</a:t>
            </a:r>
            <a:r>
              <a:rPr lang="en-US" dirty="0" smtClean="0"/>
              <a:t>) </a:t>
            </a:r>
            <a:r>
              <a:rPr lang="en-US" dirty="0" smtClean="0"/>
              <a:t>in the middle of the flight</a:t>
            </a: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Contingency Transit </a:t>
            </a:r>
            <a:r>
              <a:rPr lang="en-US" u="sng" dirty="0"/>
              <a:t>flight ASI-TMS: </a:t>
            </a:r>
            <a:r>
              <a:rPr lang="en-US" u="sng" dirty="0" smtClean="0"/>
              <a:t>Wednesday 8/9</a:t>
            </a:r>
            <a:endParaRPr lang="en-US" dirty="0" smtClean="0"/>
          </a:p>
          <a:p>
            <a:r>
              <a:rPr lang="en-US" dirty="0" smtClean="0"/>
              <a:t>Low clouds during first half of the flight</a:t>
            </a:r>
          </a:p>
          <a:p>
            <a:r>
              <a:rPr lang="en-US" dirty="0" smtClean="0"/>
              <a:t>Mid and high </a:t>
            </a:r>
            <a:r>
              <a:rPr lang="en-US" dirty="0" smtClean="0"/>
              <a:t>clouds </a:t>
            </a:r>
            <a:r>
              <a:rPr lang="en-US" dirty="0" smtClean="0"/>
              <a:t>in the second half of the flight (NW of the flight track)</a:t>
            </a:r>
            <a:endParaRPr lang="en-US" dirty="0" smtClean="0"/>
          </a:p>
          <a:p>
            <a:r>
              <a:rPr lang="en-US" dirty="0" smtClean="0"/>
              <a:t>Plume of enhanced RH air at 600mb is more diffused, moving west</a:t>
            </a:r>
          </a:p>
          <a:p>
            <a:pPr marL="0" indent="0">
              <a:buNone/>
            </a:pPr>
            <a:r>
              <a:rPr lang="en-US" u="sng" dirty="0" smtClean="0"/>
              <a:t>Routine flight: Thursday 8/10</a:t>
            </a:r>
            <a:endParaRPr lang="en-US" dirty="0"/>
          </a:p>
          <a:p>
            <a:r>
              <a:rPr lang="en-US" dirty="0"/>
              <a:t>Low clouds </a:t>
            </a:r>
            <a:r>
              <a:rPr lang="en-US" dirty="0" smtClean="0"/>
              <a:t>diminish south of ~10S (low BL heights)</a:t>
            </a:r>
          </a:p>
          <a:p>
            <a:r>
              <a:rPr lang="en-US" dirty="0" smtClean="0"/>
              <a:t>Mid and high clouds over TMS (from enhanced land convection)</a:t>
            </a:r>
          </a:p>
          <a:p>
            <a:r>
              <a:rPr lang="en-US" dirty="0" smtClean="0"/>
              <a:t>Plume transport from moist and dry convection at 700mb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147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050" y="5987087"/>
            <a:ext cx="7620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Surface chart noon today.  Strong low approaching, surface circulation typical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4324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718" y="5987087"/>
            <a:ext cx="9008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Surface chart noon tomorrow.  SH high squeezed to east.  Start to develop two foci of </a:t>
            </a:r>
            <a:r>
              <a:rPr lang="en-US" sz="2400" dirty="0" err="1" smtClean="0"/>
              <a:t>precip</a:t>
            </a:r>
            <a:r>
              <a:rPr lang="en-US" sz="2400" dirty="0" smtClean="0"/>
              <a:t> in Africa, and surface flow responds.  </a:t>
            </a:r>
            <a:endParaRPr lang="en-US" sz="2400" dirty="0"/>
          </a:p>
        </p:txBody>
      </p:sp>
      <p:sp>
        <p:nvSpPr>
          <p:cNvPr id="4" name="Sun 3"/>
          <p:cNvSpPr/>
          <p:nvPr/>
        </p:nvSpPr>
        <p:spPr>
          <a:xfrm>
            <a:off x="4817988" y="542920"/>
            <a:ext cx="465319" cy="339325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n 4"/>
          <p:cNvSpPr/>
          <p:nvPr/>
        </p:nvSpPr>
        <p:spPr>
          <a:xfrm>
            <a:off x="1337791" y="368410"/>
            <a:ext cx="290825" cy="358715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80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  <a:ln>
            <a:solidFill>
              <a:srgbClr val="660066"/>
            </a:solidFill>
          </a:ln>
        </p:spPr>
      </p:pic>
      <p:cxnSp>
        <p:nvCxnSpPr>
          <p:cNvPr id="4" name="Straight Connector 3"/>
          <p:cNvCxnSpPr/>
          <p:nvPr/>
        </p:nvCxnSpPr>
        <p:spPr>
          <a:xfrm flipV="1">
            <a:off x="2022419" y="1318521"/>
            <a:ext cx="2168614" cy="7659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5718" y="5987087"/>
            <a:ext cx="9008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Surface chart noon Tuesday.  </a:t>
            </a:r>
            <a:r>
              <a:rPr lang="en-US" sz="2400" dirty="0" err="1" smtClean="0"/>
              <a:t>Midlatitude</a:t>
            </a:r>
            <a:r>
              <a:rPr lang="en-US" sz="2400" dirty="0" smtClean="0"/>
              <a:t> front starts to affect SC region flow with more northerly component to flow. </a:t>
            </a:r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2753136" y="1560895"/>
            <a:ext cx="1699626" cy="1980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32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022419" y="1318521"/>
            <a:ext cx="2168614" cy="7659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5718" y="5987087"/>
            <a:ext cx="9008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Surface chart noon Wednesday.  AC squeezed northward by strong </a:t>
            </a:r>
            <a:r>
              <a:rPr lang="en-US" sz="2400" dirty="0" err="1" smtClean="0"/>
              <a:t>midlatitude</a:t>
            </a:r>
            <a:r>
              <a:rPr lang="en-US" sz="2400" dirty="0" smtClean="0"/>
              <a:t> front.  Focus of </a:t>
            </a:r>
            <a:r>
              <a:rPr lang="en-US" sz="2400" dirty="0" err="1" smtClean="0"/>
              <a:t>precip</a:t>
            </a:r>
            <a:r>
              <a:rPr lang="en-US" sz="2400" dirty="0" smtClean="0"/>
              <a:t> clearly over Gabon, Congo, Nigeria.</a:t>
            </a:r>
            <a:endParaRPr lang="en-US" sz="2400" dirty="0"/>
          </a:p>
        </p:txBody>
      </p:sp>
      <p:sp>
        <p:nvSpPr>
          <p:cNvPr id="5" name="Sun 4"/>
          <p:cNvSpPr/>
          <p:nvPr/>
        </p:nvSpPr>
        <p:spPr>
          <a:xfrm>
            <a:off x="4895542" y="591394"/>
            <a:ext cx="387766" cy="368411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94400" y="3052390"/>
            <a:ext cx="3460809" cy="914400"/>
          </a:xfrm>
          <a:prstGeom prst="ellipse">
            <a:avLst/>
          </a:prstGeom>
          <a:noFill/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15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718" y="5987087"/>
            <a:ext cx="9008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Surface chart noon Thursday.  </a:t>
            </a:r>
            <a:r>
              <a:rPr lang="en-US" sz="2400" dirty="0" err="1" smtClean="0"/>
              <a:t>Midlatitude</a:t>
            </a:r>
            <a:r>
              <a:rPr lang="en-US" sz="2400" dirty="0" smtClean="0"/>
              <a:t> influence from front extending to 20N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2601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718" y="5629298"/>
            <a:ext cx="900828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Thursday, BL height and flow near top of BL.  </a:t>
            </a:r>
            <a:r>
              <a:rPr lang="en-US" sz="2400" dirty="0" err="1" smtClean="0"/>
              <a:t>Midlatitude</a:t>
            </a:r>
            <a:r>
              <a:rPr lang="en-US" sz="2400" dirty="0" smtClean="0"/>
              <a:t> penetration influences SC region with a low BL height.   This will affect character of the low cloud on Thursday.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76160" cy="56997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530172" y="1890525"/>
            <a:ext cx="1832192" cy="111646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40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5660571" cy="4273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0076" y="65132"/>
            <a:ext cx="3112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cloud-top heights (satellite estimate)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647" y="2542454"/>
            <a:ext cx="5735400" cy="4315545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3677183" y="247650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1032860" y="1468739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4419463" y="4044576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7070176" y="2829887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7737" y="115549"/>
            <a:ext cx="2279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8/5 Sat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4019" y="2663333"/>
            <a:ext cx="2279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8/6 Sun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609" y="4646092"/>
            <a:ext cx="2427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Cloud-top heights ~1.5 km over ASI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55092" y="1017583"/>
            <a:ext cx="328890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Abundant mid and high clouds over TMS yesterday, clearer today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829834" y="755793"/>
            <a:ext cx="2025258" cy="530996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523059" y="4273176"/>
            <a:ext cx="1687609" cy="573172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738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959</Words>
  <Application>Microsoft Macintosh PowerPoint</Application>
  <PresentationFormat>On-screen Show (4:3)</PresentationFormat>
  <Paragraphs>85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ORACLES weather briefing </vt:lpstr>
      <vt:lpstr>Meteorological overview Lenny Pfister and Rei Ueyama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Briefing, 20170801</dc:title>
  <dc:creator>Lenny Pfister</dc:creator>
  <cp:lastModifiedBy>Rei</cp:lastModifiedBy>
  <cp:revision>145</cp:revision>
  <dcterms:created xsi:type="dcterms:W3CDTF">2017-08-02T11:34:01Z</dcterms:created>
  <dcterms:modified xsi:type="dcterms:W3CDTF">2017-08-06T16:08:08Z</dcterms:modified>
</cp:coreProperties>
</file>