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7" r:id="rId2"/>
    <p:sldId id="310" r:id="rId3"/>
    <p:sldId id="323" r:id="rId4"/>
    <p:sldId id="316" r:id="rId5"/>
    <p:sldId id="317" r:id="rId6"/>
    <p:sldId id="318" r:id="rId7"/>
    <p:sldId id="319" r:id="rId8"/>
    <p:sldId id="303" r:id="rId9"/>
    <p:sldId id="312" r:id="rId10"/>
    <p:sldId id="315" r:id="rId11"/>
    <p:sldId id="320" r:id="rId12"/>
    <p:sldId id="306" r:id="rId13"/>
    <p:sldId id="313" r:id="rId14"/>
    <p:sldId id="308" r:id="rId15"/>
    <p:sldId id="311" r:id="rId16"/>
    <p:sldId id="321" r:id="rId17"/>
    <p:sldId id="314" r:id="rId18"/>
    <p:sldId id="32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 varScale="1">
        <p:scale>
          <a:sx n="100" d="100"/>
          <a:sy n="100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t>8/4/17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-Aug-2017</a:t>
            </a:r>
          </a:p>
          <a:p>
            <a:r>
              <a:rPr lang="en-US" dirty="0" err="1" smtClean="0"/>
              <a:t>Rei</a:t>
            </a:r>
            <a:r>
              <a:rPr lang="en-US" dirty="0" smtClean="0"/>
              <a:t> </a:t>
            </a:r>
            <a:r>
              <a:rPr lang="en-US" dirty="0" err="1" smtClean="0"/>
              <a:t>Ueyama</a:t>
            </a:r>
            <a:r>
              <a:rPr lang="en-US" dirty="0" smtClean="0"/>
              <a:t> and Lenny Pfister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208"/>
            <a:ext cx="8249031" cy="6336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Precip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err="1" smtClean="0">
                <a:solidFill>
                  <a:srgbClr val="FF6600"/>
                </a:solidFill>
              </a:rPr>
              <a:t>sfc</a:t>
            </a:r>
            <a:r>
              <a:rPr lang="en-US" sz="2400" dirty="0" smtClean="0">
                <a:solidFill>
                  <a:srgbClr val="FF6600"/>
                </a:solidFill>
              </a:rPr>
              <a:t> wind, MSLP, thickness forecast </a:t>
            </a:r>
            <a:r>
              <a:rPr lang="en-US" sz="2400" dirty="0" smtClean="0">
                <a:solidFill>
                  <a:srgbClr val="FF6600"/>
                </a:solidFill>
              </a:rPr>
              <a:t>at </a:t>
            </a:r>
            <a:r>
              <a:rPr lang="en-US" sz="2400" dirty="0" smtClean="0">
                <a:solidFill>
                  <a:srgbClr val="FF6600"/>
                </a:solidFill>
              </a:rPr>
              <a:t>8/8</a:t>
            </a:r>
            <a:r>
              <a:rPr lang="en-US" sz="2400" dirty="0" smtClean="0">
                <a:solidFill>
                  <a:srgbClr val="FF6600"/>
                </a:solidFill>
              </a:rPr>
              <a:t> Tue @ 12PM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4948" y="986425"/>
            <a:ext cx="2829052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SW </a:t>
            </a:r>
            <a:r>
              <a:rPr lang="en-US" sz="2000" dirty="0"/>
              <a:t>winds </a:t>
            </a:r>
            <a:r>
              <a:rPr lang="en-US" sz="2000" dirty="0" smtClean="0"/>
              <a:t>~10 knots across </a:t>
            </a:r>
            <a:r>
              <a:rPr lang="en-US" sz="2000" dirty="0"/>
              <a:t>routine flight </a:t>
            </a:r>
            <a:r>
              <a:rPr lang="en-US" sz="2000" dirty="0" smtClean="0"/>
              <a:t>track (typically more SSW)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Anomalously weak ~</a:t>
            </a:r>
            <a:r>
              <a:rPr lang="en-US" sz="2000" dirty="0"/>
              <a:t>10 </a:t>
            </a:r>
            <a:r>
              <a:rPr lang="en-US" sz="2000" dirty="0" smtClean="0"/>
              <a:t>knot SE winds over the stratocumulus region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286250" y="1225764"/>
            <a:ext cx="2060450" cy="1361863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047469" y="1873250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38650" y="2466296"/>
            <a:ext cx="1908050" cy="1233666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13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390" y="4768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5889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2402"/>
            <a:ext cx="3965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Continuity of </a:t>
            </a:r>
            <a:r>
              <a:rPr lang="en-US" dirty="0" err="1" smtClean="0"/>
              <a:t>fcsts</a:t>
            </a:r>
            <a:r>
              <a:rPr lang="en-US" dirty="0" smtClean="0"/>
              <a:t>: older </a:t>
            </a:r>
            <a:r>
              <a:rPr lang="en-US" dirty="0" err="1" smtClean="0"/>
              <a:t>fcst</a:t>
            </a:r>
            <a:r>
              <a:rPr lang="en-US" dirty="0" smtClean="0"/>
              <a:t> at right</a:t>
            </a:r>
          </a:p>
          <a:p>
            <a:endParaRPr lang="en-US" dirty="0" smtClean="0"/>
          </a:p>
          <a:p>
            <a:r>
              <a:rPr lang="en-US" dirty="0" err="1" smtClean="0"/>
              <a:t>Midlatitude</a:t>
            </a:r>
            <a:r>
              <a:rPr lang="en-US" dirty="0" smtClean="0"/>
              <a:t> low at the southwest corner more advanced in newer </a:t>
            </a:r>
            <a:r>
              <a:rPr lang="en-US" dirty="0" err="1" smtClean="0"/>
              <a:t>fcst</a:t>
            </a:r>
            <a:r>
              <a:rPr lang="en-US" dirty="0" smtClean="0"/>
              <a:t>.  Low near 10E 40S is also more advanced.  For Monday, not much effect at our latitudes. </a:t>
            </a:r>
          </a:p>
          <a:p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816395" y="5766292"/>
            <a:ext cx="298051" cy="27211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4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203"/>
            <a:ext cx="8233029" cy="6376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at </a:t>
            </a:r>
            <a:r>
              <a:rPr lang="en-US" sz="2400" dirty="0" smtClean="0">
                <a:solidFill>
                  <a:srgbClr val="FF6600"/>
                </a:solidFill>
              </a:rPr>
              <a:t>8/7</a:t>
            </a:r>
            <a:r>
              <a:rPr lang="en-US" sz="2400" dirty="0" smtClean="0">
                <a:solidFill>
                  <a:srgbClr val="FF6600"/>
                </a:solidFill>
              </a:rPr>
              <a:t> Mon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6698" y="986425"/>
            <a:ext cx="2432177" cy="286232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Expect some high clouds </a:t>
            </a:r>
            <a:r>
              <a:rPr lang="en-US" sz="2000" dirty="0" smtClean="0"/>
              <a:t>towards the end of transit flight track (</a:t>
            </a:r>
            <a:r>
              <a:rPr lang="en-US" sz="2000" dirty="0"/>
              <a:t>associated with NE winds from convention on </a:t>
            </a:r>
            <a:r>
              <a:rPr lang="en-US" sz="2000" dirty="0" smtClean="0"/>
              <a:t>land, which has moved further south compared to 8/6)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047469" y="1825625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91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403" y="2514"/>
            <a:ext cx="888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at </a:t>
            </a:r>
            <a:r>
              <a:rPr lang="en-US" sz="2400" dirty="0" smtClean="0">
                <a:solidFill>
                  <a:srgbClr val="FF6600"/>
                </a:solidFill>
              </a:rPr>
              <a:t>8/8</a:t>
            </a:r>
            <a:r>
              <a:rPr lang="en-US" sz="2400" dirty="0" smtClean="0">
                <a:solidFill>
                  <a:srgbClr val="FF6600"/>
                </a:solidFill>
              </a:rPr>
              <a:t> Tue </a:t>
            </a:r>
            <a:r>
              <a:rPr lang="en-US" sz="2400" dirty="0">
                <a:solidFill>
                  <a:srgbClr val="FF6600"/>
                </a:solidFill>
              </a:rPr>
              <a:t>@ 12PM </a:t>
            </a:r>
            <a:r>
              <a:rPr lang="en-US" sz="2400" dirty="0" smtClean="0">
                <a:solidFill>
                  <a:srgbClr val="FF6600"/>
                </a:solidFill>
              </a:rPr>
              <a:t>– </a:t>
            </a:r>
            <a:r>
              <a:rPr lang="en-US" sz="2400" i="1" dirty="0">
                <a:solidFill>
                  <a:srgbClr val="FF6600"/>
                </a:solidFill>
              </a:rPr>
              <a:t>don’t have 3PM </a:t>
            </a:r>
            <a:r>
              <a:rPr lang="en-US" sz="2400" i="1" dirty="0" smtClean="0">
                <a:solidFill>
                  <a:srgbClr val="FF6600"/>
                </a:solidFill>
              </a:rPr>
              <a:t>forecast yet </a:t>
            </a:r>
            <a:r>
              <a:rPr lang="en-US" sz="2400" i="1" dirty="0">
                <a:solidFill>
                  <a:srgbClr val="FF6600"/>
                </a:solidFill>
              </a:rPr>
              <a:t>yet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206"/>
            <a:ext cx="8233029" cy="635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6698" y="986425"/>
            <a:ext cx="243217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 forecasts mostly unchanged (i.e., over TMS)</a:t>
            </a:r>
            <a:endParaRPr lang="en-US" sz="20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7469" y="1825625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8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9" y="629412"/>
            <a:ext cx="8330311" cy="6228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0"/>
            <a:ext cx="1397000" cy="1340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5903" y="18389"/>
            <a:ext cx="684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along transit flight track, takeoff 8/6 Sun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0109" y="478425"/>
            <a:ext cx="442912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Stronger headwind at </a:t>
            </a:r>
            <a:r>
              <a:rPr lang="en-US" sz="2000" dirty="0" smtClean="0"/>
              <a:t>~15kft / 600mb on 8/7 and 8/8 (≤ </a:t>
            </a:r>
            <a:r>
              <a:rPr lang="en-US" sz="2000" dirty="0"/>
              <a:t>20 </a:t>
            </a:r>
            <a:r>
              <a:rPr lang="en-US" sz="2000" dirty="0" smtClean="0"/>
              <a:t>knots,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half of flight)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11750" y="1186311"/>
            <a:ext cx="1349376" cy="748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06526" y="1171814"/>
            <a:ext cx="360997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RH air (“old” and “new” plumes) </a:t>
            </a:r>
            <a:r>
              <a:rPr lang="en-US" sz="2000" dirty="0"/>
              <a:t>moves west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36876" y="1525757"/>
            <a:ext cx="119738" cy="1125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85576" y="1525757"/>
            <a:ext cx="3202674" cy="2904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23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019"/>
            <a:ext cx="8241030" cy="6336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700mb RH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at </a:t>
            </a:r>
            <a:r>
              <a:rPr lang="en-US" sz="2400" dirty="0" smtClean="0">
                <a:solidFill>
                  <a:srgbClr val="FF6600"/>
                </a:solidFill>
              </a:rPr>
              <a:t>8/7</a:t>
            </a:r>
            <a:r>
              <a:rPr lang="en-US" sz="2400" dirty="0" smtClean="0">
                <a:solidFill>
                  <a:srgbClr val="FF6600"/>
                </a:solidFill>
              </a:rPr>
              <a:t> Mon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7376" y="2027825"/>
            <a:ext cx="347662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Transport from dry convection (plume transport)</a:t>
            </a:r>
            <a:endParaRPr lang="en-US" sz="20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18000" y="1462055"/>
            <a:ext cx="1349376" cy="776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4318000" y="2381768"/>
            <a:ext cx="1349376" cy="1338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047469" y="1869929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047471" y="694107"/>
            <a:ext cx="3601631" cy="1544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63868" y="403073"/>
            <a:ext cx="31115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“old plume” influenced by moist convection</a:t>
            </a:r>
            <a:endParaRPr lang="en-US" sz="20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667376" y="1228737"/>
            <a:ext cx="31115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“new plume” influenced by moist convection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4795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360669" y="3717346"/>
            <a:ext cx="26954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07229" y="1075511"/>
            <a:ext cx="2630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X-section at 5S for </a:t>
            </a:r>
            <a:r>
              <a:rPr lang="en-US" dirty="0" smtClean="0"/>
              <a:t>Monday 8/7.  </a:t>
            </a:r>
            <a:r>
              <a:rPr lang="en-US" dirty="0" smtClean="0"/>
              <a:t>Have old 700mb plume near Ascension’s longitude, and new RH plume at 600mb near TMS. 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0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" y="513207"/>
            <a:ext cx="8257032" cy="6344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700mb RH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at </a:t>
            </a:r>
            <a:r>
              <a:rPr lang="en-US" sz="2400" dirty="0" smtClean="0">
                <a:solidFill>
                  <a:srgbClr val="FF6600"/>
                </a:solidFill>
              </a:rPr>
              <a:t>8/8</a:t>
            </a:r>
            <a:r>
              <a:rPr lang="en-US" sz="2400" dirty="0" smtClean="0">
                <a:solidFill>
                  <a:srgbClr val="FF6600"/>
                </a:solidFill>
              </a:rPr>
              <a:t>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7376" y="2027825"/>
            <a:ext cx="347662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Transport from dry convection (plume transport)</a:t>
            </a:r>
            <a:endParaRPr lang="en-US" sz="2000" dirty="0" smtClean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4318000" y="2381768"/>
            <a:ext cx="1349376" cy="1338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47469" y="1869929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318000" y="1462055"/>
            <a:ext cx="1349376" cy="776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047471" y="694107"/>
            <a:ext cx="3601631" cy="1544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63868" y="403073"/>
            <a:ext cx="31115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“old plume” moved away from our flight track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667376" y="1228737"/>
            <a:ext cx="31115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“new plume” moving westward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5017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60669" y="3717346"/>
            <a:ext cx="26954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99889" y="1477207"/>
            <a:ext cx="296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smtClean="0"/>
              <a:t>Tuesday 8/8, </a:t>
            </a:r>
            <a:r>
              <a:rPr lang="en-US" dirty="0" smtClean="0"/>
              <a:t>“new” RH plume is also at 700mb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1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447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065" y="963570"/>
            <a:ext cx="9184607" cy="59184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Transit flight ASI-TMS: Monday 8/7</a:t>
            </a:r>
          </a:p>
          <a:p>
            <a:r>
              <a:rPr lang="en-US" dirty="0" smtClean="0"/>
              <a:t>Scattered low clouds along the flight track</a:t>
            </a:r>
          </a:p>
          <a:p>
            <a:r>
              <a:rPr lang="en-US" dirty="0" smtClean="0"/>
              <a:t>Some high clouds over TMS (similar situation on 8/8)</a:t>
            </a:r>
          </a:p>
          <a:p>
            <a:r>
              <a:rPr lang="en-US" dirty="0" smtClean="0"/>
              <a:t>Enhanced RH air (~700mb near ASI, ~600mb near TMS) influenced by moist convection moving westward</a:t>
            </a:r>
          </a:p>
          <a:p>
            <a:r>
              <a:rPr lang="en-US" dirty="0" smtClean="0"/>
              <a:t>Headwinds of up to 20 knots at 600mb (~15 </a:t>
            </a:r>
            <a:r>
              <a:rPr lang="en-US" dirty="0" err="1" smtClean="0"/>
              <a:t>kft</a:t>
            </a:r>
            <a:r>
              <a:rPr lang="en-US" dirty="0" smtClean="0"/>
              <a:t>) along the second half of the flight track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Contingency Transit </a:t>
            </a:r>
            <a:r>
              <a:rPr lang="en-US" u="sng" dirty="0"/>
              <a:t>flight ASI-TMS: </a:t>
            </a:r>
            <a:r>
              <a:rPr lang="en-US" u="sng" dirty="0" smtClean="0"/>
              <a:t>Tuesday </a:t>
            </a:r>
            <a:r>
              <a:rPr lang="en-US" u="sng" dirty="0"/>
              <a:t>8</a:t>
            </a:r>
            <a:r>
              <a:rPr lang="en-US" u="sng" dirty="0" smtClean="0"/>
              <a:t>/8</a:t>
            </a:r>
            <a:endParaRPr lang="en-US" dirty="0" smtClean="0"/>
          </a:p>
          <a:p>
            <a:r>
              <a:rPr lang="en-US" dirty="0" smtClean="0"/>
              <a:t>Strong surface low to the SW induces anomalous surface flow in the flight area – </a:t>
            </a:r>
            <a:r>
              <a:rPr lang="en-US" dirty="0" err="1" smtClean="0"/>
              <a:t>southwesterlies</a:t>
            </a:r>
            <a:r>
              <a:rPr lang="en-US" dirty="0" smtClean="0"/>
              <a:t> at TMS and much weaker surface winds in Stratocumulus region. </a:t>
            </a:r>
          </a:p>
          <a:p>
            <a:r>
              <a:rPr lang="en-US" dirty="0" smtClean="0"/>
              <a:t>Low cloud cover displaced northward, but less so than on 8/7</a:t>
            </a:r>
          </a:p>
          <a:p>
            <a:r>
              <a:rPr lang="en-US" dirty="0" smtClean="0"/>
              <a:t>Some high clouds over TMS</a:t>
            </a:r>
          </a:p>
          <a:p>
            <a:r>
              <a:rPr lang="en-US" dirty="0" smtClean="0"/>
              <a:t>Enhanced RH air at 700mb and 600mb over TMS</a:t>
            </a:r>
          </a:p>
          <a:p>
            <a:r>
              <a:rPr lang="en-US" dirty="0" smtClean="0"/>
              <a:t>Headwinds of up to 20 knots at both 600mb and 700mb (10-15kft)</a:t>
            </a:r>
          </a:p>
        </p:txBody>
      </p:sp>
    </p:spTree>
    <p:extLst>
      <p:ext uri="{BB962C8B-B14F-4D97-AF65-F5344CB8AC3E}">
        <p14:creationId xmlns:p14="http://schemas.microsoft.com/office/powerpoint/2010/main" val="167147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Clouds today – the “gap” </a:t>
            </a:r>
          </a:p>
          <a:p>
            <a:r>
              <a:rPr lang="en-US" dirty="0" smtClean="0"/>
              <a:t>Cloud forecast verification</a:t>
            </a:r>
          </a:p>
          <a:p>
            <a:r>
              <a:rPr lang="en-US" dirty="0" smtClean="0"/>
              <a:t>Forecasts for transit flight (8/7) and contingency transit flight (8/8)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7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5920" cy="5882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588264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11Z image (</a:t>
            </a:r>
            <a:r>
              <a:rPr lang="en-US" dirty="0" err="1" smtClean="0"/>
              <a:t>vis</a:t>
            </a:r>
            <a:r>
              <a:rPr lang="en-US" dirty="0" smtClean="0"/>
              <a:t>) showing low cloud.  Wind from the south, less strong than typical.  Airport warming up more than usual.  Can see thicker cloud on south (windward) side of the island.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758950" y="3486150"/>
            <a:ext cx="4076700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0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5920" cy="4937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700" y="5257800"/>
            <a:ext cx="805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section (routine track) 1130Z vis.  Stratocumulus (large to north, smaller cells to south.  “Gap” from 4S to 8.5S.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4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683" y="4772526"/>
            <a:ext cx="3208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 at ~12Z. </a:t>
            </a:r>
          </a:p>
          <a:p>
            <a:pPr>
              <a:buFont typeface="Arial"/>
              <a:buChar char="•"/>
            </a:pPr>
            <a:r>
              <a:rPr lang="en-US" dirty="0" smtClean="0"/>
              <a:t> EC model again has bogus high cloud near  5-10S.</a:t>
            </a:r>
          </a:p>
          <a:p>
            <a:pPr>
              <a:buFont typeface="Arial"/>
              <a:buChar char="•"/>
            </a:pPr>
            <a:r>
              <a:rPr lang="en-US" dirty="0" smtClean="0"/>
              <a:t>Light rain reported this AM at the airport – middle and high cloud penetrating towards TMS.</a:t>
            </a:r>
          </a:p>
          <a:p>
            <a:pPr>
              <a:buFont typeface="Arial"/>
              <a:buChar char="•"/>
            </a:pPr>
            <a:r>
              <a:rPr lang="en-US" dirty="0" smtClean="0"/>
              <a:t>Other low cloud features OK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2435" y="544234"/>
            <a:ext cx="284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today’s satellite image to 24 hour cloud forecast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9522" cy="3655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39" y="1"/>
            <a:ext cx="4045561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766"/>
            <a:ext cx="4859522" cy="37550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8439" y="4403194"/>
            <a:ext cx="4045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12Z satellite image with two forecasts.</a:t>
            </a:r>
          </a:p>
          <a:p>
            <a:r>
              <a:rPr lang="en-US" dirty="0" smtClean="0"/>
              <a:t>EC (left) </a:t>
            </a:r>
            <a:r>
              <a:rPr lang="en-US" dirty="0" err="1" smtClean="0"/>
              <a:t>overpredicting</a:t>
            </a:r>
            <a:r>
              <a:rPr lang="en-US" dirty="0" smtClean="0"/>
              <a:t> high clouds again.  EC </a:t>
            </a:r>
            <a:r>
              <a:rPr lang="en-US" dirty="0" err="1" smtClean="0"/>
              <a:t>underpredicts</a:t>
            </a:r>
            <a:r>
              <a:rPr lang="en-US" dirty="0" smtClean="0"/>
              <a:t> the “gap”, but gets the Angola bay  clearing.  UKMO misses the “gap” completely.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0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42435" y="544234"/>
            <a:ext cx="284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today’s satellite image to 48 hour cloud forecast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2699886"/>
            <a:ext cx="5364480" cy="4145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9522" cy="3655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00" y="4546600"/>
            <a:ext cx="355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 forecast only – a little worse on </a:t>
            </a:r>
            <a:r>
              <a:rPr lang="en-US" dirty="0" err="1" smtClean="0"/>
              <a:t>underpredicting</a:t>
            </a:r>
            <a:r>
              <a:rPr lang="en-US" dirty="0" smtClean="0"/>
              <a:t> the gap and </a:t>
            </a:r>
            <a:r>
              <a:rPr lang="en-US" dirty="0" err="1" smtClean="0"/>
              <a:t>overpredicting</a:t>
            </a:r>
            <a:r>
              <a:rPr lang="en-US" dirty="0" smtClean="0"/>
              <a:t> Namibian clearing.  High cloud forecast actually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0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" y="508003"/>
            <a:ext cx="8249031" cy="6328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at </a:t>
            </a:r>
            <a:r>
              <a:rPr lang="en-US" sz="2400" dirty="0" smtClean="0">
                <a:solidFill>
                  <a:srgbClr val="FF6600"/>
                </a:solidFill>
              </a:rPr>
              <a:t>8/7</a:t>
            </a:r>
            <a:r>
              <a:rPr lang="en-US" sz="2400" dirty="0" smtClean="0">
                <a:solidFill>
                  <a:srgbClr val="FF6600"/>
                </a:solidFill>
              </a:rPr>
              <a:t> Mon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442" y="970550"/>
            <a:ext cx="274930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of low cloud along the transit flight</a:t>
            </a:r>
            <a:endParaRPr lang="en-US" sz="20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047469" y="1873250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6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" y="497205"/>
            <a:ext cx="8249031" cy="6360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at </a:t>
            </a:r>
            <a:r>
              <a:rPr lang="en-US" sz="2400" dirty="0" smtClean="0">
                <a:solidFill>
                  <a:srgbClr val="FF6600"/>
                </a:solidFill>
              </a:rPr>
              <a:t>8/8</a:t>
            </a:r>
            <a:r>
              <a:rPr lang="en-US" sz="2400" dirty="0" smtClean="0">
                <a:solidFill>
                  <a:srgbClr val="FF6600"/>
                </a:solidFill>
              </a:rPr>
              <a:t> Tue @ 12PM – </a:t>
            </a:r>
            <a:r>
              <a:rPr lang="en-US" sz="2400" i="1" dirty="0" smtClean="0">
                <a:solidFill>
                  <a:srgbClr val="FF6600"/>
                </a:solidFill>
              </a:rPr>
              <a:t>don’t have 3PM forecast yet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4948" y="986425"/>
            <a:ext cx="2829052" cy="286232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Less low clouds along transit flight compared to 8/7 12PM</a:t>
            </a:r>
          </a:p>
          <a:p>
            <a:endParaRPr lang="en-US" sz="2000" dirty="0"/>
          </a:p>
          <a:p>
            <a:r>
              <a:rPr lang="en-US" sz="2000" dirty="0"/>
              <a:t>Cloud-free region off Namibia coast expand starting 8/</a:t>
            </a:r>
            <a:r>
              <a:rPr lang="en-US" sz="2000" dirty="0" smtClean="0"/>
              <a:t>7; </a:t>
            </a:r>
            <a:r>
              <a:rPr lang="en-US" sz="2000" dirty="0"/>
              <a:t>EC model probably overestimating its northward </a:t>
            </a:r>
            <a:r>
              <a:rPr lang="en-US" sz="2000" dirty="0" smtClean="0"/>
              <a:t>extent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7469" y="1873250"/>
            <a:ext cx="2254656" cy="80048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38650" y="2466296"/>
            <a:ext cx="1908050" cy="1233666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7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766</Words>
  <Application>Microsoft Macintosh PowerPoint</Application>
  <PresentationFormat>On-screen Show (4:3)</PresentationFormat>
  <Paragraphs>64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ORACLES weather briefing </vt:lpstr>
      <vt:lpstr>Summary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79</cp:revision>
  <dcterms:created xsi:type="dcterms:W3CDTF">2017-08-02T11:34:01Z</dcterms:created>
  <dcterms:modified xsi:type="dcterms:W3CDTF">2017-08-04T16:54:52Z</dcterms:modified>
</cp:coreProperties>
</file>