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7" r:id="rId2"/>
    <p:sldId id="278" r:id="rId3"/>
    <p:sldId id="294" r:id="rId4"/>
    <p:sldId id="295" r:id="rId5"/>
    <p:sldId id="296" r:id="rId6"/>
    <p:sldId id="298" r:id="rId7"/>
    <p:sldId id="300" r:id="rId8"/>
    <p:sldId id="301" r:id="rId9"/>
    <p:sldId id="280" r:id="rId10"/>
    <p:sldId id="258" r:id="rId11"/>
    <p:sldId id="281" r:id="rId12"/>
    <p:sldId id="282" r:id="rId13"/>
    <p:sldId id="283" r:id="rId14"/>
    <p:sldId id="285" r:id="rId15"/>
    <p:sldId id="284" r:id="rId16"/>
    <p:sldId id="286" r:id="rId17"/>
    <p:sldId id="287" r:id="rId18"/>
    <p:sldId id="288" r:id="rId19"/>
    <p:sldId id="289" r:id="rId20"/>
    <p:sldId id="290" r:id="rId21"/>
    <p:sldId id="291" r:id="rId22"/>
    <p:sldId id="293" r:id="rId23"/>
    <p:sldId id="292"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3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t>8/2/17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3</a:t>
            </a:fld>
            <a:endParaRPr lang="en-US"/>
          </a:p>
        </p:txBody>
      </p:sp>
    </p:spTree>
    <p:extLst>
      <p:ext uri="{BB962C8B-B14F-4D97-AF65-F5344CB8AC3E}">
        <p14:creationId xmlns:p14="http://schemas.microsoft.com/office/powerpoint/2010/main" val="166997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4</a:t>
            </a:fld>
            <a:endParaRPr lang="en-US"/>
          </a:p>
        </p:txBody>
      </p:sp>
    </p:spTree>
    <p:extLst>
      <p:ext uri="{BB962C8B-B14F-4D97-AF65-F5344CB8AC3E}">
        <p14:creationId xmlns:p14="http://schemas.microsoft.com/office/powerpoint/2010/main" val="348934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met forecasting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2-Aug-2017</a:t>
            </a:r>
          </a:p>
          <a:p>
            <a:r>
              <a:rPr lang="en-US" dirty="0" err="1" smtClean="0"/>
              <a:t>Rei</a:t>
            </a:r>
            <a:r>
              <a:rPr lang="en-US" dirty="0" smtClean="0"/>
              <a:t> </a:t>
            </a:r>
            <a:r>
              <a:rPr lang="en-US" dirty="0" err="1" smtClean="0"/>
              <a:t>Ueyama</a:t>
            </a:r>
            <a:r>
              <a:rPr lang="en-US" dirty="0" smtClean="0"/>
              <a:t> and Lenny Pfister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RACL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3335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7376160" cy="5699760"/>
          </a:xfrm>
          <a:prstGeom prst="rect">
            <a:avLst/>
          </a:prstGeom>
        </p:spPr>
      </p:pic>
      <p:sp>
        <p:nvSpPr>
          <p:cNvPr id="11" name="TextBox 10"/>
          <p:cNvSpPr txBox="1"/>
          <p:nvPr/>
        </p:nvSpPr>
        <p:spPr>
          <a:xfrm>
            <a:off x="361892" y="5515094"/>
            <a:ext cx="7173759" cy="923330"/>
          </a:xfrm>
          <a:prstGeom prst="rect">
            <a:avLst/>
          </a:prstGeom>
          <a:noFill/>
        </p:spPr>
        <p:txBody>
          <a:bodyPr wrap="none" rtlCol="0">
            <a:spAutoFit/>
          </a:bodyPr>
          <a:lstStyle/>
          <a:p>
            <a:pPr>
              <a:buFont typeface="Arial"/>
              <a:buChar char="•"/>
            </a:pPr>
            <a:r>
              <a:rPr lang="en-US" dirty="0" smtClean="0"/>
              <a:t>Southerly flow </a:t>
            </a:r>
            <a:r>
              <a:rPr lang="en-US" dirty="0" err="1" smtClean="0"/>
              <a:t>progged</a:t>
            </a:r>
            <a:r>
              <a:rPr lang="en-US" dirty="0" smtClean="0"/>
              <a:t> to be weaker than average, 10 </a:t>
            </a:r>
            <a:r>
              <a:rPr lang="en-US" dirty="0" err="1" smtClean="0"/>
              <a:t>vs</a:t>
            </a:r>
            <a:r>
              <a:rPr lang="en-US" dirty="0" smtClean="0"/>
              <a:t> 15 knots</a:t>
            </a:r>
          </a:p>
          <a:p>
            <a:pPr>
              <a:buFont typeface="Arial"/>
              <a:buChar char="•"/>
            </a:pPr>
            <a:r>
              <a:rPr lang="en-US" dirty="0" smtClean="0"/>
              <a:t>SH high slightly east of </a:t>
            </a:r>
            <a:r>
              <a:rPr lang="en-US" dirty="0" err="1" smtClean="0"/>
              <a:t>climo</a:t>
            </a:r>
            <a:r>
              <a:rPr lang="en-US" dirty="0" smtClean="0"/>
              <a:t> position – enhanced SSE winds near Namibia</a:t>
            </a:r>
          </a:p>
          <a:p>
            <a:pPr>
              <a:buFont typeface="Arial"/>
              <a:buChar char="•"/>
            </a:pPr>
            <a:r>
              <a:rPr lang="en-US" dirty="0" smtClean="0"/>
              <a:t>Convection down to northern and central Congo</a:t>
            </a:r>
            <a:endParaRPr lang="en-US" dirty="0"/>
          </a:p>
        </p:txBody>
      </p:sp>
      <p:cxnSp>
        <p:nvCxnSpPr>
          <p:cNvPr id="14" name="Straight Arrow Connector 13"/>
          <p:cNvCxnSpPr/>
          <p:nvPr/>
        </p:nvCxnSpPr>
        <p:spPr>
          <a:xfrm rot="16200000" flipV="1">
            <a:off x="2850507" y="2376548"/>
            <a:ext cx="4138146" cy="2138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478424" y="3542633"/>
            <a:ext cx="2580103" cy="24464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2827425" y="3629529"/>
            <a:ext cx="4892839" cy="387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572000" y="0"/>
            <a:ext cx="4572000" cy="3531870"/>
          </a:xfrm>
          <a:prstGeom prst="rect">
            <a:avLst/>
          </a:prstGeom>
        </p:spPr>
      </p:pic>
      <p:pic>
        <p:nvPicPr>
          <p:cNvPr id="4" name="Picture 3"/>
          <p:cNvPicPr>
            <a:picLocks noChangeAspect="1"/>
          </p:cNvPicPr>
          <p:nvPr/>
        </p:nvPicPr>
        <p:blipFill>
          <a:blip r:embed="rId4"/>
          <a:stretch>
            <a:fillRect/>
          </a:stretch>
        </p:blipFill>
        <p:spPr>
          <a:xfrm>
            <a:off x="0" y="3230880"/>
            <a:ext cx="4693920" cy="36271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4664911" y="2839453"/>
            <a:ext cx="347913" cy="339558"/>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6705600" cy="5181600"/>
          </a:xfrm>
          <a:prstGeom prst="rect">
            <a:avLst/>
          </a:prstGeom>
        </p:spPr>
      </p:pic>
      <p:pic>
        <p:nvPicPr>
          <p:cNvPr id="5" name="Picture 4"/>
          <p:cNvPicPr>
            <a:picLocks noChangeAspect="1"/>
          </p:cNvPicPr>
          <p:nvPr/>
        </p:nvPicPr>
        <p:blipFill>
          <a:blip r:embed="rId3"/>
          <a:stretch>
            <a:fillRect/>
          </a:stretch>
        </p:blipFill>
        <p:spPr>
          <a:xfrm>
            <a:off x="4838700" y="4870704"/>
            <a:ext cx="4305300" cy="1955800"/>
          </a:xfrm>
          <a:prstGeom prst="rect">
            <a:avLst/>
          </a:prstGeom>
        </p:spPr>
      </p:pic>
      <p:sp>
        <p:nvSpPr>
          <p:cNvPr id="8" name="Sun 7"/>
          <p:cNvSpPr/>
          <p:nvPr/>
        </p:nvSpPr>
        <p:spPr>
          <a:xfrm>
            <a:off x="3876842" y="2323433"/>
            <a:ext cx="310147" cy="296778"/>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70532" y="5574632"/>
            <a:ext cx="4394379" cy="923330"/>
          </a:xfrm>
          <a:prstGeom prst="rect">
            <a:avLst/>
          </a:prstGeom>
          <a:noFill/>
        </p:spPr>
        <p:txBody>
          <a:bodyPr wrap="square" rtlCol="0">
            <a:spAutoFit/>
          </a:bodyPr>
          <a:lstStyle/>
          <a:p>
            <a:pPr>
              <a:buFont typeface="Arial"/>
              <a:buChar char="•"/>
            </a:pPr>
            <a:r>
              <a:rPr lang="en-US" dirty="0" smtClean="0"/>
              <a:t>Very disturbed pattern is forecast, with anticyclone offshore, and northwestward instead of westward flow. </a:t>
            </a:r>
            <a:endParaRPr lang="en-US" dirty="0"/>
          </a:p>
        </p:txBody>
      </p:sp>
      <p:sp>
        <p:nvSpPr>
          <p:cNvPr id="10" name="TextBox 9"/>
          <p:cNvSpPr txBox="1"/>
          <p:nvPr/>
        </p:nvSpPr>
        <p:spPr>
          <a:xfrm>
            <a:off x="6932918" y="1243964"/>
            <a:ext cx="1783135" cy="369332"/>
          </a:xfrm>
          <a:prstGeom prst="rect">
            <a:avLst/>
          </a:prstGeom>
          <a:noFill/>
        </p:spPr>
        <p:txBody>
          <a:bodyPr wrap="none" rtlCol="0">
            <a:spAutoFit/>
          </a:bodyPr>
          <a:lstStyle/>
          <a:p>
            <a:r>
              <a:rPr lang="en-US" dirty="0" smtClean="0"/>
              <a:t>700mb, Saturday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pic>
        <p:nvPicPr>
          <p:cNvPr id="3" name="Picture 2"/>
          <p:cNvPicPr>
            <a:picLocks noChangeAspect="1"/>
          </p:cNvPicPr>
          <p:nvPr/>
        </p:nvPicPr>
        <p:blipFill>
          <a:blip r:embed="rId3"/>
          <a:stretch>
            <a:fillRect/>
          </a:stretch>
        </p:blipFill>
        <p:spPr>
          <a:xfrm>
            <a:off x="4991100" y="4991100"/>
            <a:ext cx="4152900" cy="1866900"/>
          </a:xfrm>
          <a:prstGeom prst="rect">
            <a:avLst/>
          </a:prstGeom>
        </p:spPr>
      </p:pic>
      <p:sp>
        <p:nvSpPr>
          <p:cNvPr id="4" name="TextBox 3"/>
          <p:cNvSpPr txBox="1"/>
          <p:nvPr/>
        </p:nvSpPr>
        <p:spPr>
          <a:xfrm>
            <a:off x="272133" y="4991100"/>
            <a:ext cx="4718967" cy="1754327"/>
          </a:xfrm>
          <a:prstGeom prst="rect">
            <a:avLst/>
          </a:prstGeom>
          <a:noFill/>
        </p:spPr>
        <p:txBody>
          <a:bodyPr wrap="square" rtlCol="0">
            <a:spAutoFit/>
          </a:bodyPr>
          <a:lstStyle/>
          <a:p>
            <a:pPr>
              <a:buFont typeface="Arial"/>
              <a:buChar char="•"/>
            </a:pPr>
            <a:r>
              <a:rPr lang="en-US" dirty="0" smtClean="0"/>
              <a:t>At 600mb, anticyclone is NOT offshore, but is displaced northward from its mean position in the middle of the Angolan coast</a:t>
            </a:r>
          </a:p>
          <a:p>
            <a:pPr>
              <a:buFont typeface="Arial"/>
              <a:buChar char="•"/>
            </a:pPr>
            <a:r>
              <a:rPr lang="en-US" dirty="0" smtClean="0"/>
              <a:t>Bottom line is that the offshore flow at </a:t>
            </a:r>
            <a:r>
              <a:rPr lang="en-US" dirty="0" err="1" smtClean="0"/>
              <a:t>midlevels</a:t>
            </a:r>
            <a:r>
              <a:rPr lang="en-US" dirty="0" smtClean="0"/>
              <a:t> is forecast to be confined to north</a:t>
            </a:r>
          </a:p>
          <a:p>
            <a:pPr>
              <a:buFont typeface="Arial"/>
              <a:buChar char="•"/>
            </a:pPr>
            <a:r>
              <a:rPr lang="en-US" dirty="0" smtClean="0"/>
              <a:t>BUT, flow curves south quickly.</a:t>
            </a:r>
            <a:endParaRPr lang="en-US" dirty="0"/>
          </a:p>
        </p:txBody>
      </p:sp>
      <p:sp>
        <p:nvSpPr>
          <p:cNvPr id="5" name="TextBox 4"/>
          <p:cNvSpPr txBox="1"/>
          <p:nvPr/>
        </p:nvSpPr>
        <p:spPr>
          <a:xfrm>
            <a:off x="7088422" y="1671577"/>
            <a:ext cx="1783135" cy="369332"/>
          </a:xfrm>
          <a:prstGeom prst="rect">
            <a:avLst/>
          </a:prstGeom>
          <a:noFill/>
        </p:spPr>
        <p:txBody>
          <a:bodyPr wrap="none" rtlCol="0">
            <a:spAutoFit/>
          </a:bodyPr>
          <a:lstStyle/>
          <a:p>
            <a:r>
              <a:rPr lang="en-US" dirty="0" smtClean="0"/>
              <a:t>600mb, Saturday</a:t>
            </a:r>
            <a:endParaRPr lang="en-US" dirty="0"/>
          </a:p>
        </p:txBody>
      </p:sp>
      <p:cxnSp>
        <p:nvCxnSpPr>
          <p:cNvPr id="7" name="Straight Arrow Connector 6"/>
          <p:cNvCxnSpPr/>
          <p:nvPr/>
        </p:nvCxnSpPr>
        <p:spPr>
          <a:xfrm rot="5400000" flipH="1" flipV="1">
            <a:off x="1717152" y="3181173"/>
            <a:ext cx="4107673" cy="2332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Sun 8"/>
          <p:cNvSpPr/>
          <p:nvPr/>
        </p:nvSpPr>
        <p:spPr>
          <a:xfrm>
            <a:off x="3997766" y="1872008"/>
            <a:ext cx="272133" cy="337801"/>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855579" y="5801895"/>
            <a:ext cx="5917004" cy="369332"/>
          </a:xfrm>
          <a:prstGeom prst="rect">
            <a:avLst/>
          </a:prstGeom>
          <a:noFill/>
        </p:spPr>
        <p:txBody>
          <a:bodyPr wrap="none" rtlCol="0">
            <a:spAutoFit/>
          </a:bodyPr>
          <a:lstStyle/>
          <a:p>
            <a:pPr>
              <a:buFont typeface="Arial"/>
              <a:buChar char="•"/>
            </a:pPr>
            <a:r>
              <a:rPr lang="en-US" dirty="0" smtClean="0"/>
              <a:t>Generally dry, but note small plume heading southwestward</a:t>
            </a:r>
            <a:endParaRPr lang="en-US" dirty="0"/>
          </a:p>
        </p:txBody>
      </p:sp>
      <p:cxnSp>
        <p:nvCxnSpPr>
          <p:cNvPr id="5" name="Straight Arrow Connector 4"/>
          <p:cNvCxnSpPr/>
          <p:nvPr/>
        </p:nvCxnSpPr>
        <p:spPr>
          <a:xfrm rot="16200000" flipV="1">
            <a:off x="2519949" y="2199106"/>
            <a:ext cx="4264526" cy="2941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467895" y="5561263"/>
            <a:ext cx="7019870" cy="369332"/>
          </a:xfrm>
          <a:prstGeom prst="rect">
            <a:avLst/>
          </a:prstGeom>
          <a:noFill/>
        </p:spPr>
        <p:txBody>
          <a:bodyPr wrap="none" rtlCol="0">
            <a:spAutoFit/>
          </a:bodyPr>
          <a:lstStyle/>
          <a:p>
            <a:pPr>
              <a:buFont typeface="Arial"/>
              <a:buChar char="•"/>
            </a:pPr>
            <a:r>
              <a:rPr lang="en-US" dirty="0" smtClean="0"/>
              <a:t>RH “gap” due to the anomalous winds described in previous three slides</a:t>
            </a:r>
            <a:endParaRPr lang="en-US" dirty="0"/>
          </a:p>
        </p:txBody>
      </p:sp>
      <p:cxnSp>
        <p:nvCxnSpPr>
          <p:cNvPr id="5" name="Straight Arrow Connector 4"/>
          <p:cNvCxnSpPr/>
          <p:nvPr/>
        </p:nvCxnSpPr>
        <p:spPr>
          <a:xfrm rot="16200000" flipV="1">
            <a:off x="3776579" y="2907631"/>
            <a:ext cx="3676316" cy="1630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481263" y="5534526"/>
            <a:ext cx="8341895" cy="1200329"/>
          </a:xfrm>
          <a:prstGeom prst="rect">
            <a:avLst/>
          </a:prstGeom>
          <a:noFill/>
        </p:spPr>
        <p:txBody>
          <a:bodyPr wrap="square" rtlCol="0">
            <a:spAutoFit/>
          </a:bodyPr>
          <a:lstStyle/>
          <a:p>
            <a:pPr>
              <a:buFont typeface="Arial"/>
              <a:buChar char="•"/>
            </a:pPr>
            <a:r>
              <a:rPr lang="en-US" dirty="0" smtClean="0"/>
              <a:t>We have been noting some </a:t>
            </a:r>
            <a:r>
              <a:rPr lang="en-US" dirty="0" err="1" smtClean="0"/>
              <a:t>overprediction</a:t>
            </a:r>
            <a:r>
              <a:rPr lang="en-US" dirty="0" smtClean="0"/>
              <a:t> of high clouds by EC model.  Still, expect high cloud in the vicinity because of northeasterly winds from the convective regions.</a:t>
            </a:r>
          </a:p>
          <a:p>
            <a:pPr>
              <a:buFont typeface="Arial"/>
              <a:buChar char="•"/>
            </a:pPr>
            <a:r>
              <a:rPr lang="en-US" dirty="0" smtClean="0"/>
              <a:t>Have noted a diurnal cycle – max at nighttime, less during the day.  We will see wispy cloud.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8/6, Sunday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705600" cy="5181600"/>
          </a:xfrm>
          <a:prstGeom prst="rect">
            <a:avLst/>
          </a:prstGeom>
        </p:spPr>
      </p:pic>
      <p:sp>
        <p:nvSpPr>
          <p:cNvPr id="5" name="TextBox 4"/>
          <p:cNvSpPr txBox="1"/>
          <p:nvPr/>
        </p:nvSpPr>
        <p:spPr>
          <a:xfrm>
            <a:off x="427789" y="5494421"/>
            <a:ext cx="8020144" cy="923330"/>
          </a:xfrm>
          <a:prstGeom prst="rect">
            <a:avLst/>
          </a:prstGeom>
          <a:noFill/>
        </p:spPr>
        <p:txBody>
          <a:bodyPr wrap="none" rtlCol="0">
            <a:spAutoFit/>
          </a:bodyPr>
          <a:lstStyle/>
          <a:p>
            <a:pPr>
              <a:buFont typeface="Arial"/>
              <a:buChar char="•"/>
            </a:pPr>
            <a:r>
              <a:rPr lang="en-US" dirty="0" smtClean="0"/>
              <a:t>Flow  in Sao Tome region still weaker than normal and more southerly than normal</a:t>
            </a:r>
          </a:p>
          <a:p>
            <a:pPr>
              <a:buFont typeface="Arial"/>
              <a:buChar char="•"/>
            </a:pPr>
            <a:r>
              <a:rPr lang="en-US" dirty="0" smtClean="0"/>
              <a:t>Another whopper front around 30-40S approaching – not affecting our region yet</a:t>
            </a:r>
          </a:p>
          <a:p>
            <a:pPr>
              <a:buFont typeface="Arial"/>
              <a:buChar char="•"/>
            </a:pPr>
            <a:r>
              <a:rPr lang="en-US" dirty="0" smtClean="0"/>
              <a:t>Angolan eddy is about average.</a:t>
            </a:r>
            <a:endParaRPr lang="en-US" dirty="0"/>
          </a:p>
        </p:txBody>
      </p:sp>
      <p:cxnSp>
        <p:nvCxnSpPr>
          <p:cNvPr id="7" name="Straight Arrow Connector 6"/>
          <p:cNvCxnSpPr/>
          <p:nvPr/>
        </p:nvCxnSpPr>
        <p:spPr>
          <a:xfrm rot="5400000" flipH="1" flipV="1">
            <a:off x="1607011" y="3809626"/>
            <a:ext cx="4289084" cy="53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4" name="TextBox 3"/>
          <p:cNvSpPr txBox="1"/>
          <p:nvPr/>
        </p:nvSpPr>
        <p:spPr>
          <a:xfrm>
            <a:off x="505391" y="5468259"/>
            <a:ext cx="8410212" cy="646331"/>
          </a:xfrm>
          <a:prstGeom prst="rect">
            <a:avLst/>
          </a:prstGeom>
          <a:noFill/>
        </p:spPr>
        <p:txBody>
          <a:bodyPr wrap="square" rtlCol="0">
            <a:spAutoFit/>
          </a:bodyPr>
          <a:lstStyle/>
          <a:p>
            <a:pPr>
              <a:buFont typeface="Arial"/>
              <a:buChar char="•"/>
            </a:pPr>
            <a:r>
              <a:rPr lang="en-US" dirty="0" smtClean="0"/>
              <a:t>Low cloud seems to have filled in south of 10S, but there is arguably less along the flight track (HAW-TMS) than on Saturday  – we see the “gap” down to 5S.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Cloud forecast – satellite image comparison</a:t>
            </a:r>
          </a:p>
          <a:p>
            <a:r>
              <a:rPr lang="en-US" dirty="0" smtClean="0"/>
              <a:t>Forecast for 8/5</a:t>
            </a:r>
          </a:p>
          <a:p>
            <a:r>
              <a:rPr lang="en-US" dirty="0" smtClean="0"/>
              <a:t>Forecast for 8/6</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673854" y="5377553"/>
            <a:ext cx="7904728" cy="1200329"/>
          </a:xfrm>
          <a:prstGeom prst="rect">
            <a:avLst/>
          </a:prstGeom>
          <a:noFill/>
        </p:spPr>
        <p:txBody>
          <a:bodyPr wrap="square" rtlCol="0">
            <a:spAutoFit/>
          </a:bodyPr>
          <a:lstStyle/>
          <a:p>
            <a:pPr>
              <a:buFont typeface="Arial"/>
              <a:buChar char="•"/>
            </a:pPr>
            <a:r>
              <a:rPr lang="en-US" dirty="0" smtClean="0"/>
              <a:t>Still pretty dry as the anticyclone remains offshore.</a:t>
            </a:r>
          </a:p>
          <a:p>
            <a:pPr>
              <a:buFont typeface="Arial"/>
              <a:buChar char="•"/>
            </a:pPr>
            <a:r>
              <a:rPr lang="en-US" dirty="0" smtClean="0"/>
              <a:t>Have another anticyclone pushing some high RH (related to dry convection – magenta contours) off of southern Angola.</a:t>
            </a:r>
          </a:p>
          <a:p>
            <a:pPr>
              <a:buFont typeface="Arial"/>
              <a:buChar char="•"/>
            </a:pPr>
            <a:r>
              <a:rPr lang="en-US" dirty="0" smtClean="0"/>
              <a:t> </a:t>
            </a:r>
            <a:endParaRPr lang="en-US" dirty="0"/>
          </a:p>
        </p:txBody>
      </p:sp>
      <p:cxnSp>
        <p:nvCxnSpPr>
          <p:cNvPr id="5" name="Straight Arrow Connector 4"/>
          <p:cNvCxnSpPr/>
          <p:nvPr/>
        </p:nvCxnSpPr>
        <p:spPr>
          <a:xfrm rot="16200000" flipV="1">
            <a:off x="2397481" y="2332367"/>
            <a:ext cx="3848513" cy="22418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V="1">
            <a:off x="3958996" y="2766440"/>
            <a:ext cx="3550481" cy="2837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788736" y="5761789"/>
            <a:ext cx="8355264" cy="923330"/>
          </a:xfrm>
          <a:prstGeom prst="rect">
            <a:avLst/>
          </a:prstGeom>
          <a:noFill/>
        </p:spPr>
        <p:txBody>
          <a:bodyPr wrap="square" rtlCol="0">
            <a:spAutoFit/>
          </a:bodyPr>
          <a:lstStyle/>
          <a:p>
            <a:pPr>
              <a:buFont typeface="Arial"/>
              <a:buChar char="•"/>
            </a:pPr>
            <a:r>
              <a:rPr lang="en-US" dirty="0" smtClean="0"/>
              <a:t>Southward flow near TMS that brought high RH to routine flight track is now gone – drier than Saturday. </a:t>
            </a:r>
          </a:p>
          <a:p>
            <a:pPr>
              <a:buFont typeface="Arial"/>
              <a:buChar char="•"/>
            </a:pPr>
            <a:r>
              <a:rPr lang="en-US" dirty="0" smtClean="0"/>
              <a:t>Note bulge of high RH off of southern Angola.</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802105" y="5801895"/>
            <a:ext cx="4955203" cy="369332"/>
          </a:xfrm>
          <a:prstGeom prst="rect">
            <a:avLst/>
          </a:prstGeom>
          <a:noFill/>
        </p:spPr>
        <p:txBody>
          <a:bodyPr wrap="none" rtlCol="0">
            <a:spAutoFit/>
          </a:bodyPr>
          <a:lstStyle/>
          <a:p>
            <a:pPr>
              <a:buFont typeface="Arial"/>
              <a:buChar char="•"/>
            </a:pPr>
            <a:r>
              <a:rPr lang="en-US" dirty="0" smtClean="0"/>
              <a:t> </a:t>
            </a:r>
            <a:r>
              <a:rPr lang="en-US" dirty="0" err="1" smtClean="0"/>
              <a:t>Equatorward</a:t>
            </a:r>
            <a:r>
              <a:rPr lang="en-US" dirty="0" smtClean="0"/>
              <a:t> flow, expect dry situation at 850mb.</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507999" y="5561263"/>
            <a:ext cx="8353569" cy="1200329"/>
          </a:xfrm>
          <a:prstGeom prst="rect">
            <a:avLst/>
          </a:prstGeom>
          <a:noFill/>
        </p:spPr>
        <p:txBody>
          <a:bodyPr wrap="square" rtlCol="0">
            <a:spAutoFit/>
          </a:bodyPr>
          <a:lstStyle/>
          <a:p>
            <a:pPr>
              <a:buFont typeface="Arial"/>
              <a:buChar char="•"/>
            </a:pPr>
            <a:r>
              <a:rPr lang="en-US" dirty="0" smtClean="0"/>
              <a:t>I wouldn’t argue that we have less high cloud Sunday than Saturday so far out.  Flow is from the NE, so am inclined to think we will have some high cloud</a:t>
            </a:r>
          </a:p>
          <a:p>
            <a:pPr>
              <a:buFont typeface="Arial"/>
              <a:buChar char="•"/>
            </a:pPr>
            <a:r>
              <a:rPr lang="en-US" dirty="0" err="1" smtClean="0"/>
              <a:t>Poleward</a:t>
            </a:r>
            <a:r>
              <a:rPr lang="en-US" dirty="0" smtClean="0"/>
              <a:t> flow at these levels is often downward, so may see a bit more subsidence and drying.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South of “gap” near 5S or so, expect ample low cloud on both Saturday and Sunday.  Based on today’s </a:t>
            </a:r>
            <a:r>
              <a:rPr lang="en-US" dirty="0" err="1" smtClean="0"/>
              <a:t>satpics</a:t>
            </a:r>
            <a:r>
              <a:rPr lang="en-US" dirty="0" smtClean="0"/>
              <a:t>, even “gap” regions have some cloud.  For transit, first half of flight looks to have more low cloud, especially on Sunday</a:t>
            </a:r>
          </a:p>
          <a:p>
            <a:r>
              <a:rPr lang="en-US" dirty="0" smtClean="0"/>
              <a:t>Mid-levels look to be anomalously dry, with flow from the south rather than from the east because of anomalous position of anticyclones at the 700mb and 600mb levels.  Saturday more favorable than Sunday for seeing high RH air at mid-levels.</a:t>
            </a:r>
          </a:p>
          <a:p>
            <a:r>
              <a:rPr lang="en-US" dirty="0" smtClean="0"/>
              <a:t>Mid-level flow (700 and 600mb) is highly anomalous for these two days.</a:t>
            </a:r>
          </a:p>
          <a:p>
            <a:r>
              <a:rPr lang="en-US" dirty="0" smtClean="0"/>
              <a:t>Northeasterly flow should lead to some high cloud north of 5S. </a:t>
            </a:r>
          </a:p>
          <a:p>
            <a:endParaRPr lang="en-US"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21413" y="3303076"/>
            <a:ext cx="4636662" cy="3554924"/>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dirty="0"/>
          </a:p>
        </p:txBody>
      </p:sp>
      <p:sp>
        <p:nvSpPr>
          <p:cNvPr id="5" name="TextBox 4"/>
          <p:cNvSpPr txBox="1"/>
          <p:nvPr/>
        </p:nvSpPr>
        <p:spPr>
          <a:xfrm>
            <a:off x="4851519" y="3657847"/>
            <a:ext cx="2740454" cy="400110"/>
          </a:xfrm>
          <a:prstGeom prst="rect">
            <a:avLst/>
          </a:prstGeom>
          <a:noFill/>
        </p:spPr>
        <p:txBody>
          <a:bodyPr wrap="none" rtlCol="0">
            <a:spAutoFit/>
          </a:bodyPr>
          <a:lstStyle/>
          <a:p>
            <a:r>
              <a:rPr lang="en-US" sz="2000" dirty="0" smtClean="0">
                <a:solidFill>
                  <a:srgbClr val="FFFF00"/>
                </a:solidFill>
              </a:rPr>
              <a:t>BL heights (</a:t>
            </a:r>
            <a:r>
              <a:rPr lang="en-US" sz="2000" dirty="0">
                <a:solidFill>
                  <a:srgbClr val="FFFF00"/>
                </a:solidFill>
              </a:rPr>
              <a:t>8</a:t>
            </a:r>
            <a:r>
              <a:rPr lang="en-US" sz="2000" dirty="0" smtClean="0">
                <a:solidFill>
                  <a:srgbClr val="FFFF00"/>
                </a:solidFill>
              </a:rPr>
              <a:t>/</a:t>
            </a:r>
            <a:r>
              <a:rPr lang="en-US" sz="2000" dirty="0">
                <a:solidFill>
                  <a:srgbClr val="FFFF00"/>
                </a:solidFill>
              </a:rPr>
              <a:t>1</a:t>
            </a:r>
            <a:r>
              <a:rPr lang="en-US" sz="2000" dirty="0" smtClean="0">
                <a:solidFill>
                  <a:srgbClr val="FFFF00"/>
                </a:solidFill>
              </a:rPr>
              <a:t> @12</a:t>
            </a:r>
            <a:r>
              <a:rPr lang="en-US" sz="2000" dirty="0">
                <a:solidFill>
                  <a:srgbClr val="FFFF00"/>
                </a:solidFill>
              </a:rPr>
              <a:t>A</a:t>
            </a:r>
            <a:r>
              <a:rPr lang="en-US" sz="2000" dirty="0" smtClean="0">
                <a:solidFill>
                  <a:srgbClr val="FFFF00"/>
                </a:solidFill>
              </a:rPr>
              <a:t>M) </a:t>
            </a:r>
          </a:p>
        </p:txBody>
      </p:sp>
      <p:sp>
        <p:nvSpPr>
          <p:cNvPr id="17" name="TextBox 16"/>
          <p:cNvSpPr txBox="1"/>
          <p:nvPr/>
        </p:nvSpPr>
        <p:spPr>
          <a:xfrm>
            <a:off x="323001" y="3253003"/>
            <a:ext cx="4016997" cy="3170099"/>
          </a:xfrm>
          <a:prstGeom prst="rect">
            <a:avLst/>
          </a:prstGeom>
          <a:noFill/>
        </p:spPr>
        <p:txBody>
          <a:bodyPr wrap="square" rtlCol="0">
            <a:spAutoFit/>
          </a:bodyPr>
          <a:lstStyle/>
          <a:p>
            <a:pPr marL="285750" indent="-285750">
              <a:buFont typeface="Arial"/>
              <a:buChar char="•"/>
            </a:pPr>
            <a:r>
              <a:rPr lang="en-US" sz="2000" dirty="0" smtClean="0"/>
              <a:t>Deep boundary layer (~2km), consistent with EC model</a:t>
            </a:r>
          </a:p>
          <a:p>
            <a:pPr marL="742950" lvl="1" indent="-285750">
              <a:buFont typeface="Arial"/>
              <a:buChar char="•"/>
            </a:pPr>
            <a:r>
              <a:rPr lang="en-US" sz="2000" dirty="0" smtClean="0"/>
              <a:t>increasing </a:t>
            </a:r>
            <a:r>
              <a:rPr lang="en-US" sz="2000" dirty="0"/>
              <a:t>BL </a:t>
            </a:r>
            <a:r>
              <a:rPr lang="en-US" sz="2000" dirty="0" smtClean="0"/>
              <a:t>height </a:t>
            </a:r>
            <a:r>
              <a:rPr lang="en-US" sz="2000" dirty="0"/>
              <a:t>from </a:t>
            </a:r>
            <a:r>
              <a:rPr lang="en-US" sz="2000" dirty="0" smtClean="0"/>
              <a:t>the SE </a:t>
            </a:r>
            <a:r>
              <a:rPr lang="en-US" sz="2000" dirty="0"/>
              <a:t>towards </a:t>
            </a:r>
            <a:r>
              <a:rPr lang="en-US" sz="2000" dirty="0" smtClean="0"/>
              <a:t>ASI (right)</a:t>
            </a:r>
          </a:p>
          <a:p>
            <a:pPr marL="742950" lvl="1" indent="-285750">
              <a:buFont typeface="Arial"/>
              <a:buChar char="•"/>
            </a:pPr>
            <a:r>
              <a:rPr lang="en-US" sz="2000" dirty="0" smtClean="0"/>
              <a:t>substantial “mid clouds” (low cloud top heights &gt;2km) over ASI (not shown)</a:t>
            </a:r>
          </a:p>
          <a:p>
            <a:pPr lvl="1"/>
            <a:endParaRPr lang="en-US" sz="2000" dirty="0" smtClean="0"/>
          </a:p>
          <a:p>
            <a:pPr marL="285750" indent="-285750">
              <a:buFont typeface="Arial"/>
              <a:buChar char="•"/>
            </a:pPr>
            <a:r>
              <a:rPr lang="en-US" sz="2000" dirty="0" smtClean="0"/>
              <a:t>Double cloud layers</a:t>
            </a:r>
          </a:p>
          <a:p>
            <a:pPr marL="285750" indent="-285750">
              <a:buFont typeface="Arial"/>
              <a:buChar char="•"/>
            </a:pPr>
            <a:r>
              <a:rPr lang="en-US" sz="2000" dirty="0" smtClean="0"/>
              <a:t>Double aerosol layers</a:t>
            </a:r>
          </a:p>
        </p:txBody>
      </p:sp>
      <p:sp>
        <p:nvSpPr>
          <p:cNvPr id="14" name="TextBox 13"/>
          <p:cNvSpPr txBox="1"/>
          <p:nvPr/>
        </p:nvSpPr>
        <p:spPr>
          <a:xfrm>
            <a:off x="197001" y="110833"/>
            <a:ext cx="8672116" cy="461665"/>
          </a:xfrm>
          <a:prstGeom prst="rect">
            <a:avLst/>
          </a:prstGeom>
          <a:noFill/>
        </p:spPr>
        <p:txBody>
          <a:bodyPr wrap="none" rtlCol="0">
            <a:spAutoFit/>
          </a:bodyPr>
          <a:lstStyle/>
          <a:p>
            <a:r>
              <a:rPr lang="en-US" sz="2400" dirty="0" err="1" smtClean="0">
                <a:solidFill>
                  <a:srgbClr val="FF6600"/>
                </a:solidFill>
              </a:rPr>
              <a:t>Lidar</a:t>
            </a:r>
            <a:r>
              <a:rPr lang="en-US" sz="2400" dirty="0" smtClean="0">
                <a:solidFill>
                  <a:srgbClr val="FF6600"/>
                </a:solidFill>
              </a:rPr>
              <a:t> </a:t>
            </a:r>
            <a:r>
              <a:rPr lang="en-US" sz="2400" dirty="0">
                <a:solidFill>
                  <a:srgbClr val="FF6600"/>
                </a:solidFill>
              </a:rPr>
              <a:t>observations over ASI yesterday (8/1)  </a:t>
            </a:r>
            <a:r>
              <a:rPr lang="en-US" sz="2400" dirty="0" smtClean="0">
                <a:solidFill>
                  <a:srgbClr val="FF6600"/>
                </a:solidFill>
              </a:rPr>
              <a:t>(courtesy </a:t>
            </a:r>
            <a:r>
              <a:rPr lang="en-US" sz="2400" dirty="0" err="1" smtClean="0">
                <a:solidFill>
                  <a:srgbClr val="FF6600"/>
                </a:solidFill>
              </a:rPr>
              <a:t>Paquita</a:t>
            </a:r>
            <a:r>
              <a:rPr lang="en-US" sz="2400" dirty="0" smtClean="0">
                <a:solidFill>
                  <a:srgbClr val="FF6600"/>
                </a:solidFill>
              </a:rPr>
              <a:t> et al.)</a:t>
            </a:r>
          </a:p>
        </p:txBody>
      </p:sp>
      <p:sp>
        <p:nvSpPr>
          <p:cNvPr id="16" name="5-Point Star 15"/>
          <p:cNvSpPr/>
          <p:nvPr/>
        </p:nvSpPr>
        <p:spPr>
          <a:xfrm>
            <a:off x="7489899" y="3828556"/>
            <a:ext cx="281920" cy="27432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5311818" y="4552990"/>
            <a:ext cx="281920" cy="27432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593738" y="4827310"/>
            <a:ext cx="2178081" cy="12571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0" y="623650"/>
            <a:ext cx="9144000" cy="2525486"/>
          </a:xfrm>
          <a:prstGeom prst="rect">
            <a:avLst/>
          </a:prstGeom>
        </p:spPr>
      </p:pic>
      <p:sp>
        <p:nvSpPr>
          <p:cNvPr id="4" name="TextBox 3"/>
          <p:cNvSpPr txBox="1"/>
          <p:nvPr/>
        </p:nvSpPr>
        <p:spPr>
          <a:xfrm>
            <a:off x="100751" y="6423102"/>
            <a:ext cx="4480714" cy="369332"/>
          </a:xfrm>
          <a:prstGeom prst="rect">
            <a:avLst/>
          </a:prstGeom>
          <a:noFill/>
          <a:ln>
            <a:solidFill>
              <a:srgbClr val="FF0000"/>
            </a:solidFill>
          </a:ln>
        </p:spPr>
        <p:txBody>
          <a:bodyPr wrap="none" rtlCol="0">
            <a:spAutoFit/>
          </a:bodyPr>
          <a:lstStyle/>
          <a:p>
            <a:r>
              <a:rPr lang="en-US" dirty="0">
                <a:solidFill>
                  <a:srgbClr val="FF0000"/>
                </a:solidFill>
              </a:rPr>
              <a:t>See “</a:t>
            </a:r>
            <a:r>
              <a:rPr lang="en-US" dirty="0" smtClean="0">
                <a:solidFill>
                  <a:srgbClr val="FF0000"/>
                </a:solidFill>
              </a:rPr>
              <a:t>02August_ASI.pdf” by </a:t>
            </a:r>
            <a:r>
              <a:rPr lang="en-US" dirty="0" err="1" smtClean="0">
                <a:solidFill>
                  <a:srgbClr val="FF0000"/>
                </a:solidFill>
              </a:rPr>
              <a:t>Paquita</a:t>
            </a:r>
            <a:r>
              <a:rPr lang="en-US" dirty="0" smtClean="0">
                <a:solidFill>
                  <a:srgbClr val="FF0000"/>
                </a:solidFill>
              </a:rPr>
              <a:t> for details</a:t>
            </a:r>
            <a:endParaRPr lang="en-US" dirty="0">
              <a:solidFill>
                <a:srgbClr val="FF0000"/>
              </a:solidFill>
            </a:endParaRPr>
          </a:p>
        </p:txBody>
      </p:sp>
    </p:spTree>
    <p:extLst>
      <p:ext uri="{BB962C8B-B14F-4D97-AF65-F5344CB8AC3E}">
        <p14:creationId xmlns:p14="http://schemas.microsoft.com/office/powerpoint/2010/main" val="21907201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 y="0"/>
            <a:ext cx="8931493" cy="6858000"/>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
        <p:nvSpPr>
          <p:cNvPr id="12" name="TextBox 11"/>
          <p:cNvSpPr txBox="1"/>
          <p:nvPr/>
        </p:nvSpPr>
        <p:spPr>
          <a:xfrm>
            <a:off x="554808" y="2172888"/>
            <a:ext cx="5878437" cy="1015663"/>
          </a:xfrm>
          <a:prstGeom prst="rect">
            <a:avLst/>
          </a:prstGeom>
          <a:noFill/>
        </p:spPr>
        <p:txBody>
          <a:bodyPr wrap="square" rtlCol="0">
            <a:spAutoFit/>
          </a:bodyPr>
          <a:lstStyle/>
          <a:p>
            <a:r>
              <a:rPr lang="en-US" sz="2000" dirty="0" smtClean="0">
                <a:solidFill>
                  <a:srgbClr val="FF0000"/>
                </a:solidFill>
              </a:rPr>
              <a:t>St. Helena high moves E-SE, increasing surface winds off Namibia coast (~25 knots) by Fri 8/4</a:t>
            </a:r>
          </a:p>
          <a:p>
            <a:r>
              <a:rPr lang="en-US" sz="2000" dirty="0" smtClean="0">
                <a:solidFill>
                  <a:srgbClr val="FF0000"/>
                </a:solidFill>
              </a:rPr>
              <a:t>(in contrast, winds near TMS weaken to ~5-10 knots)</a:t>
            </a:r>
            <a:endParaRPr lang="en-US" sz="2000" dirty="0">
              <a:solidFill>
                <a:srgbClr val="FF0000"/>
              </a:solidFill>
            </a:endParaRPr>
          </a:p>
        </p:txBody>
      </p:sp>
      <p:sp>
        <p:nvSpPr>
          <p:cNvPr id="15" name="TextBox 14"/>
          <p:cNvSpPr txBox="1"/>
          <p:nvPr/>
        </p:nvSpPr>
        <p:spPr>
          <a:xfrm>
            <a:off x="5179222" y="4298135"/>
            <a:ext cx="2942575" cy="707886"/>
          </a:xfrm>
          <a:prstGeom prst="rect">
            <a:avLst/>
          </a:prstGeom>
          <a:noFill/>
        </p:spPr>
        <p:txBody>
          <a:bodyPr wrap="square" rtlCol="0">
            <a:spAutoFit/>
          </a:bodyPr>
          <a:lstStyle/>
          <a:p>
            <a:r>
              <a:rPr lang="en-US" sz="2000" dirty="0" smtClean="0">
                <a:solidFill>
                  <a:srgbClr val="FF0000"/>
                </a:solidFill>
              </a:rPr>
              <a:t>Low pressure system has moved east</a:t>
            </a:r>
            <a:endParaRPr lang="en-US" sz="2000" dirty="0">
              <a:solidFill>
                <a:srgbClr val="FF0000"/>
              </a:solidFill>
            </a:endParaRPr>
          </a:p>
        </p:txBody>
      </p:sp>
      <p:cxnSp>
        <p:nvCxnSpPr>
          <p:cNvPr id="16" name="Straight Arrow Connector 15"/>
          <p:cNvCxnSpPr/>
          <p:nvPr/>
        </p:nvCxnSpPr>
        <p:spPr>
          <a:xfrm>
            <a:off x="3687226" y="3573531"/>
            <a:ext cx="2048270" cy="5437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553200" y="4829037"/>
            <a:ext cx="1247633" cy="135380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355879" y="59079"/>
            <a:ext cx="3361224" cy="830997"/>
          </a:xfrm>
          <a:prstGeom prst="rect">
            <a:avLst/>
          </a:prstGeom>
          <a:noFill/>
        </p:spPr>
        <p:txBody>
          <a:bodyPr wrap="square" rtlCol="0">
            <a:spAutoFit/>
          </a:bodyPr>
          <a:lstStyle/>
          <a:p>
            <a:r>
              <a:rPr lang="en-US" sz="2400" b="1" dirty="0" smtClean="0">
                <a:solidFill>
                  <a:srgbClr val="FF6600"/>
                </a:solidFill>
              </a:rPr>
              <a:t>Surface weather analysis </a:t>
            </a:r>
          </a:p>
          <a:p>
            <a:r>
              <a:rPr lang="en-US" sz="2400" b="1" dirty="0" smtClean="0">
                <a:solidFill>
                  <a:srgbClr val="FF6600"/>
                </a:solidFill>
              </a:rPr>
              <a:t>8/2 Wed @ 6AM</a:t>
            </a:r>
            <a:endParaRPr lang="en-US" sz="2400" b="1" dirty="0">
              <a:solidFill>
                <a:srgbClr val="FF6600"/>
              </a:solidFill>
            </a:endParaRPr>
          </a:p>
        </p:txBody>
      </p:sp>
      <p:sp>
        <p:nvSpPr>
          <p:cNvPr id="17" name="5-Point Star 16"/>
          <p:cNvSpPr/>
          <p:nvPr/>
        </p:nvSpPr>
        <p:spPr>
          <a:xfrm>
            <a:off x="2539995" y="1504911"/>
            <a:ext cx="281920" cy="27432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672454" y="1043603"/>
            <a:ext cx="598692" cy="461665"/>
          </a:xfrm>
          <a:prstGeom prst="rect">
            <a:avLst/>
          </a:prstGeom>
          <a:noFill/>
        </p:spPr>
        <p:txBody>
          <a:bodyPr wrap="none" rtlCol="0">
            <a:spAutoFit/>
          </a:bodyPr>
          <a:lstStyle/>
          <a:p>
            <a:r>
              <a:rPr lang="en-US" sz="2400" b="1" dirty="0" smtClean="0">
                <a:solidFill>
                  <a:srgbClr val="FF0000"/>
                </a:solidFill>
              </a:rPr>
              <a:t>ASI</a:t>
            </a:r>
            <a:endParaRPr lang="en-US" sz="2400" b="1" dirty="0">
              <a:solidFill>
                <a:srgbClr val="FF0000"/>
              </a:solidFill>
            </a:endParaRPr>
          </a:p>
        </p:txBody>
      </p:sp>
    </p:spTree>
    <p:extLst>
      <p:ext uri="{BB962C8B-B14F-4D97-AF65-F5344CB8AC3E}">
        <p14:creationId xmlns:p14="http://schemas.microsoft.com/office/powerpoint/2010/main" val="133538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39834"/>
            <a:ext cx="8540750" cy="6185502"/>
          </a:xfrm>
          <a:prstGeom prst="rect">
            <a:avLst/>
          </a:prstGeom>
        </p:spPr>
      </p:pic>
      <p:sp>
        <p:nvSpPr>
          <p:cNvPr id="2" name="Slide Number Placeholder 1"/>
          <p:cNvSpPr>
            <a:spLocks noGrp="1"/>
          </p:cNvSpPr>
          <p:nvPr>
            <p:ph type="sldNum" sz="quarter" idx="12"/>
          </p:nvPr>
        </p:nvSpPr>
        <p:spPr>
          <a:xfrm>
            <a:off x="6553200" y="6375400"/>
            <a:ext cx="2133600" cy="365125"/>
          </a:xfrm>
        </p:spPr>
        <p:txBody>
          <a:bodyPr/>
          <a:lstStyle/>
          <a:p>
            <a:fld id="{B6F15528-21DE-4FAA-801E-634DDDAF4B2B}" type="slidenum">
              <a:rPr lang="en-US" smtClean="0"/>
              <a:pPr/>
              <a:t>5</a:t>
            </a:fld>
            <a:endParaRPr lang="en-US" dirty="0"/>
          </a:p>
        </p:txBody>
      </p:sp>
      <p:sp>
        <p:nvSpPr>
          <p:cNvPr id="4" name="TextBox 3"/>
          <p:cNvSpPr txBox="1"/>
          <p:nvPr/>
        </p:nvSpPr>
        <p:spPr>
          <a:xfrm>
            <a:off x="255404" y="86256"/>
            <a:ext cx="4893983" cy="461665"/>
          </a:xfrm>
          <a:prstGeom prst="rect">
            <a:avLst/>
          </a:prstGeom>
          <a:noFill/>
        </p:spPr>
        <p:txBody>
          <a:bodyPr wrap="square" rtlCol="0">
            <a:spAutoFit/>
          </a:bodyPr>
          <a:lstStyle/>
          <a:p>
            <a:r>
              <a:rPr lang="en-US" sz="2400" dirty="0" smtClean="0">
                <a:solidFill>
                  <a:srgbClr val="FF6600"/>
                </a:solidFill>
              </a:rPr>
              <a:t>Visible imagery at 8/2 Wed @ 11AM</a:t>
            </a:r>
            <a:endParaRPr lang="en-US" sz="2400" dirty="0">
              <a:solidFill>
                <a:srgbClr val="FF6600"/>
              </a:solidFill>
            </a:endParaRPr>
          </a:p>
        </p:txBody>
      </p:sp>
      <p:sp>
        <p:nvSpPr>
          <p:cNvPr id="16" name="5-Point Star 15"/>
          <p:cNvSpPr/>
          <p:nvPr/>
        </p:nvSpPr>
        <p:spPr>
          <a:xfrm>
            <a:off x="4281358" y="1632941"/>
            <a:ext cx="281920" cy="27432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584910" y="196417"/>
            <a:ext cx="3517225" cy="1015663"/>
          </a:xfrm>
          <a:prstGeom prst="rect">
            <a:avLst/>
          </a:prstGeom>
          <a:solidFill>
            <a:schemeClr val="bg1"/>
          </a:solidFill>
          <a:ln>
            <a:solidFill>
              <a:srgbClr val="FFFF00"/>
            </a:solidFill>
          </a:ln>
        </p:spPr>
        <p:txBody>
          <a:bodyPr wrap="square" rtlCol="0">
            <a:spAutoFit/>
          </a:bodyPr>
          <a:lstStyle/>
          <a:p>
            <a:r>
              <a:rPr lang="en-US" sz="2000" dirty="0" smtClean="0"/>
              <a:t>Middle clouds (base 10 </a:t>
            </a:r>
            <a:r>
              <a:rPr lang="en-US" sz="2000" dirty="0" err="1" smtClean="0"/>
              <a:t>kft</a:t>
            </a:r>
            <a:r>
              <a:rPr lang="en-US" sz="2000" dirty="0" smtClean="0"/>
              <a:t>) above few and scattered low clouds over TMS</a:t>
            </a:r>
          </a:p>
        </p:txBody>
      </p:sp>
      <p:cxnSp>
        <p:nvCxnSpPr>
          <p:cNvPr id="21" name="Straight Arrow Connector 20"/>
          <p:cNvCxnSpPr/>
          <p:nvPr/>
        </p:nvCxnSpPr>
        <p:spPr>
          <a:xfrm flipH="1" flipV="1">
            <a:off x="4563279" y="2528560"/>
            <a:ext cx="1269902" cy="42803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380477" y="2613944"/>
            <a:ext cx="2452704" cy="241048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5-Point Star 12"/>
          <p:cNvSpPr/>
          <p:nvPr/>
        </p:nvSpPr>
        <p:spPr>
          <a:xfrm>
            <a:off x="1796267" y="2682278"/>
            <a:ext cx="281920" cy="27432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67624" y="1130491"/>
            <a:ext cx="751528" cy="461665"/>
          </a:xfrm>
          <a:prstGeom prst="rect">
            <a:avLst/>
          </a:prstGeom>
          <a:noFill/>
        </p:spPr>
        <p:txBody>
          <a:bodyPr wrap="none" rtlCol="0">
            <a:spAutoFit/>
          </a:bodyPr>
          <a:lstStyle/>
          <a:p>
            <a:r>
              <a:rPr lang="en-US" sz="2400" b="1" dirty="0" smtClean="0">
                <a:solidFill>
                  <a:srgbClr val="FF0000"/>
                </a:solidFill>
              </a:rPr>
              <a:t>TMS</a:t>
            </a:r>
            <a:endParaRPr lang="en-US" sz="2400" b="1" dirty="0">
              <a:solidFill>
                <a:srgbClr val="FF0000"/>
              </a:solidFill>
            </a:endParaRPr>
          </a:p>
        </p:txBody>
      </p:sp>
      <p:sp>
        <p:nvSpPr>
          <p:cNvPr id="15" name="TextBox 14"/>
          <p:cNvSpPr txBox="1"/>
          <p:nvPr/>
        </p:nvSpPr>
        <p:spPr>
          <a:xfrm>
            <a:off x="1596488" y="2191567"/>
            <a:ext cx="598692" cy="461665"/>
          </a:xfrm>
          <a:prstGeom prst="rect">
            <a:avLst/>
          </a:prstGeom>
          <a:noFill/>
        </p:spPr>
        <p:txBody>
          <a:bodyPr wrap="none" rtlCol="0">
            <a:spAutoFit/>
          </a:bodyPr>
          <a:lstStyle/>
          <a:p>
            <a:r>
              <a:rPr lang="en-US" sz="2400" b="1" dirty="0" smtClean="0">
                <a:solidFill>
                  <a:srgbClr val="FF0000"/>
                </a:solidFill>
              </a:rPr>
              <a:t>ASI</a:t>
            </a:r>
            <a:endParaRPr lang="en-US" sz="2400" b="1" dirty="0">
              <a:solidFill>
                <a:srgbClr val="FF0000"/>
              </a:solidFill>
            </a:endParaRPr>
          </a:p>
        </p:txBody>
      </p:sp>
      <p:sp>
        <p:nvSpPr>
          <p:cNvPr id="17" name="TextBox 16"/>
          <p:cNvSpPr txBox="1"/>
          <p:nvPr/>
        </p:nvSpPr>
        <p:spPr>
          <a:xfrm>
            <a:off x="5963200" y="2793932"/>
            <a:ext cx="3138935" cy="1938992"/>
          </a:xfrm>
          <a:prstGeom prst="rect">
            <a:avLst/>
          </a:prstGeom>
          <a:solidFill>
            <a:schemeClr val="bg1"/>
          </a:solidFill>
          <a:ln>
            <a:solidFill>
              <a:srgbClr val="FFFF00"/>
            </a:solidFill>
          </a:ln>
        </p:spPr>
        <p:txBody>
          <a:bodyPr wrap="square" rtlCol="0">
            <a:spAutoFit/>
          </a:bodyPr>
          <a:lstStyle/>
          <a:p>
            <a:r>
              <a:rPr lang="en-US" sz="2000" dirty="0" smtClean="0"/>
              <a:t>“clear” sky with patches of low clouds south of TMS; models getting this approximately correct (relatively persistent feature during the forecast period)</a:t>
            </a:r>
          </a:p>
        </p:txBody>
      </p:sp>
      <p:sp>
        <p:nvSpPr>
          <p:cNvPr id="20" name="TextBox 19"/>
          <p:cNvSpPr txBox="1"/>
          <p:nvPr/>
        </p:nvSpPr>
        <p:spPr>
          <a:xfrm>
            <a:off x="255405" y="4075500"/>
            <a:ext cx="2730962" cy="400110"/>
          </a:xfrm>
          <a:prstGeom prst="rect">
            <a:avLst/>
          </a:prstGeom>
          <a:solidFill>
            <a:schemeClr val="bg1"/>
          </a:solidFill>
          <a:ln>
            <a:solidFill>
              <a:srgbClr val="FFFF00"/>
            </a:solidFill>
          </a:ln>
        </p:spPr>
        <p:txBody>
          <a:bodyPr wrap="square" rtlCol="0">
            <a:spAutoFit/>
          </a:bodyPr>
          <a:lstStyle/>
          <a:p>
            <a:r>
              <a:rPr lang="en-US" sz="2000" dirty="0" smtClean="0"/>
              <a:t>Few low clouds over ASI</a:t>
            </a:r>
          </a:p>
        </p:txBody>
      </p:sp>
      <p:sp>
        <p:nvSpPr>
          <p:cNvPr id="22" name="TextBox 21"/>
          <p:cNvSpPr txBox="1"/>
          <p:nvPr/>
        </p:nvSpPr>
        <p:spPr>
          <a:xfrm>
            <a:off x="5149387" y="5179412"/>
            <a:ext cx="3138935" cy="1015663"/>
          </a:xfrm>
          <a:prstGeom prst="rect">
            <a:avLst/>
          </a:prstGeom>
          <a:solidFill>
            <a:schemeClr val="bg1"/>
          </a:solidFill>
          <a:ln>
            <a:solidFill>
              <a:srgbClr val="FFFF00"/>
            </a:solidFill>
          </a:ln>
        </p:spPr>
        <p:txBody>
          <a:bodyPr wrap="square" rtlCol="0">
            <a:spAutoFit/>
          </a:bodyPr>
          <a:lstStyle/>
          <a:p>
            <a:r>
              <a:rPr lang="en-US" sz="2000" dirty="0" smtClean="0"/>
              <a:t>EC model overestimated low cloud occurrence SE of the transit flight track</a:t>
            </a:r>
          </a:p>
        </p:txBody>
      </p:sp>
      <p:cxnSp>
        <p:nvCxnSpPr>
          <p:cNvPr id="24" name="Straight Arrow Connector 23"/>
          <p:cNvCxnSpPr/>
          <p:nvPr/>
        </p:nvCxnSpPr>
        <p:spPr>
          <a:xfrm flipH="1">
            <a:off x="1962109" y="1786465"/>
            <a:ext cx="2452704" cy="1007467"/>
          </a:xfrm>
          <a:prstGeom prst="straightConnector1">
            <a:avLst/>
          </a:prstGeom>
          <a:ln>
            <a:solidFill>
              <a:srgbClr val="FF0000"/>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018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0475" y="453671"/>
            <a:ext cx="8355117" cy="6418286"/>
          </a:xfrm>
          <a:prstGeom prst="rect">
            <a:avLst/>
          </a:prstGeom>
        </p:spPr>
      </p:pic>
      <p:sp>
        <p:nvSpPr>
          <p:cNvPr id="3" name="TextBox 2"/>
          <p:cNvSpPr txBox="1"/>
          <p:nvPr/>
        </p:nvSpPr>
        <p:spPr>
          <a:xfrm>
            <a:off x="255404" y="2514"/>
            <a:ext cx="5982472" cy="461665"/>
          </a:xfrm>
          <a:prstGeom prst="rect">
            <a:avLst/>
          </a:prstGeom>
          <a:noFill/>
        </p:spPr>
        <p:txBody>
          <a:bodyPr wrap="square" rtlCol="0">
            <a:spAutoFit/>
          </a:bodyPr>
          <a:lstStyle/>
          <a:p>
            <a:r>
              <a:rPr lang="en-US" sz="2400" dirty="0" smtClean="0">
                <a:solidFill>
                  <a:srgbClr val="FF6600"/>
                </a:solidFill>
              </a:rPr>
              <a:t>Low cloud forecast at 8/2 Wed @ 12PM</a:t>
            </a:r>
            <a:endParaRPr lang="en-US" sz="2400" dirty="0">
              <a:solidFill>
                <a:srgbClr val="FF6600"/>
              </a:solidFill>
            </a:endParaRPr>
          </a:p>
        </p:txBody>
      </p:sp>
      <p:sp>
        <p:nvSpPr>
          <p:cNvPr id="4" name="5-Point Star 3"/>
          <p:cNvSpPr/>
          <p:nvPr/>
        </p:nvSpPr>
        <p:spPr>
          <a:xfrm>
            <a:off x="5914092" y="1386535"/>
            <a:ext cx="281920" cy="274320"/>
          </a:xfrm>
          <a:prstGeom prst="star5">
            <a:avLst/>
          </a:prstGeom>
          <a:solidFill>
            <a:srgbClr val="FF11DA"/>
          </a:solidFill>
          <a:ln>
            <a:solidFill>
              <a:srgbClr val="FF1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2019548" y="2822957"/>
            <a:ext cx="281920" cy="274320"/>
          </a:xfrm>
          <a:prstGeom prst="star5">
            <a:avLst/>
          </a:prstGeom>
          <a:solidFill>
            <a:srgbClr val="FF11DA"/>
          </a:solidFill>
          <a:ln>
            <a:solidFill>
              <a:srgbClr val="FF1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371889" y="896950"/>
            <a:ext cx="751528" cy="461665"/>
          </a:xfrm>
          <a:prstGeom prst="rect">
            <a:avLst/>
          </a:prstGeom>
          <a:noFill/>
        </p:spPr>
        <p:txBody>
          <a:bodyPr wrap="none" rtlCol="0">
            <a:spAutoFit/>
          </a:bodyPr>
          <a:lstStyle/>
          <a:p>
            <a:r>
              <a:rPr lang="en-US" sz="2400" b="1" dirty="0" smtClean="0">
                <a:solidFill>
                  <a:srgbClr val="FF11DA"/>
                </a:solidFill>
              </a:rPr>
              <a:t>TMS</a:t>
            </a:r>
            <a:endParaRPr lang="en-US" sz="2400" b="1" dirty="0">
              <a:solidFill>
                <a:srgbClr val="FF11DA"/>
              </a:solidFill>
            </a:endParaRPr>
          </a:p>
        </p:txBody>
      </p:sp>
      <p:sp>
        <p:nvSpPr>
          <p:cNvPr id="7" name="TextBox 6"/>
          <p:cNvSpPr txBox="1"/>
          <p:nvPr/>
        </p:nvSpPr>
        <p:spPr>
          <a:xfrm>
            <a:off x="1643784" y="2361292"/>
            <a:ext cx="598692" cy="461665"/>
          </a:xfrm>
          <a:prstGeom prst="rect">
            <a:avLst/>
          </a:prstGeom>
          <a:noFill/>
        </p:spPr>
        <p:txBody>
          <a:bodyPr wrap="none" rtlCol="0">
            <a:spAutoFit/>
          </a:bodyPr>
          <a:lstStyle/>
          <a:p>
            <a:r>
              <a:rPr lang="en-US" sz="2400" b="1" dirty="0" smtClean="0">
                <a:solidFill>
                  <a:srgbClr val="FF11DA"/>
                </a:solidFill>
              </a:rPr>
              <a:t>ASI</a:t>
            </a:r>
            <a:endParaRPr lang="en-US" sz="2400" b="1" dirty="0">
              <a:solidFill>
                <a:srgbClr val="FF11DA"/>
              </a:solidFill>
            </a:endParaRPr>
          </a:p>
        </p:txBody>
      </p:sp>
      <p:cxnSp>
        <p:nvCxnSpPr>
          <p:cNvPr id="8" name="Straight Arrow Connector 7"/>
          <p:cNvCxnSpPr>
            <a:endCxn id="5" idx="4"/>
          </p:cNvCxnSpPr>
          <p:nvPr/>
        </p:nvCxnSpPr>
        <p:spPr>
          <a:xfrm flipH="1">
            <a:off x="2301468" y="1521286"/>
            <a:ext cx="3821949" cy="1406452"/>
          </a:xfrm>
          <a:prstGeom prst="straightConnector1">
            <a:avLst/>
          </a:prstGeom>
          <a:ln w="38100" cmpd="sng">
            <a:solidFill>
              <a:srgbClr val="FF11DA"/>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4673362" y="4200986"/>
            <a:ext cx="320420" cy="400110"/>
            <a:chOff x="4255490" y="4187029"/>
            <a:chExt cx="320420" cy="400110"/>
          </a:xfrm>
        </p:grpSpPr>
        <p:sp>
          <p:nvSpPr>
            <p:cNvPr id="10" name="Oval 9"/>
            <p:cNvSpPr/>
            <p:nvPr/>
          </p:nvSpPr>
          <p:spPr>
            <a:xfrm>
              <a:off x="4269445" y="4256815"/>
              <a:ext cx="293055" cy="323606"/>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55490" y="4187029"/>
              <a:ext cx="320420" cy="400110"/>
            </a:xfrm>
            <a:prstGeom prst="rect">
              <a:avLst/>
            </a:prstGeom>
            <a:noFill/>
          </p:spPr>
          <p:txBody>
            <a:bodyPr wrap="none" rtlCol="0">
              <a:spAutoFit/>
            </a:bodyPr>
            <a:lstStyle/>
            <a:p>
              <a:r>
                <a:rPr lang="en-US" sz="2000" b="1" dirty="0">
                  <a:solidFill>
                    <a:srgbClr val="FF11DA"/>
                  </a:solidFill>
                </a:rPr>
                <a:t>C</a:t>
              </a:r>
            </a:p>
          </p:txBody>
        </p:sp>
      </p:grpSp>
      <p:sp>
        <p:nvSpPr>
          <p:cNvPr id="12" name="TextBox 11"/>
          <p:cNvSpPr txBox="1"/>
          <p:nvPr/>
        </p:nvSpPr>
        <p:spPr>
          <a:xfrm>
            <a:off x="4608396" y="4857973"/>
            <a:ext cx="3611087" cy="400110"/>
          </a:xfrm>
          <a:prstGeom prst="rect">
            <a:avLst/>
          </a:prstGeom>
          <a:solidFill>
            <a:schemeClr val="bg1"/>
          </a:solidFill>
          <a:ln>
            <a:solidFill>
              <a:srgbClr val="FFFF00"/>
            </a:solidFill>
          </a:ln>
        </p:spPr>
        <p:txBody>
          <a:bodyPr wrap="square" rtlCol="0">
            <a:spAutoFit/>
          </a:bodyPr>
          <a:lstStyle/>
          <a:p>
            <a:r>
              <a:rPr lang="en-US" sz="2000" dirty="0"/>
              <a:t>C</a:t>
            </a:r>
            <a:r>
              <a:rPr lang="en-US" sz="2000" dirty="0" smtClean="0"/>
              <a:t>: classic </a:t>
            </a:r>
            <a:r>
              <a:rPr lang="en-US" sz="2000" dirty="0" err="1" smtClean="0"/>
              <a:t>stratocumulous</a:t>
            </a:r>
            <a:r>
              <a:rPr lang="en-US" sz="2000" dirty="0" smtClean="0"/>
              <a:t> region</a:t>
            </a:r>
          </a:p>
        </p:txBody>
      </p:sp>
      <p:sp>
        <p:nvSpPr>
          <p:cNvPr id="13" name="TextBox 12"/>
          <p:cNvSpPr txBox="1"/>
          <p:nvPr/>
        </p:nvSpPr>
        <p:spPr>
          <a:xfrm>
            <a:off x="6346698" y="986425"/>
            <a:ext cx="1872785" cy="400110"/>
          </a:xfrm>
          <a:prstGeom prst="rect">
            <a:avLst/>
          </a:prstGeom>
          <a:solidFill>
            <a:schemeClr val="bg1"/>
          </a:solidFill>
          <a:ln>
            <a:solidFill>
              <a:srgbClr val="FFFF00"/>
            </a:solidFill>
          </a:ln>
        </p:spPr>
        <p:txBody>
          <a:bodyPr wrap="square" rtlCol="0">
            <a:spAutoFit/>
          </a:bodyPr>
          <a:lstStyle/>
          <a:p>
            <a:r>
              <a:rPr lang="en-US" sz="2000" dirty="0" smtClean="0"/>
              <a:t>A: Sao Tome</a:t>
            </a:r>
          </a:p>
        </p:txBody>
      </p:sp>
      <p:grpSp>
        <p:nvGrpSpPr>
          <p:cNvPr id="14" name="Group 13"/>
          <p:cNvGrpSpPr/>
          <p:nvPr/>
        </p:nvGrpSpPr>
        <p:grpSpPr>
          <a:xfrm>
            <a:off x="5912101" y="2090318"/>
            <a:ext cx="328435" cy="400110"/>
            <a:chOff x="4255490" y="4187029"/>
            <a:chExt cx="328435" cy="400110"/>
          </a:xfrm>
        </p:grpSpPr>
        <p:sp>
          <p:nvSpPr>
            <p:cNvPr id="15" name="Oval 14"/>
            <p:cNvSpPr/>
            <p:nvPr/>
          </p:nvSpPr>
          <p:spPr>
            <a:xfrm>
              <a:off x="4269445" y="4256815"/>
              <a:ext cx="293055" cy="323606"/>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255490" y="4187029"/>
              <a:ext cx="328435" cy="400110"/>
            </a:xfrm>
            <a:prstGeom prst="rect">
              <a:avLst/>
            </a:prstGeom>
            <a:noFill/>
          </p:spPr>
          <p:txBody>
            <a:bodyPr wrap="none" rtlCol="0">
              <a:spAutoFit/>
            </a:bodyPr>
            <a:lstStyle/>
            <a:p>
              <a:r>
                <a:rPr lang="en-US" sz="2000" b="1" dirty="0">
                  <a:solidFill>
                    <a:srgbClr val="FF11DA"/>
                  </a:solidFill>
                </a:rPr>
                <a:t>B</a:t>
              </a:r>
            </a:p>
          </p:txBody>
        </p:sp>
      </p:grpSp>
      <p:grpSp>
        <p:nvGrpSpPr>
          <p:cNvPr id="17" name="Group 16"/>
          <p:cNvGrpSpPr/>
          <p:nvPr/>
        </p:nvGrpSpPr>
        <p:grpSpPr>
          <a:xfrm>
            <a:off x="5912101" y="1383340"/>
            <a:ext cx="352906" cy="400110"/>
            <a:chOff x="4255490" y="4187029"/>
            <a:chExt cx="352906" cy="400110"/>
          </a:xfrm>
        </p:grpSpPr>
        <p:sp>
          <p:nvSpPr>
            <p:cNvPr id="18" name="Oval 17"/>
            <p:cNvSpPr/>
            <p:nvPr/>
          </p:nvSpPr>
          <p:spPr>
            <a:xfrm>
              <a:off x="4269445" y="4256815"/>
              <a:ext cx="293055" cy="323606"/>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55490" y="4187029"/>
              <a:ext cx="352906" cy="400110"/>
            </a:xfrm>
            <a:prstGeom prst="rect">
              <a:avLst/>
            </a:prstGeom>
            <a:noFill/>
          </p:spPr>
          <p:txBody>
            <a:bodyPr wrap="none" rtlCol="0">
              <a:spAutoFit/>
            </a:bodyPr>
            <a:lstStyle/>
            <a:p>
              <a:r>
                <a:rPr lang="en-US" sz="2000" b="1" dirty="0" smtClean="0">
                  <a:solidFill>
                    <a:srgbClr val="FF11DA"/>
                  </a:solidFill>
                </a:rPr>
                <a:t>A</a:t>
              </a:r>
              <a:endParaRPr lang="en-US" sz="2000" b="1" dirty="0">
                <a:solidFill>
                  <a:srgbClr val="FF11DA"/>
                </a:solidFill>
              </a:endParaRPr>
            </a:p>
          </p:txBody>
        </p:sp>
      </p:grpSp>
      <p:sp>
        <p:nvSpPr>
          <p:cNvPr id="20" name="TextBox 19"/>
          <p:cNvSpPr txBox="1"/>
          <p:nvPr/>
        </p:nvSpPr>
        <p:spPr>
          <a:xfrm>
            <a:off x="6276923" y="2494472"/>
            <a:ext cx="2306494" cy="400110"/>
          </a:xfrm>
          <a:prstGeom prst="rect">
            <a:avLst/>
          </a:prstGeom>
          <a:solidFill>
            <a:schemeClr val="bg1"/>
          </a:solidFill>
          <a:ln>
            <a:solidFill>
              <a:srgbClr val="FFFF00"/>
            </a:solidFill>
          </a:ln>
        </p:spPr>
        <p:txBody>
          <a:bodyPr wrap="square" rtlCol="0">
            <a:spAutoFit/>
          </a:bodyPr>
          <a:lstStyle/>
          <a:p>
            <a:r>
              <a:rPr lang="en-US" sz="2000" dirty="0"/>
              <a:t>B</a:t>
            </a:r>
            <a:r>
              <a:rPr lang="en-US" sz="2000" dirty="0" smtClean="0"/>
              <a:t>: “clear sky” region</a:t>
            </a:r>
          </a:p>
        </p:txBody>
      </p:sp>
    </p:spTree>
    <p:extLst>
      <p:ext uri="{BB962C8B-B14F-4D97-AF65-F5344CB8AC3E}">
        <p14:creationId xmlns:p14="http://schemas.microsoft.com/office/powerpoint/2010/main" val="184957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4984" y="721494"/>
            <a:ext cx="7176347" cy="5948253"/>
          </a:xfrm>
          <a:prstGeom prst="rect">
            <a:avLst/>
          </a:prstGeom>
        </p:spPr>
      </p:pic>
      <p:sp>
        <p:nvSpPr>
          <p:cNvPr id="3" name="TextBox 2"/>
          <p:cNvSpPr txBox="1"/>
          <p:nvPr/>
        </p:nvSpPr>
        <p:spPr>
          <a:xfrm>
            <a:off x="1381543" y="2514"/>
            <a:ext cx="7019354" cy="461665"/>
          </a:xfrm>
          <a:prstGeom prst="rect">
            <a:avLst/>
          </a:prstGeom>
          <a:noFill/>
        </p:spPr>
        <p:txBody>
          <a:bodyPr wrap="square" rtlCol="0">
            <a:spAutoFit/>
          </a:bodyPr>
          <a:lstStyle/>
          <a:p>
            <a:r>
              <a:rPr lang="en-US" sz="2400" dirty="0" smtClean="0">
                <a:solidFill>
                  <a:srgbClr val="FF6600"/>
                </a:solidFill>
              </a:rPr>
              <a:t>EC model forecast soundings at 8/2 Wed @ 12PM</a:t>
            </a:r>
          </a:p>
        </p:txBody>
      </p:sp>
      <p:sp>
        <p:nvSpPr>
          <p:cNvPr id="7" name="TextBox 6"/>
          <p:cNvSpPr txBox="1"/>
          <p:nvPr/>
        </p:nvSpPr>
        <p:spPr>
          <a:xfrm>
            <a:off x="1702508" y="1289274"/>
            <a:ext cx="3157685" cy="461665"/>
          </a:xfrm>
          <a:prstGeom prst="rect">
            <a:avLst/>
          </a:prstGeom>
          <a:noFill/>
        </p:spPr>
        <p:txBody>
          <a:bodyPr wrap="none" rtlCol="0">
            <a:spAutoFit/>
          </a:bodyPr>
          <a:lstStyle/>
          <a:p>
            <a:r>
              <a:rPr lang="en-US" sz="2400" dirty="0" smtClean="0"/>
              <a:t>C: classic </a:t>
            </a:r>
            <a:r>
              <a:rPr lang="en-US" sz="2400" dirty="0" err="1" smtClean="0"/>
              <a:t>StratCu</a:t>
            </a:r>
            <a:r>
              <a:rPr lang="en-US" sz="2400" dirty="0" smtClean="0"/>
              <a:t> region</a:t>
            </a:r>
            <a:endParaRPr lang="en-US" sz="2400" dirty="0"/>
          </a:p>
        </p:txBody>
      </p:sp>
      <p:sp>
        <p:nvSpPr>
          <p:cNvPr id="8" name="TextBox 7"/>
          <p:cNvSpPr txBox="1"/>
          <p:nvPr/>
        </p:nvSpPr>
        <p:spPr>
          <a:xfrm>
            <a:off x="5819089" y="2204013"/>
            <a:ext cx="1712465" cy="369332"/>
          </a:xfrm>
          <a:prstGeom prst="rect">
            <a:avLst/>
          </a:prstGeom>
          <a:noFill/>
        </p:spPr>
        <p:txBody>
          <a:bodyPr wrap="none" rtlCol="0">
            <a:spAutoFit/>
          </a:bodyPr>
          <a:lstStyle/>
          <a:p>
            <a:r>
              <a:rPr lang="en-US" dirty="0" smtClean="0"/>
              <a:t>Strong inversion</a:t>
            </a:r>
          </a:p>
        </p:txBody>
      </p:sp>
      <p:sp>
        <p:nvSpPr>
          <p:cNvPr id="9" name="TextBox 8"/>
          <p:cNvSpPr txBox="1"/>
          <p:nvPr/>
        </p:nvSpPr>
        <p:spPr>
          <a:xfrm>
            <a:off x="1702508" y="3894738"/>
            <a:ext cx="3315782" cy="369332"/>
          </a:xfrm>
          <a:prstGeom prst="rect">
            <a:avLst/>
          </a:prstGeom>
          <a:noFill/>
        </p:spPr>
        <p:txBody>
          <a:bodyPr wrap="none" rtlCol="0">
            <a:spAutoFit/>
          </a:bodyPr>
          <a:lstStyle/>
          <a:p>
            <a:r>
              <a:rPr lang="en-US" dirty="0" smtClean="0"/>
              <a:t>Clouds at the top of the inversion</a:t>
            </a:r>
            <a:endParaRPr lang="en-US" dirty="0"/>
          </a:p>
        </p:txBody>
      </p:sp>
      <p:cxnSp>
        <p:nvCxnSpPr>
          <p:cNvPr id="10" name="Straight Arrow Connector 9"/>
          <p:cNvCxnSpPr/>
          <p:nvPr/>
        </p:nvCxnSpPr>
        <p:spPr>
          <a:xfrm flipH="1">
            <a:off x="6461155" y="2573345"/>
            <a:ext cx="139550" cy="23673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37555" y="4264070"/>
            <a:ext cx="3753889" cy="10395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696827" y="2573345"/>
            <a:ext cx="1471602" cy="369332"/>
          </a:xfrm>
          <a:prstGeom prst="rect">
            <a:avLst/>
          </a:prstGeom>
          <a:noFill/>
        </p:spPr>
        <p:txBody>
          <a:bodyPr wrap="none" rtlCol="0">
            <a:spAutoFit/>
          </a:bodyPr>
          <a:lstStyle/>
          <a:p>
            <a:r>
              <a:rPr lang="en-US" dirty="0" smtClean="0">
                <a:solidFill>
                  <a:srgbClr val="FF0000"/>
                </a:solidFill>
              </a:rPr>
              <a:t>T profile (red)</a:t>
            </a:r>
          </a:p>
        </p:txBody>
      </p:sp>
      <p:sp>
        <p:nvSpPr>
          <p:cNvPr id="19" name="TextBox 18"/>
          <p:cNvSpPr txBox="1"/>
          <p:nvPr/>
        </p:nvSpPr>
        <p:spPr>
          <a:xfrm>
            <a:off x="1546655" y="2702006"/>
            <a:ext cx="1722046" cy="369332"/>
          </a:xfrm>
          <a:prstGeom prst="rect">
            <a:avLst/>
          </a:prstGeom>
          <a:noFill/>
        </p:spPr>
        <p:txBody>
          <a:bodyPr wrap="none" rtlCol="0">
            <a:spAutoFit/>
          </a:bodyPr>
          <a:lstStyle/>
          <a:p>
            <a:r>
              <a:rPr lang="en-US" dirty="0" smtClean="0">
                <a:solidFill>
                  <a:srgbClr val="0000FF"/>
                </a:solidFill>
              </a:rPr>
              <a:t>RH profile (blue)</a:t>
            </a:r>
          </a:p>
        </p:txBody>
      </p:sp>
    </p:spTree>
    <p:extLst>
      <p:ext uri="{BB962C8B-B14F-4D97-AF65-F5344CB8AC3E}">
        <p14:creationId xmlns:p14="http://schemas.microsoft.com/office/powerpoint/2010/main" val="171671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0577" y="3755192"/>
            <a:ext cx="3743422" cy="3102807"/>
          </a:xfrm>
          <a:prstGeom prst="rect">
            <a:avLst/>
          </a:prstGeom>
        </p:spPr>
      </p:pic>
      <p:pic>
        <p:nvPicPr>
          <p:cNvPr id="3" name="Picture 2"/>
          <p:cNvPicPr>
            <a:picLocks noChangeAspect="1"/>
          </p:cNvPicPr>
          <p:nvPr/>
        </p:nvPicPr>
        <p:blipFill>
          <a:blip r:embed="rId3"/>
          <a:stretch>
            <a:fillRect/>
          </a:stretch>
        </p:blipFill>
        <p:spPr>
          <a:xfrm>
            <a:off x="2487607" y="1758551"/>
            <a:ext cx="3889058" cy="3257158"/>
          </a:xfrm>
          <a:prstGeom prst="rect">
            <a:avLst/>
          </a:prstGeom>
        </p:spPr>
      </p:pic>
      <p:pic>
        <p:nvPicPr>
          <p:cNvPr id="2" name="Picture 1"/>
          <p:cNvPicPr>
            <a:picLocks noChangeAspect="1"/>
          </p:cNvPicPr>
          <p:nvPr/>
        </p:nvPicPr>
        <p:blipFill>
          <a:blip r:embed="rId4"/>
          <a:stretch>
            <a:fillRect/>
          </a:stretch>
        </p:blipFill>
        <p:spPr>
          <a:xfrm>
            <a:off x="0" y="0"/>
            <a:ext cx="3869744" cy="3086717"/>
          </a:xfrm>
          <a:prstGeom prst="rect">
            <a:avLst/>
          </a:prstGeom>
        </p:spPr>
      </p:pic>
      <p:sp>
        <p:nvSpPr>
          <p:cNvPr id="5" name="TextBox 4"/>
          <p:cNvSpPr txBox="1"/>
          <p:nvPr/>
        </p:nvSpPr>
        <p:spPr>
          <a:xfrm>
            <a:off x="3869744" y="2514"/>
            <a:ext cx="5200992" cy="1200328"/>
          </a:xfrm>
          <a:prstGeom prst="rect">
            <a:avLst/>
          </a:prstGeom>
          <a:noFill/>
        </p:spPr>
        <p:txBody>
          <a:bodyPr wrap="square" rtlCol="0">
            <a:spAutoFit/>
          </a:bodyPr>
          <a:lstStyle/>
          <a:p>
            <a:r>
              <a:rPr lang="en-US" sz="2400" dirty="0" smtClean="0">
                <a:solidFill>
                  <a:srgbClr val="FF6600"/>
                </a:solidFill>
              </a:rPr>
              <a:t>Forecast soundings at 8/2 Wed @ 12PM</a:t>
            </a:r>
          </a:p>
          <a:p>
            <a:pPr algn="r"/>
            <a:r>
              <a:rPr lang="en-US" sz="2400" dirty="0" smtClean="0">
                <a:solidFill>
                  <a:srgbClr val="FF0000"/>
                </a:solidFill>
              </a:rPr>
              <a:t>T profile (red)</a:t>
            </a:r>
          </a:p>
          <a:p>
            <a:pPr algn="r"/>
            <a:r>
              <a:rPr lang="en-US" sz="2400" dirty="0" smtClean="0">
                <a:solidFill>
                  <a:srgbClr val="0000FF"/>
                </a:solidFill>
              </a:rPr>
              <a:t>RH profile (blue)</a:t>
            </a:r>
            <a:endParaRPr lang="en-US" sz="2400" dirty="0">
              <a:solidFill>
                <a:srgbClr val="0000FF"/>
              </a:solidFill>
            </a:endParaRPr>
          </a:p>
        </p:txBody>
      </p:sp>
      <p:sp>
        <p:nvSpPr>
          <p:cNvPr id="11" name="TextBox 10"/>
          <p:cNvSpPr txBox="1"/>
          <p:nvPr/>
        </p:nvSpPr>
        <p:spPr>
          <a:xfrm>
            <a:off x="460515" y="342463"/>
            <a:ext cx="1356186" cy="369332"/>
          </a:xfrm>
          <a:prstGeom prst="rect">
            <a:avLst/>
          </a:prstGeom>
          <a:noFill/>
        </p:spPr>
        <p:txBody>
          <a:bodyPr wrap="none" rtlCol="0">
            <a:spAutoFit/>
          </a:bodyPr>
          <a:lstStyle/>
          <a:p>
            <a:r>
              <a:rPr lang="en-US" dirty="0" smtClean="0"/>
              <a:t>A: Sao Tome</a:t>
            </a:r>
            <a:endParaRPr lang="en-US" dirty="0"/>
          </a:p>
        </p:txBody>
      </p:sp>
      <p:sp>
        <p:nvSpPr>
          <p:cNvPr id="12" name="TextBox 11"/>
          <p:cNvSpPr txBox="1"/>
          <p:nvPr/>
        </p:nvSpPr>
        <p:spPr>
          <a:xfrm>
            <a:off x="3976066" y="2197587"/>
            <a:ext cx="1903173" cy="369332"/>
          </a:xfrm>
          <a:prstGeom prst="rect">
            <a:avLst/>
          </a:prstGeom>
          <a:noFill/>
        </p:spPr>
        <p:txBody>
          <a:bodyPr wrap="none" rtlCol="0">
            <a:spAutoFit/>
          </a:bodyPr>
          <a:lstStyle/>
          <a:p>
            <a:r>
              <a:rPr lang="en-US" dirty="0"/>
              <a:t>B</a:t>
            </a:r>
            <a:r>
              <a:rPr lang="en-US" dirty="0" smtClean="0"/>
              <a:t>: clear-sky region</a:t>
            </a:r>
            <a:endParaRPr lang="en-US" dirty="0"/>
          </a:p>
        </p:txBody>
      </p:sp>
      <p:sp>
        <p:nvSpPr>
          <p:cNvPr id="13" name="TextBox 12"/>
          <p:cNvSpPr txBox="1"/>
          <p:nvPr/>
        </p:nvSpPr>
        <p:spPr>
          <a:xfrm>
            <a:off x="6472902" y="4052710"/>
            <a:ext cx="2414430" cy="369332"/>
          </a:xfrm>
          <a:prstGeom prst="rect">
            <a:avLst/>
          </a:prstGeom>
          <a:noFill/>
        </p:spPr>
        <p:txBody>
          <a:bodyPr wrap="none" rtlCol="0">
            <a:spAutoFit/>
          </a:bodyPr>
          <a:lstStyle/>
          <a:p>
            <a:r>
              <a:rPr lang="en-US" dirty="0" smtClean="0"/>
              <a:t>C: classic </a:t>
            </a:r>
            <a:r>
              <a:rPr lang="en-US" dirty="0" err="1" smtClean="0"/>
              <a:t>StratCu</a:t>
            </a:r>
            <a:r>
              <a:rPr lang="en-US" dirty="0" smtClean="0"/>
              <a:t> region</a:t>
            </a:r>
            <a:endParaRPr lang="en-US" dirty="0"/>
          </a:p>
        </p:txBody>
      </p:sp>
      <p:sp>
        <p:nvSpPr>
          <p:cNvPr id="14" name="TextBox 13"/>
          <p:cNvSpPr txBox="1"/>
          <p:nvPr/>
        </p:nvSpPr>
        <p:spPr>
          <a:xfrm>
            <a:off x="209326" y="5203620"/>
            <a:ext cx="4842376" cy="1200329"/>
          </a:xfrm>
          <a:prstGeom prst="rect">
            <a:avLst/>
          </a:prstGeom>
          <a:noFill/>
        </p:spPr>
        <p:txBody>
          <a:bodyPr wrap="square" rtlCol="0">
            <a:spAutoFit/>
          </a:bodyPr>
          <a:lstStyle/>
          <a:p>
            <a:pPr marL="285750" indent="-285750">
              <a:buFont typeface="Arial"/>
              <a:buChar char="•"/>
            </a:pPr>
            <a:r>
              <a:rPr lang="en-US" dirty="0" smtClean="0"/>
              <a:t>Weak inversion over TMS (A)</a:t>
            </a:r>
          </a:p>
          <a:p>
            <a:pPr marL="285750" indent="-285750">
              <a:buFont typeface="Arial"/>
              <a:buChar char="•"/>
            </a:pPr>
            <a:r>
              <a:rPr lang="en-US" dirty="0" smtClean="0"/>
              <a:t>RH penetrates above the weak inversion (A)</a:t>
            </a:r>
          </a:p>
          <a:p>
            <a:pPr marL="285750" indent="-285750">
              <a:buFont typeface="Arial"/>
              <a:buChar char="•"/>
            </a:pPr>
            <a:r>
              <a:rPr lang="en-US" dirty="0" smtClean="0"/>
              <a:t>Mixing out of the moisture leads to the clear-sky region south of TMS?</a:t>
            </a:r>
          </a:p>
        </p:txBody>
      </p:sp>
    </p:spTree>
    <p:extLst>
      <p:ext uri="{BB962C8B-B14F-4D97-AF65-F5344CB8AC3E}">
        <p14:creationId xmlns:p14="http://schemas.microsoft.com/office/powerpoint/2010/main" val="62116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8/5, Saturday</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TotalTime>
  <Words>887</Words>
  <Application>Microsoft Macintosh PowerPoint</Application>
  <PresentationFormat>On-screen Show (4:3)</PresentationFormat>
  <Paragraphs>91</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ORACLES met forecasting briefing </vt:lpstr>
      <vt:lpstr>Outline</vt:lpstr>
      <vt:lpstr>PowerPoint Presentation</vt:lpstr>
      <vt:lpstr>PowerPoint Presentation</vt:lpstr>
      <vt:lpstr>PowerPoint Presentation</vt:lpstr>
      <vt:lpstr>PowerPoint Presentation</vt:lpstr>
      <vt:lpstr>PowerPoint Presentation</vt:lpstr>
      <vt:lpstr>PowerPoint Presentation</vt:lpstr>
      <vt:lpstr>8/5, Saturday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8/6, Sunday</vt:lpstr>
      <vt:lpstr>PowerPoint Presentation</vt:lpstr>
      <vt:lpstr>PowerPoint Presentation</vt:lpstr>
      <vt:lpstr>PowerPoint Presentation</vt:lpstr>
      <vt:lpstr>PowerPoint Presentation</vt:lpstr>
      <vt:lpstr>PowerPoint Presentation</vt:lpstr>
      <vt:lpstr>PowerPoint Presentation</vt:lpstr>
      <vt:lpstr>Summary </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12</cp:revision>
  <dcterms:created xsi:type="dcterms:W3CDTF">2017-08-02T11:34:01Z</dcterms:created>
  <dcterms:modified xsi:type="dcterms:W3CDTF">2017-08-02T17:28:10Z</dcterms:modified>
</cp:coreProperties>
</file>