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98" r:id="rId3"/>
    <p:sldId id="599" r:id="rId4"/>
    <p:sldId id="600" r:id="rId5"/>
    <p:sldId id="601" r:id="rId6"/>
    <p:sldId id="602" r:id="rId7"/>
    <p:sldId id="603" r:id="rId8"/>
    <p:sldId id="606" r:id="rId9"/>
    <p:sldId id="604" r:id="rId10"/>
    <p:sldId id="605" r:id="rId11"/>
    <p:sldId id="60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FF2E"/>
    <a:srgbClr val="FF2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6" autoAdjust="0"/>
    <p:restoredTop sz="92776" autoAdjust="0"/>
  </p:normalViewPr>
  <p:slideViewPr>
    <p:cSldViewPr>
      <p:cViewPr varScale="1">
        <p:scale>
          <a:sx n="113" d="100"/>
          <a:sy n="113" d="100"/>
        </p:scale>
        <p:origin x="-5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6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45431"/>
            <a:ext cx="8686800" cy="14073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ORACLES </a:t>
            </a:r>
            <a:r>
              <a:rPr lang="en-US" sz="3600" smtClean="0"/>
              <a:t>met forecast </a:t>
            </a:r>
            <a:r>
              <a:rPr lang="en-US" sz="3600" dirty="0" smtClean="0"/>
              <a:t>briefing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/>
          <a:lstStyle/>
          <a:p>
            <a:r>
              <a:rPr lang="en-US" dirty="0" smtClean="0"/>
              <a:t>1-Aug-2017</a:t>
            </a:r>
          </a:p>
          <a:p>
            <a:r>
              <a:rPr lang="en-US" dirty="0" smtClean="0"/>
              <a:t>Lenny </a:t>
            </a:r>
            <a:r>
              <a:rPr lang="en-US" dirty="0" err="1" smtClean="0"/>
              <a:t>Pfister</a:t>
            </a:r>
            <a:r>
              <a:rPr lang="en-US" dirty="0" smtClean="0"/>
              <a:t> and Rei Ueyama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"/>
            <a:ext cx="6697604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54064" y="571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RH, omega (pink = ascent) @700mb</a:t>
            </a:r>
          </a:p>
          <a:p>
            <a:endParaRPr lang="en-US" dirty="0"/>
          </a:p>
          <a:p>
            <a:r>
              <a:rPr lang="en-US" dirty="0" smtClean="0"/>
              <a:t>8/5  12Z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885950"/>
            <a:ext cx="220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Plume extends further west and deepens slightly (up to ~600mb), but doesn’t reach our flight track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267200" y="1123950"/>
            <a:ext cx="0" cy="1905000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4343400" y="819150"/>
            <a:ext cx="228600" cy="228600"/>
          </a:xfrm>
          <a:prstGeom prst="star5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76800" y="2038350"/>
            <a:ext cx="18288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5905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Saturday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/5)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– first science flight in the original schedule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666750"/>
            <a:ext cx="8686800" cy="4648200"/>
          </a:xfrm>
        </p:spPr>
        <p:txBody>
          <a:bodyPr>
            <a:normAutofit lnSpcReduction="1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Low clouds along the routine flight track, with possible clear-sky condition along a segment 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High cloud distribution is difficult to forecast +4 days in advance, but NE flow from </a:t>
            </a:r>
            <a:r>
              <a:rPr lang="en-US" dirty="0" smtClean="0">
                <a:solidFill>
                  <a:schemeClr val="tx1"/>
                </a:solidFill>
              </a:rPr>
              <a:t>inland convection suggests that some degree of high clouds are expected over TMS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Plume </a:t>
            </a:r>
            <a:r>
              <a:rPr lang="en-US" dirty="0" smtClean="0">
                <a:solidFill>
                  <a:schemeClr val="tx1"/>
                </a:solidFill>
              </a:rPr>
              <a:t>transport across the Angola-Namibia coast extends further west and deepens (up to 600mb) compared to 8/3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40"/>
            <a:ext cx="6676845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8561" y="133350"/>
            <a:ext cx="248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  (</a:t>
            </a:r>
            <a:r>
              <a:rPr lang="en-US" dirty="0"/>
              <a:t>8</a:t>
            </a:r>
            <a:r>
              <a:rPr lang="en-US" dirty="0" smtClean="0"/>
              <a:t>/</a:t>
            </a:r>
            <a:r>
              <a:rPr lang="en-US" dirty="0"/>
              <a:t>3</a:t>
            </a:r>
            <a:r>
              <a:rPr lang="en-US" dirty="0" smtClean="0"/>
              <a:t> @</a:t>
            </a:r>
            <a:r>
              <a:rPr lang="en-US" dirty="0"/>
              <a:t>3</a:t>
            </a:r>
            <a:r>
              <a:rPr lang="en-US" dirty="0" smtClean="0"/>
              <a:t>PM)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00200" y="1058867"/>
            <a:ext cx="1905000" cy="750883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1524000" y="16573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352800" y="9715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7000" y="74295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Transit flight track at the edge of low cloud region (A) with cloud base/BL heights ≤ 1.5km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frequent low clouds near TMS </a:t>
            </a:r>
            <a:r>
              <a:rPr lang="de-DE" dirty="0" smtClean="0"/>
              <a:t>(B)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188595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666750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8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" y="-19050"/>
            <a:ext cx="6716516" cy="5162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8561" y="133350"/>
            <a:ext cx="247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 clouds  (</a:t>
            </a:r>
            <a:r>
              <a:rPr lang="en-US" dirty="0"/>
              <a:t>8</a:t>
            </a:r>
            <a:r>
              <a:rPr lang="en-US" dirty="0" smtClean="0"/>
              <a:t>/</a:t>
            </a:r>
            <a:r>
              <a:rPr lang="en-US" dirty="0"/>
              <a:t>3</a:t>
            </a:r>
            <a:r>
              <a:rPr lang="en-US" dirty="0" smtClean="0"/>
              <a:t> @</a:t>
            </a:r>
            <a:r>
              <a:rPr lang="en-US" dirty="0"/>
              <a:t>3</a:t>
            </a:r>
            <a:r>
              <a:rPr lang="en-US" dirty="0" smtClean="0"/>
              <a:t>PM)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76400" y="1047750"/>
            <a:ext cx="1828800" cy="674685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1524000" y="15811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429000" y="8953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7000" y="742950"/>
            <a:ext cx="2743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Middle clouds to the south of ASI (A) are essentially the NW extension of low </a:t>
            </a:r>
            <a:r>
              <a:rPr lang="en-US" dirty="0" err="1" smtClean="0"/>
              <a:t>StratCu</a:t>
            </a:r>
            <a:r>
              <a:rPr lang="en-US" dirty="0" smtClean="0"/>
              <a:t> clouds above higher BL heights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Expect a few of them over ASI in the morning (cloud top height ~2km)</a:t>
            </a:r>
          </a:p>
        </p:txBody>
      </p:sp>
      <p:sp>
        <p:nvSpPr>
          <p:cNvPr id="21" name="Oval 20"/>
          <p:cNvSpPr/>
          <p:nvPr/>
        </p:nvSpPr>
        <p:spPr>
          <a:xfrm>
            <a:off x="197800" y="1668958"/>
            <a:ext cx="2621600" cy="1512392"/>
          </a:xfrm>
          <a:prstGeom prst="ellipse">
            <a:avLst/>
          </a:prstGeom>
          <a:noFill/>
          <a:ln w="28575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88126" y="180975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2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" y="-19050"/>
            <a:ext cx="6659343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8561" y="133350"/>
            <a:ext cx="252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clouds  (</a:t>
            </a:r>
            <a:r>
              <a:rPr lang="en-US" dirty="0"/>
              <a:t>8</a:t>
            </a:r>
            <a:r>
              <a:rPr lang="en-US" dirty="0" smtClean="0"/>
              <a:t>/</a:t>
            </a:r>
            <a:r>
              <a:rPr lang="en-US" dirty="0"/>
              <a:t>3</a:t>
            </a:r>
            <a:r>
              <a:rPr lang="en-US" dirty="0" smtClean="0"/>
              <a:t> @</a:t>
            </a:r>
            <a:r>
              <a:rPr lang="en-US" dirty="0"/>
              <a:t>3</a:t>
            </a:r>
            <a:r>
              <a:rPr lang="en-US" dirty="0" smtClean="0"/>
              <a:t>PM)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76400" y="1047750"/>
            <a:ext cx="1828800" cy="674685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1524000" y="15811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429000" y="8953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7000" y="74295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High clouds mainly to the north of TMS</a:t>
            </a:r>
            <a:r>
              <a:rPr lang="en-US" dirty="0"/>
              <a:t> </a:t>
            </a:r>
            <a:r>
              <a:rPr lang="en-US" dirty="0" smtClean="0"/>
              <a:t>(A) associated with inland convection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91000" y="59055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4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3562350"/>
            <a:ext cx="2451100" cy="75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31610"/>
            <a:ext cx="4800600" cy="3259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950"/>
            <a:ext cx="4661783" cy="3505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-19050"/>
            <a:ext cx="379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Low, Middle, High clouds  (8/3 @</a:t>
            </a:r>
            <a:r>
              <a:rPr lang="en-US" dirty="0"/>
              <a:t>3</a:t>
            </a:r>
            <a:r>
              <a:rPr lang="en-US" dirty="0" smtClean="0"/>
              <a:t>PM)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423922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63-hr forecast (EC) vs. 87-hr forecast (UKMO) – </a:t>
            </a:r>
            <a:r>
              <a:rPr lang="en-US" dirty="0" err="1" smtClean="0"/>
              <a:t>MetOffice</a:t>
            </a:r>
            <a:r>
              <a:rPr lang="en-US" dirty="0" smtClean="0"/>
              <a:t> forecasts have been down since yesterday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Would like to see if more recent UKMO forecasts show less high clouds over TMS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145018"/>
            <a:ext cx="9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ECMWF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2364" y="57150"/>
            <a:ext cx="80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UKMO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200" y="1047750"/>
            <a:ext cx="2362200" cy="83820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19800" y="1428750"/>
            <a:ext cx="1981200" cy="762000"/>
          </a:xfrm>
          <a:prstGeom prst="line">
            <a:avLst/>
          </a:prstGeom>
          <a:ln w="38100">
            <a:solidFill>
              <a:srgbClr val="FF2C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685800" y="17335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124200" y="89535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867400" y="2038350"/>
            <a:ext cx="228600" cy="228600"/>
          </a:xfrm>
          <a:prstGeom prst="star5">
            <a:avLst/>
          </a:prstGeom>
          <a:solidFill>
            <a:srgbClr val="FF2CD9"/>
          </a:solidFill>
          <a:ln>
            <a:solidFill>
              <a:srgbClr val="FF2C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924800" y="1276350"/>
            <a:ext cx="228600" cy="228600"/>
          </a:xfrm>
          <a:prstGeom prst="star5">
            <a:avLst/>
          </a:prstGeom>
          <a:solidFill>
            <a:srgbClr val="FF2CD9"/>
          </a:solidFill>
          <a:ln>
            <a:solidFill>
              <a:srgbClr val="FF2C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243"/>
          <a:stretch/>
        </p:blipFill>
        <p:spPr>
          <a:xfrm>
            <a:off x="4267200" y="819150"/>
            <a:ext cx="4876800" cy="32918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RH, omega (pink = ascent) @</a:t>
            </a:r>
            <a:r>
              <a:rPr lang="en-US" dirty="0"/>
              <a:t>7</a:t>
            </a:r>
            <a:r>
              <a:rPr lang="en-US" dirty="0" smtClean="0"/>
              <a:t>00mb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733621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Today’s forecast shows less S extension </a:t>
            </a:r>
          </a:p>
          <a:p>
            <a:r>
              <a:rPr lang="en-US" dirty="0" smtClean="0"/>
              <a:t>of high RH south of TMS (A) and features are </a:t>
            </a:r>
          </a:p>
          <a:p>
            <a:r>
              <a:rPr lang="en-US" dirty="0" smtClean="0"/>
              <a:t>more indicative of transport from moist convection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Dry convection (B) and </a:t>
            </a:r>
            <a:r>
              <a:rPr lang="en-US" dirty="0"/>
              <a:t>p</a:t>
            </a:r>
            <a:r>
              <a:rPr lang="en-US" dirty="0" smtClean="0"/>
              <a:t>lume transport (no higher than ~700mb) south of ~8S, but only reaching as west as ~8-9E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" y="0"/>
            <a:ext cx="4764789" cy="3673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724150"/>
            <a:ext cx="312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87-hr forecast (from yesterday)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638550"/>
            <a:ext cx="22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63-hr forecast (today)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90600" y="666750"/>
            <a:ext cx="2209800" cy="83820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57800" y="1504950"/>
            <a:ext cx="2286000" cy="838200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200" y="135255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105400" y="219075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124200" y="514350"/>
            <a:ext cx="228600" cy="228600"/>
          </a:xfrm>
          <a:prstGeom prst="star5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467600" y="1352550"/>
            <a:ext cx="228600" cy="228600"/>
          </a:xfrm>
          <a:prstGeom prst="star5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91200" y="1047750"/>
            <a:ext cx="3002600" cy="1207592"/>
          </a:xfrm>
          <a:prstGeom prst="ellipse">
            <a:avLst/>
          </a:prstGeom>
          <a:noFill/>
          <a:ln w="28575" cmpd="sng">
            <a:solidFill>
              <a:srgbClr val="FFFF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00" y="120015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2266950"/>
            <a:ext cx="1600200" cy="1752600"/>
          </a:xfrm>
          <a:prstGeom prst="ellipse">
            <a:avLst/>
          </a:prstGeom>
          <a:noFill/>
          <a:ln w="28575" cmpd="sng">
            <a:solidFill>
              <a:srgbClr val="FFFF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0" y="2495550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9237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200" y="150495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r>
              <a:rPr lang="en-US" dirty="0" smtClean="0">
                <a:solidFill>
                  <a:srgbClr val="FF6600"/>
                </a:solidFill>
              </a:rPr>
              <a:t>00mb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200" y="74295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600mb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715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 (color), BL height (black), cloud base height (white) cross section at 5S</a:t>
            </a:r>
          </a:p>
          <a:p>
            <a:endParaRPr lang="en-US" dirty="0"/>
          </a:p>
          <a:p>
            <a:r>
              <a:rPr lang="en-US" dirty="0" smtClean="0"/>
              <a:t>8/3 @3PM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10000" y="1504951"/>
            <a:ext cx="3200400" cy="380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165735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likely from moist convection</a:t>
            </a:r>
          </a:p>
          <a:p>
            <a:r>
              <a:rPr lang="en-US" dirty="0" smtClean="0"/>
              <a:t>(no indication of plume transport)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95800" y="1885950"/>
            <a:ext cx="2514600" cy="762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38400" y="2952752"/>
            <a:ext cx="4038600" cy="380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2999422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base heights are probably near the level of sharp vertical gradient in RH, higher than estimated here (white)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590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hursday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(8/3)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666750"/>
            <a:ext cx="8686800" cy="46482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Transit flight track is near the edge of the low cloud region (more abundant low clouds to the SE)</a:t>
            </a:r>
          </a:p>
          <a:p>
            <a:pPr lvl="1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less frequent </a:t>
            </a:r>
            <a:r>
              <a:rPr lang="en-US" dirty="0" smtClean="0">
                <a:solidFill>
                  <a:schemeClr val="tx1"/>
                </a:solidFill>
              </a:rPr>
              <a:t>low clouds </a:t>
            </a:r>
            <a:r>
              <a:rPr lang="en-US" dirty="0" smtClean="0">
                <a:solidFill>
                  <a:schemeClr val="tx1"/>
                </a:solidFill>
              </a:rPr>
              <a:t>over TMS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Some </a:t>
            </a:r>
            <a:r>
              <a:rPr lang="en-US" dirty="0" smtClean="0">
                <a:solidFill>
                  <a:schemeClr val="tx1"/>
                </a:solidFill>
              </a:rPr>
              <a:t>high clouds over TMS, associated with blow off from inland convection; </a:t>
            </a:r>
            <a:r>
              <a:rPr lang="en-US" dirty="0" smtClean="0">
                <a:solidFill>
                  <a:schemeClr val="tx1"/>
                </a:solidFill>
              </a:rPr>
              <a:t>details are uncertain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Plume </a:t>
            </a:r>
            <a:r>
              <a:rPr lang="en-US" dirty="0" smtClean="0">
                <a:solidFill>
                  <a:schemeClr val="tx1"/>
                </a:solidFill>
              </a:rPr>
              <a:t>transport </a:t>
            </a:r>
            <a:r>
              <a:rPr lang="en-US" dirty="0" smtClean="0">
                <a:solidFill>
                  <a:schemeClr val="tx1"/>
                </a:solidFill>
              </a:rPr>
              <a:t>(up to </a:t>
            </a:r>
            <a:r>
              <a:rPr lang="en-US" dirty="0" smtClean="0">
                <a:solidFill>
                  <a:schemeClr val="tx1"/>
                </a:solidFill>
              </a:rPr>
              <a:t>700mb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is evident across Angola-Namibia coast and as far west as ~8E – i.e., not in the vicinity of the flight track</a:t>
            </a:r>
          </a:p>
          <a:p>
            <a:pPr lvl="1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high RH (moist) air at 700mb over the flight region is most likely do to moist (not dry) convection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1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14350"/>
            <a:ext cx="4114800" cy="3973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31" y="533400"/>
            <a:ext cx="5196231" cy="31051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88602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Increased high cloud cover from the 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Little or no middle clouds in the vicinity (not shown)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clouds along the routine flight track, but may be patchy along a segment of the N-S leg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7696200" y="150495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3657600" y="158115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" y="57150"/>
            <a:ext cx="467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(left) and Low (right) clouds   (</a:t>
            </a:r>
            <a:r>
              <a:rPr lang="en-US" dirty="0"/>
              <a:t>8</a:t>
            </a:r>
            <a:r>
              <a:rPr lang="en-US" dirty="0" smtClean="0"/>
              <a:t>/</a:t>
            </a:r>
            <a:r>
              <a:rPr lang="en-US" dirty="0"/>
              <a:t>5</a:t>
            </a:r>
            <a:r>
              <a:rPr lang="en-US" dirty="0" smtClean="0"/>
              <a:t> @12PM) 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581400" y="1809751"/>
            <a:ext cx="0" cy="1371599"/>
          </a:xfrm>
          <a:prstGeom prst="line">
            <a:avLst/>
          </a:prstGeom>
          <a:ln w="38100">
            <a:solidFill>
              <a:srgbClr val="FF2C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96200" y="1809752"/>
            <a:ext cx="0" cy="1219198"/>
          </a:xfrm>
          <a:prstGeom prst="line">
            <a:avLst/>
          </a:prstGeom>
          <a:ln w="38100">
            <a:solidFill>
              <a:srgbClr val="FF2C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9881</TotalTime>
  <Words>635</Words>
  <Application>Microsoft Macintosh PowerPoint</Application>
  <PresentationFormat>On-screen Show (16:9)</PresentationFormat>
  <Paragraphs>75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ORACLES met forecast briefing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(8/3)</vt:lpstr>
      <vt:lpstr>PowerPoint Presentation</vt:lpstr>
      <vt:lpstr>PowerPoint Presentation</vt:lpstr>
      <vt:lpstr>Saturday (8/5) – first science flight in the original schedule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Rei</cp:lastModifiedBy>
  <cp:revision>240</cp:revision>
  <dcterms:created xsi:type="dcterms:W3CDTF">2017-07-25T23:56:29Z</dcterms:created>
  <dcterms:modified xsi:type="dcterms:W3CDTF">2017-08-01T17:37:04Z</dcterms:modified>
</cp:coreProperties>
</file>