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7" r:id="rId2"/>
    <p:sldId id="278" r:id="rId3"/>
    <p:sldId id="258" r:id="rId4"/>
    <p:sldId id="259" r:id="rId5"/>
    <p:sldId id="260" r:id="rId6"/>
    <p:sldId id="257" r:id="rId7"/>
    <p:sldId id="261" r:id="rId8"/>
    <p:sldId id="262" r:id="rId9"/>
    <p:sldId id="263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met forecasting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1-Aug-2017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RACLE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1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2105" y="143042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053" y="5181600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Strong Angolan eddy, weaker winds near TMS/</a:t>
            </a:r>
            <a:r>
              <a:rPr lang="en-US" dirty="0" smtClean="0"/>
              <a:t>ASC </a:t>
            </a:r>
            <a:r>
              <a:rPr lang="en-US" dirty="0" smtClean="0"/>
              <a:t>than typical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3060677" y="1596466"/>
            <a:ext cx="3908258" cy="3576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850 </a:t>
            </a:r>
            <a:r>
              <a:rPr lang="en-US" dirty="0" err="1" smtClean="0"/>
              <a:t>mb</a:t>
            </a:r>
            <a:r>
              <a:rPr lang="en-US" dirty="0" smtClean="0"/>
              <a:t> 8/2-8/5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95677"/>
            <a:ext cx="395767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 and winds at 850mb today (above)</a:t>
            </a:r>
          </a:p>
          <a:p>
            <a:r>
              <a:rPr lang="en-US" dirty="0" smtClean="0"/>
              <a:t> and Thursday (right).  </a:t>
            </a:r>
          </a:p>
          <a:p>
            <a:pPr>
              <a:buFont typeface="Arial"/>
              <a:buChar char="•"/>
            </a:pPr>
            <a:r>
              <a:rPr lang="en-US" dirty="0" smtClean="0"/>
              <a:t>Note pronounced drying and change in wind direction in region between ASC and TMS. </a:t>
            </a:r>
          </a:p>
          <a:p>
            <a:pPr>
              <a:buFont typeface="Arial"/>
              <a:buChar char="•"/>
            </a:pPr>
            <a:r>
              <a:rPr lang="en-US" dirty="0" smtClean="0"/>
              <a:t> Moist region to west is where the clouds and low level high RH reaches 850mb (rising BL).</a:t>
            </a:r>
          </a:p>
          <a:p>
            <a:pPr>
              <a:buFont typeface="Arial"/>
              <a:buChar char="•"/>
            </a:pPr>
            <a:r>
              <a:rPr lang="en-US" dirty="0" smtClean="0"/>
              <a:t>More westward wind tendency on Thursday (smoke transport?)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632" y="4759158"/>
            <a:ext cx="670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Saturday, get another surge from the north that moistens this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700 </a:t>
            </a:r>
            <a:r>
              <a:rPr lang="en-US" dirty="0" err="1" smtClean="0"/>
              <a:t>mb</a:t>
            </a:r>
            <a:r>
              <a:rPr lang="en-US" dirty="0" smtClean="0"/>
              <a:t> 8/2-8/5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164" y="5723167"/>
            <a:ext cx="8571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Well established westward flow to about 10S – moist convection to about 5S over Congo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1348472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0372" y="1348472"/>
            <a:ext cx="12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0708" y="5181600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Flow looks like it is bending southward, but mostly a transient wave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1777261" y="3098689"/>
            <a:ext cx="4017794" cy="517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n 6"/>
          <p:cNvSpPr/>
          <p:nvPr/>
        </p:nvSpPr>
        <p:spPr>
          <a:xfrm>
            <a:off x="4451321" y="1154108"/>
            <a:ext cx="375803" cy="388728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/>
          <p:cNvSpPr/>
          <p:nvPr/>
        </p:nvSpPr>
        <p:spPr>
          <a:xfrm>
            <a:off x="4075518" y="2125105"/>
            <a:ext cx="375803" cy="279460"/>
          </a:xfrm>
          <a:prstGeom prst="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01 at 3.16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2450" cy="3562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4547" y="878075"/>
            <a:ext cx="2398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Angola sounding – note</a:t>
            </a:r>
          </a:p>
          <a:p>
            <a:r>
              <a:rPr lang="en-US" dirty="0" smtClean="0"/>
              <a:t> adiabatic layer to 14kft</a:t>
            </a:r>
            <a:endParaRPr lang="en-US" dirty="0"/>
          </a:p>
        </p:txBody>
      </p:sp>
      <p:pic>
        <p:nvPicPr>
          <p:cNvPr id="4" name="Picture 3" descr="Screen Shot 2017-08-01 at 3.16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3168650"/>
            <a:ext cx="5727700" cy="3689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652" y="4907811"/>
            <a:ext cx="3095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Northeastern Congo.  So upper</a:t>
            </a:r>
          </a:p>
          <a:p>
            <a:r>
              <a:rPr lang="en-US" dirty="0" smtClean="0"/>
              <a:t> branch is probably moist</a:t>
            </a:r>
          </a:p>
          <a:p>
            <a:r>
              <a:rPr lang="en-US" dirty="0" smtClean="0"/>
              <a:t> convection</a:t>
            </a:r>
            <a:endParaRPr lang="en-US" dirty="0"/>
          </a:p>
        </p:txBody>
      </p:sp>
      <p:sp>
        <p:nvSpPr>
          <p:cNvPr id="6" name="Cross 5"/>
          <p:cNvSpPr/>
          <p:nvPr/>
        </p:nvSpPr>
        <p:spPr>
          <a:xfrm>
            <a:off x="2993465" y="610006"/>
            <a:ext cx="422835" cy="439589"/>
          </a:xfrm>
          <a:prstGeom prst="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4807687" y="4907810"/>
            <a:ext cx="362844" cy="425253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883" y="5738847"/>
            <a:ext cx="810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streams – one a straight shot westward, and another branch curving southward.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17661" y="1442552"/>
            <a:ext cx="104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1517070" y="3031373"/>
            <a:ext cx="4559673" cy="8552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4043124" y="2034403"/>
            <a:ext cx="4121330" cy="39003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306" y="119167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1685" y="5535008"/>
            <a:ext cx="602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Saturday, northern branch of westward flow has broken up.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H="1" flipV="1">
            <a:off x="3187847" y="1191674"/>
            <a:ext cx="3334123" cy="452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 forecast – satellite image comparison</a:t>
            </a:r>
          </a:p>
          <a:p>
            <a:r>
              <a:rPr lang="en-US" dirty="0" smtClean="0"/>
              <a:t>Overview of surface (BL) meteorology</a:t>
            </a:r>
          </a:p>
          <a:p>
            <a:r>
              <a:rPr lang="en-US" dirty="0" smtClean="0"/>
              <a:t>Overview of 850mb meteorology</a:t>
            </a:r>
          </a:p>
          <a:p>
            <a:r>
              <a:rPr lang="en-US" dirty="0" smtClean="0"/>
              <a:t>Overview of 700mb (plume level) meteorology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Cloud comparison shows marginal ability to forecast high clouds associated with convection.</a:t>
            </a:r>
          </a:p>
          <a:p>
            <a:r>
              <a:rPr lang="en-US" dirty="0" smtClean="0"/>
              <a:t>Low cloud forecasts are reasonable for the overall pattern.</a:t>
            </a:r>
          </a:p>
          <a:p>
            <a:r>
              <a:rPr lang="en-US" dirty="0" smtClean="0"/>
              <a:t>Surface evolution shows the </a:t>
            </a:r>
            <a:r>
              <a:rPr lang="en-US" dirty="0" err="1" smtClean="0"/>
              <a:t>anticyclonic</a:t>
            </a:r>
            <a:r>
              <a:rPr lang="en-US" dirty="0" smtClean="0"/>
              <a:t> flow pattern recovering to </a:t>
            </a:r>
            <a:r>
              <a:rPr lang="en-US" dirty="0" err="1" smtClean="0"/>
              <a:t>climo</a:t>
            </a:r>
            <a:r>
              <a:rPr lang="en-US" dirty="0" smtClean="0"/>
              <a:t> over the southeast Atlantic.  Weaker winds and strong Angolan eddy develop toward end of the forecast period.</a:t>
            </a:r>
          </a:p>
          <a:p>
            <a:r>
              <a:rPr lang="en-US" dirty="0" smtClean="0"/>
              <a:t>Pronounced drying in the region at 850mb (between the stratocumulus and the burning plume) from today to Thursday.</a:t>
            </a:r>
          </a:p>
          <a:p>
            <a:r>
              <a:rPr lang="en-US" dirty="0" smtClean="0"/>
              <a:t>Two paths of High RH air </a:t>
            </a:r>
            <a:r>
              <a:rPr lang="en-US" dirty="0" err="1" smtClean="0"/>
              <a:t>advecting</a:t>
            </a:r>
            <a:r>
              <a:rPr lang="en-US" dirty="0" smtClean="0"/>
              <a:t> westward at 700mb, one from moist convection (north, around 5S), and another from dry convection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683" y="4772526"/>
            <a:ext cx="3208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 at ~12Z. </a:t>
            </a:r>
          </a:p>
          <a:p>
            <a:pPr>
              <a:buFont typeface="Arial"/>
              <a:buChar char="•"/>
            </a:pPr>
            <a:r>
              <a:rPr lang="en-US" dirty="0" smtClean="0"/>
              <a:t> EC model again has bogus high cloud near  5-10S.</a:t>
            </a:r>
          </a:p>
          <a:p>
            <a:pPr>
              <a:buFont typeface="Arial"/>
              <a:buChar char="•"/>
            </a:pPr>
            <a:r>
              <a:rPr lang="en-US" dirty="0" smtClean="0"/>
              <a:t>Light rain reported this AM at the airport – middle and high cloud penetrating towards TMS.</a:t>
            </a:r>
          </a:p>
          <a:p>
            <a:pPr>
              <a:buFont typeface="Arial"/>
              <a:buChar char="•"/>
            </a:pPr>
            <a:r>
              <a:rPr lang="en-US" dirty="0" smtClean="0"/>
              <a:t>Other low cloud features OK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40000" y="4114801"/>
            <a:ext cx="3175000" cy="1072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08947" y="3515896"/>
            <a:ext cx="3101474" cy="2793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42435" y="544234"/>
            <a:ext cx="2843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today’s satellite image to 12 hour cloud 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683" y="4772526"/>
            <a:ext cx="32084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 at ~12Z, yesterday’s </a:t>
            </a:r>
            <a:r>
              <a:rPr lang="en-US" dirty="0" err="1" smtClean="0"/>
              <a:t>fcst</a:t>
            </a:r>
            <a:r>
              <a:rPr lang="en-US" dirty="0" smtClean="0"/>
              <a:t>. </a:t>
            </a:r>
          </a:p>
          <a:p>
            <a:pPr>
              <a:buFont typeface="Arial"/>
              <a:buChar char="•"/>
            </a:pPr>
            <a:r>
              <a:rPr lang="en-US" dirty="0" smtClean="0"/>
              <a:t>Penetration of high cloud not as well represented.</a:t>
            </a:r>
          </a:p>
          <a:p>
            <a:pPr>
              <a:buFont typeface="Arial"/>
              <a:buChar char="•"/>
            </a:pPr>
            <a:r>
              <a:rPr lang="en-US" dirty="0" smtClean="0"/>
              <a:t>Other low cloud features are about as good as today’s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</a:p>
          <a:p>
            <a:pPr>
              <a:buFont typeface="Arial"/>
              <a:buChar char="•"/>
            </a:pPr>
            <a:r>
              <a:rPr lang="en-US" dirty="0" smtClean="0"/>
              <a:t>Same bogus high cloud near 5S.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699886"/>
            <a:ext cx="5364480" cy="414528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408947" y="3515896"/>
            <a:ext cx="3101474" cy="2793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540000" y="4114801"/>
            <a:ext cx="3175000" cy="1072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42435" y="544234"/>
            <a:ext cx="2843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today’s satellite image to 36 hour cloud 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evolution 8/2-8/5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927" y="5181600"/>
            <a:ext cx="5852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Flow off of Namibian coast still disrupted from previous low</a:t>
            </a:r>
          </a:p>
          <a:p>
            <a:pPr>
              <a:buFont typeface="Arial"/>
              <a:buChar char="•"/>
            </a:pPr>
            <a:r>
              <a:rPr lang="en-US" dirty="0" smtClean="0"/>
              <a:t>SH high well west of typical position.</a:t>
            </a:r>
          </a:p>
          <a:p>
            <a:pPr>
              <a:buFont typeface="Arial"/>
              <a:buChar char="•"/>
            </a:pPr>
            <a:r>
              <a:rPr lang="en-US" dirty="0" smtClean="0"/>
              <a:t>New front coming through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2669565" y="3952162"/>
            <a:ext cx="2332434" cy="544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933104" y="3252382"/>
            <a:ext cx="2578634" cy="2190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1892035" y="4898109"/>
            <a:ext cx="204735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30968" y="790436"/>
            <a:ext cx="139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Tuesday, 8/1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2421" y="5181600"/>
            <a:ext cx="55579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By tomorrow, flow off of Namibian coast is back to SSE</a:t>
            </a:r>
          </a:p>
          <a:p>
            <a:pPr>
              <a:buFont typeface="Arial"/>
              <a:buChar char="•"/>
            </a:pPr>
            <a:r>
              <a:rPr lang="en-US" dirty="0" smtClean="0"/>
              <a:t>SH high heading eastward toward </a:t>
            </a:r>
            <a:r>
              <a:rPr lang="en-US" dirty="0" err="1" smtClean="0"/>
              <a:t>climo</a:t>
            </a:r>
            <a:r>
              <a:rPr lang="en-US" dirty="0" smtClean="0"/>
              <a:t> position of 5W.</a:t>
            </a:r>
          </a:p>
          <a:p>
            <a:pPr>
              <a:buFont typeface="Arial"/>
              <a:buChar char="•"/>
            </a:pPr>
            <a:r>
              <a:rPr lang="en-US" dirty="0" smtClean="0"/>
              <a:t>Surface winds over SE Atlantic near typical values</a:t>
            </a:r>
          </a:p>
          <a:p>
            <a:pPr>
              <a:buFont typeface="Arial"/>
              <a:buChar char="•"/>
            </a:pPr>
            <a:r>
              <a:rPr lang="en-US" dirty="0" err="1" smtClean="0"/>
              <a:t>Precip</a:t>
            </a:r>
            <a:r>
              <a:rPr lang="en-US" dirty="0" smtClean="0"/>
              <a:t> just north </a:t>
            </a:r>
            <a:r>
              <a:rPr lang="en-US" dirty="0" smtClean="0"/>
              <a:t>of </a:t>
            </a:r>
            <a:r>
              <a:rPr lang="en-US" dirty="0" smtClean="0"/>
              <a:t>TMS on 8/1 has retreated </a:t>
            </a:r>
            <a:r>
              <a:rPr lang="en-US" dirty="0" smtClean="0"/>
              <a:t>northward</a:t>
            </a:r>
          </a:p>
          <a:p>
            <a:pPr>
              <a:buFont typeface="Arial"/>
              <a:buChar char="•"/>
            </a:pPr>
            <a:r>
              <a:rPr lang="en-US" dirty="0" smtClean="0"/>
              <a:t>Moist convection in northern half of Congo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23629" y="1127342"/>
            <a:ext cx="12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Wednesday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3987711" y="3243076"/>
            <a:ext cx="2202851" cy="20401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1555047" y="3161744"/>
            <a:ext cx="4554182" cy="2513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1347868" y="2889588"/>
            <a:ext cx="5364594" cy="1295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2339192" y="3725393"/>
            <a:ext cx="5363802" cy="169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4753" y="1295796"/>
            <a:ext cx="104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Thursday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5276" y="5181600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Strong southerlies off of Namibian coast</a:t>
            </a:r>
          </a:p>
          <a:p>
            <a:pPr>
              <a:buFont typeface="Arial"/>
              <a:buChar char="•"/>
            </a:pPr>
            <a:r>
              <a:rPr lang="en-US" dirty="0" smtClean="0"/>
              <a:t>More convection in northern Congo.</a:t>
            </a:r>
          </a:p>
          <a:p>
            <a:pPr>
              <a:buFont typeface="Arial"/>
              <a:buChar char="•"/>
            </a:pPr>
            <a:r>
              <a:rPr lang="en-US" dirty="0" smtClean="0"/>
              <a:t>Winds near ASC-TMS typical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3097205" y="3913287"/>
            <a:ext cx="2319475" cy="583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2521457" y="3322852"/>
            <a:ext cx="4392748" cy="338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72873" y="148046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4802" y="1111130"/>
            <a:ext cx="60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TMS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9053" y="129673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3158" y="5181600"/>
            <a:ext cx="6968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err="1" smtClean="0"/>
              <a:t>Precip</a:t>
            </a:r>
            <a:r>
              <a:rPr lang="en-US" dirty="0" smtClean="0"/>
              <a:t> approaching TMS from the north again</a:t>
            </a:r>
          </a:p>
          <a:p>
            <a:pPr>
              <a:buFont typeface="Arial"/>
              <a:buChar char="•"/>
            </a:pPr>
            <a:r>
              <a:rPr lang="en-US" dirty="0" smtClean="0"/>
              <a:t>Winds at our longitude are weakening, more southwesterly component</a:t>
            </a:r>
          </a:p>
          <a:p>
            <a:pPr>
              <a:buFont typeface="Arial"/>
              <a:buChar char="•"/>
            </a:pPr>
            <a:r>
              <a:rPr lang="en-US" dirty="0" smtClean="0"/>
              <a:t>Stronger </a:t>
            </a:r>
            <a:r>
              <a:rPr lang="en-US" smtClean="0"/>
              <a:t>“Angolan </a:t>
            </a:r>
            <a:r>
              <a:rPr lang="en-US" dirty="0" smtClean="0"/>
              <a:t>Eddy”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2378061" y="2092650"/>
            <a:ext cx="4522327" cy="20733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781943" y="3816111"/>
            <a:ext cx="3952177" cy="311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556</Words>
  <Application>Microsoft Macintosh PowerPoint</Application>
  <PresentationFormat>On-screen Show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ORACLES met forecasting briefing </vt:lpstr>
      <vt:lpstr>Outline</vt:lpstr>
      <vt:lpstr>Slide 3</vt:lpstr>
      <vt:lpstr>Slide 4</vt:lpstr>
      <vt:lpstr>Surface evolution 8/2-8/5</vt:lpstr>
      <vt:lpstr>Slide 6</vt:lpstr>
      <vt:lpstr>Slide 7</vt:lpstr>
      <vt:lpstr>Slide 8</vt:lpstr>
      <vt:lpstr>Slide 9</vt:lpstr>
      <vt:lpstr>Slide 10</vt:lpstr>
      <vt:lpstr>850 mb 8/2-8/5</vt:lpstr>
      <vt:lpstr>Slide 12</vt:lpstr>
      <vt:lpstr>Slide 13</vt:lpstr>
      <vt:lpstr>700 mb 8/2-8/5</vt:lpstr>
      <vt:lpstr>Slide 15</vt:lpstr>
      <vt:lpstr>Slide 16</vt:lpstr>
      <vt:lpstr>Slide 17</vt:lpstr>
      <vt:lpstr>Slide 18</vt:lpstr>
      <vt:lpstr>Slide 19</vt:lpstr>
      <vt:lpstr>Summary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Lenny Pfister</cp:lastModifiedBy>
  <cp:revision>4</cp:revision>
  <dcterms:created xsi:type="dcterms:W3CDTF">2017-08-01T17:24:53Z</dcterms:created>
  <dcterms:modified xsi:type="dcterms:W3CDTF">2017-08-01T17:38:58Z</dcterms:modified>
</cp:coreProperties>
</file>