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583" r:id="rId3"/>
    <p:sldId id="584" r:id="rId4"/>
    <p:sldId id="585" r:id="rId5"/>
    <p:sldId id="586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75" r:id="rId17"/>
    <p:sldId id="572" r:id="rId18"/>
    <p:sldId id="573" r:id="rId19"/>
    <p:sldId id="578" r:id="rId20"/>
    <p:sldId id="579" r:id="rId21"/>
    <p:sldId id="581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6" autoAdjust="0"/>
    <p:restoredTop sz="92776" autoAdjust="0"/>
  </p:normalViewPr>
  <p:slideViewPr>
    <p:cSldViewPr>
      <p:cViewPr varScale="1">
        <p:scale>
          <a:sx n="102" d="100"/>
          <a:sy n="102" d="100"/>
        </p:scale>
        <p:origin x="-96" y="-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7/31/17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7/31/17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200150"/>
            <a:ext cx="8686800" cy="140731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forecasting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38350"/>
            <a:ext cx="6400800" cy="1314450"/>
          </a:xfrm>
        </p:spPr>
        <p:txBody>
          <a:bodyPr/>
          <a:lstStyle/>
          <a:p>
            <a:r>
              <a:rPr lang="en-US" dirty="0" smtClean="0"/>
              <a:t>31</a:t>
            </a:r>
            <a:r>
              <a:rPr lang="en-US" dirty="0" smtClean="0"/>
              <a:t>-</a:t>
            </a:r>
            <a:r>
              <a:rPr lang="en-US" dirty="0" smtClean="0"/>
              <a:t>Jul-2017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340995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Cloud model forecast </a:t>
            </a:r>
            <a:r>
              <a:rPr lang="en-US" sz="2400" dirty="0" err="1" smtClean="0"/>
              <a:t>vs</a:t>
            </a:r>
            <a:r>
              <a:rPr lang="en-US" sz="2400" dirty="0" smtClean="0"/>
              <a:t> observations for today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Surface evolution during forecast period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Mid-level evolution during forecast period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Discussion of situation on 8/3 (</a:t>
            </a:r>
            <a:r>
              <a:rPr lang="en-US" sz="2400" dirty="0" smtClean="0"/>
              <a:t>ASI-</a:t>
            </a:r>
            <a:r>
              <a:rPr lang="en-US" sz="2400" dirty="0" smtClean="0"/>
              <a:t>TMS flight)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068" y="4663440"/>
            <a:ext cx="6324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700mb anticyclone weak and pushed northward by strong trough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1639147" y="1950721"/>
            <a:ext cx="3037841" cy="238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4041564" y="3100071"/>
            <a:ext cx="1653541" cy="147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12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3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6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135" y="4524941"/>
            <a:ext cx="8433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plume of high RH moving westward by Thursday.  Stronger westward flow than</a:t>
            </a:r>
          </a:p>
          <a:p>
            <a:r>
              <a:rPr lang="en-US" dirty="0" smtClean="0"/>
              <a:t> on Monday, but 700mb anticyclone is still not fully established.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2454063" y="2664038"/>
            <a:ext cx="2745740" cy="1253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Cloud forecast (8/3)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666750"/>
            <a:ext cx="8686800" cy="4648200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Transit flight track is near the edge of the low cloud region (more abundant low clouds to the SE)</a:t>
            </a:r>
          </a:p>
          <a:p>
            <a:pPr lvl="1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expect increase in low clouds from ASI to TMS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Few middle clouds near ASI (which could be simply classified as middle clouds relative to the higher BL height)</a:t>
            </a:r>
          </a:p>
          <a:p>
            <a:pPr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Some high clouds over TMS, associated with blow off from inland convection; models disagree on the southward extent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Expect some plume transport (up to ~600-700mb) along the second half of the transit flight track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5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378"/>
          <a:stretch/>
        </p:blipFill>
        <p:spPr>
          <a:xfrm>
            <a:off x="0" y="438150"/>
            <a:ext cx="5174114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2246"/>
          <a:stretch/>
        </p:blipFill>
        <p:spPr>
          <a:xfrm>
            <a:off x="4040367" y="438150"/>
            <a:ext cx="5103634" cy="3849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68818"/>
            <a:ext cx="260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clouds  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@12PM)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57150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@3PM)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19200" y="1276350"/>
            <a:ext cx="1447800" cy="533400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1143000" y="1657350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590800" y="1123950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181600" y="1657350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553200" y="1123950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257800" y="1276350"/>
            <a:ext cx="1371600" cy="533401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" y="424815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Transit flight track near the edge of low cloud region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Low </a:t>
            </a:r>
            <a:r>
              <a:rPr lang="en-US" dirty="0" smtClean="0"/>
              <a:t>cloud occurrence generally increases from ASI to </a:t>
            </a:r>
            <a:r>
              <a:rPr lang="en-US" dirty="0" smtClean="0"/>
              <a:t>TMS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Clouds retreat towards the SE from </a:t>
            </a:r>
            <a:r>
              <a:rPr lang="en-US" dirty="0" smtClean="0"/>
              <a:t>12PM </a:t>
            </a:r>
            <a:r>
              <a:rPr lang="en-US" dirty="0" smtClean="0"/>
              <a:t>to 3PM (diurnal cycle)</a:t>
            </a:r>
          </a:p>
        </p:txBody>
      </p:sp>
    </p:spTree>
    <p:extLst>
      <p:ext uri="{BB962C8B-B14F-4D97-AF65-F5344CB8AC3E}">
        <p14:creationId xmlns:p14="http://schemas.microsoft.com/office/powerpoint/2010/main" val="78591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99"/>
            <a:ext cx="5029200" cy="388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19" y="438150"/>
            <a:ext cx="5051781" cy="3896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68818"/>
            <a:ext cx="287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clouds  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@12PM)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57150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@3PM)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19200" y="1298217"/>
            <a:ext cx="1371600" cy="446082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1066800" y="166809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514600" y="113469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181600" y="159189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6629400" y="113469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5" idx="4"/>
          </p:cNvCxnSpPr>
          <p:nvPr/>
        </p:nvCxnSpPr>
        <p:spPr>
          <a:xfrm flipV="1">
            <a:off x="5410200" y="1287099"/>
            <a:ext cx="1295400" cy="392117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200" y="4412218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Few middle clouds over </a:t>
            </a:r>
            <a:r>
              <a:rPr lang="en-US" dirty="0" smtClean="0"/>
              <a:t>ASI, which are probably related to the higher BL height near ASI compared to SE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7951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" y="462598"/>
            <a:ext cx="5090642" cy="393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40" y="438150"/>
            <a:ext cx="513016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68818"/>
            <a:ext cx="264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clouds  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@12PM)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57150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3</a:t>
            </a:r>
            <a:r>
              <a:rPr lang="en-US" dirty="0" smtClean="0"/>
              <a:t> @3PM)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95400" y="1276349"/>
            <a:ext cx="1371600" cy="533400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/>
          <p:cNvSpPr/>
          <p:nvPr/>
        </p:nvSpPr>
        <p:spPr>
          <a:xfrm>
            <a:off x="1143000" y="165734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590800" y="112394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5105400" y="165734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6553200" y="1123949"/>
            <a:ext cx="228600" cy="228600"/>
          </a:xfrm>
          <a:prstGeom prst="star5">
            <a:avLst/>
          </a:prstGeom>
          <a:solidFill>
            <a:srgbClr val="FF2CD9"/>
          </a:solidFill>
          <a:ln>
            <a:solidFill>
              <a:srgbClr val="FF2C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endCxn id="17" idx="4"/>
          </p:cNvCxnSpPr>
          <p:nvPr/>
        </p:nvCxnSpPr>
        <p:spPr>
          <a:xfrm flipV="1">
            <a:off x="5181600" y="1211266"/>
            <a:ext cx="1600200" cy="598483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" y="441221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High clouds over TMS, (westward) blow off from convection over land</a:t>
            </a:r>
          </a:p>
        </p:txBody>
      </p:sp>
    </p:spTree>
    <p:extLst>
      <p:ext uri="{BB962C8B-B14F-4D97-AF65-F5344CB8AC3E}">
        <p14:creationId xmlns:p14="http://schemas.microsoft.com/office/powerpoint/2010/main" val="384357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41"/>
            <a:ext cx="4572000" cy="46759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" y="368626"/>
            <a:ext cx="4555681" cy="34394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-19050"/>
            <a:ext cx="390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Low, Middle, High clouds  (8/3 @12PM)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24815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General model agreement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UKMO model forecasts some middle clouds between ASI and TMS (moving westward), and more high clouds over TMS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14501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990600" y="1123950"/>
            <a:ext cx="1371600" cy="45720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5400000">
            <a:off x="2247899" y="628650"/>
            <a:ext cx="609600" cy="990600"/>
          </a:xfrm>
          <a:prstGeom prst="ellipse">
            <a:avLst/>
          </a:prstGeom>
          <a:noFill/>
          <a:ln w="28575" cmpd="sng">
            <a:solidFill>
              <a:srgbClr val="FF2C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14600" y="142875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2CD9"/>
                </a:solidFill>
              </a:rPr>
              <a:t>low + high clouds</a:t>
            </a:r>
            <a:endParaRPr lang="en-US" dirty="0">
              <a:solidFill>
                <a:srgbClr val="FF2CD9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1200150"/>
            <a:ext cx="1143000" cy="659565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192541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 + middle clouds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715000" y="1123950"/>
            <a:ext cx="1219200" cy="457200"/>
          </a:xfrm>
          <a:prstGeom prst="line">
            <a:avLst/>
          </a:prstGeom>
          <a:ln w="38100">
            <a:solidFill>
              <a:srgbClr val="FF2C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52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086" y="1"/>
            <a:ext cx="3764915" cy="287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" y="8507"/>
            <a:ext cx="536448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0" y="2309812"/>
            <a:ext cx="5022850" cy="2833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06" y="3105150"/>
            <a:ext cx="41763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(12 hour cloud forecast) </a:t>
            </a:r>
            <a:r>
              <a:rPr lang="en-US" dirty="0" err="1" smtClean="0"/>
              <a:t>vs</a:t>
            </a:r>
            <a:r>
              <a:rPr lang="en-US" dirty="0" smtClean="0"/>
              <a:t> observations near Sao Tome:</a:t>
            </a:r>
          </a:p>
          <a:p>
            <a:pPr>
              <a:buFont typeface="Arial"/>
              <a:buChar char="•"/>
            </a:pPr>
            <a:r>
              <a:rPr lang="en-US" dirty="0" smtClean="0"/>
              <a:t> Excessive high cloud in EC model</a:t>
            </a:r>
          </a:p>
          <a:p>
            <a:pPr>
              <a:buFont typeface="Arial"/>
              <a:buChar char="•"/>
            </a:pPr>
            <a:r>
              <a:rPr lang="en-US" dirty="0" smtClean="0"/>
              <a:t> Reasonable middle/high cloud (perhaps too much) in both forecasts around TMS</a:t>
            </a:r>
          </a:p>
          <a:p>
            <a:pPr>
              <a:buFont typeface="Arial"/>
              <a:buChar char="•"/>
            </a:pPr>
            <a:r>
              <a:rPr lang="en-US" dirty="0" smtClean="0"/>
              <a:t>EC model is getting the gap in low cloud south of TMS 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2224914" y="2745468"/>
            <a:ext cx="207003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3549582" y="458671"/>
            <a:ext cx="3547241" cy="412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1855631" y="2152621"/>
            <a:ext cx="3547242" cy="738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91593" y="2623299"/>
            <a:ext cx="4000079" cy="250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3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94652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200" y="15049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7</a:t>
            </a:r>
            <a:r>
              <a:rPr lang="en-US" dirty="0" smtClean="0">
                <a:solidFill>
                  <a:srgbClr val="FF6600"/>
                </a:solidFill>
              </a:rPr>
              <a:t>00mb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200" y="7429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600mb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2190750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Plumes reach up to 600-700mb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5715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 (color), BL height (black), cloud base height (white) cross </a:t>
            </a:r>
            <a:r>
              <a:rPr lang="en-US" dirty="0" smtClean="0"/>
              <a:t>section </a:t>
            </a:r>
            <a:r>
              <a:rPr lang="en-US" dirty="0" smtClean="0"/>
              <a:t>at </a:t>
            </a:r>
            <a:r>
              <a:rPr lang="en-US" dirty="0" smtClean="0"/>
              <a:t>5S</a:t>
            </a:r>
          </a:p>
          <a:p>
            <a:endParaRPr lang="en-US" dirty="0"/>
          </a:p>
          <a:p>
            <a:r>
              <a:rPr lang="en-US" dirty="0" smtClean="0"/>
              <a:t>8/3 @12PM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7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133"/>
            <a:ext cx="5285883" cy="4069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947038"/>
            <a:ext cx="4876801" cy="375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57150"/>
            <a:ext cx="2863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RH, omega (vertical velocity)</a:t>
            </a:r>
          </a:p>
          <a:p>
            <a:r>
              <a:rPr lang="en-US" dirty="0" smtClean="0"/>
              <a:t>@</a:t>
            </a:r>
            <a:r>
              <a:rPr lang="en-US" dirty="0" smtClean="0"/>
              <a:t>600mb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7200" y="566038"/>
            <a:ext cx="10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@700mb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24815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Easterly </a:t>
            </a:r>
            <a:r>
              <a:rPr lang="en-US" dirty="0" smtClean="0"/>
              <a:t>flow over </a:t>
            </a:r>
            <a:r>
              <a:rPr lang="en-US" dirty="0" smtClean="0"/>
              <a:t>TMS</a:t>
            </a:r>
          </a:p>
          <a:p>
            <a:r>
              <a:rPr lang="en-US" dirty="0" smtClean="0"/>
              <a:t>- Enhanced RH south of TMS suggests plume transport (by dry convection), while the high RH region further north is probably from moist 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5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Surface Evolution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82361"/>
            <a:ext cx="7772400" cy="4127789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Strong </a:t>
            </a:r>
            <a:r>
              <a:rPr lang="en-US" dirty="0" err="1" smtClean="0">
                <a:solidFill>
                  <a:schemeClr val="tx1"/>
                </a:solidFill>
              </a:rPr>
              <a:t>midlatitude</a:t>
            </a:r>
            <a:r>
              <a:rPr lang="en-US" dirty="0" smtClean="0">
                <a:solidFill>
                  <a:schemeClr val="tx1"/>
                </a:solidFill>
              </a:rPr>
              <a:t> surface low strongly perturbs the surface flow in the first part of the forecast period.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Wind </a:t>
            </a:r>
            <a:r>
              <a:rPr lang="en-US" dirty="0" smtClean="0">
                <a:solidFill>
                  <a:schemeClr val="tx1"/>
                </a:solidFill>
              </a:rPr>
              <a:t>components weaker and more southerly than normal through 8/1.</a:t>
            </a:r>
          </a:p>
          <a:p>
            <a:pPr algn="l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3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6632" y="4775061"/>
            <a:ext cx="783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low reverses flow off the Namibian coast and weakens it at lower latitudes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723422" y="2495979"/>
            <a:ext cx="2249316" cy="23088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3830624" y="2044708"/>
            <a:ext cx="2970957" cy="2489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32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5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389" y="4524942"/>
            <a:ext cx="875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Thursday, St Helena High is close to its </a:t>
            </a:r>
            <a:r>
              <a:rPr lang="en-US" dirty="0" err="1" smtClean="0"/>
              <a:t>climatological</a:t>
            </a:r>
            <a:r>
              <a:rPr lang="en-US" dirty="0" smtClean="0"/>
              <a:t> position, </a:t>
            </a:r>
            <a:r>
              <a:rPr lang="en-US" dirty="0" err="1" smtClean="0"/>
              <a:t>southeasterlies</a:t>
            </a:r>
            <a:r>
              <a:rPr lang="en-US" dirty="0" smtClean="0"/>
              <a:t> are restored off the Namibian coast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1430033" y="3168931"/>
            <a:ext cx="1776874" cy="1212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733140" y="2713372"/>
            <a:ext cx="2809099" cy="1950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1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4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0251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Mid-level evolution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82361"/>
            <a:ext cx="7772400" cy="4127789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Strong trough (associated with surface low discussed above) pushes the 700mb </a:t>
            </a:r>
            <a:r>
              <a:rPr lang="en-US" dirty="0" err="1" smtClean="0">
                <a:solidFill>
                  <a:schemeClr val="tx1"/>
                </a:solidFill>
              </a:rPr>
              <a:t>anticyclonic</a:t>
            </a:r>
            <a:r>
              <a:rPr lang="en-US" dirty="0" smtClean="0">
                <a:solidFill>
                  <a:schemeClr val="tx1"/>
                </a:solidFill>
              </a:rPr>
              <a:t> flow northward relative to climatology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By Thursday, a plume of RH, created by dry (and some moist) convection over the continent has moved over the TMS region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700mb anticyclone and westward flow still displaced north of </a:t>
            </a:r>
            <a:r>
              <a:rPr lang="en-US" dirty="0" err="1" smtClean="0">
                <a:solidFill>
                  <a:schemeClr val="tx1"/>
                </a:solidFill>
              </a:rPr>
              <a:t>climo</a:t>
            </a:r>
            <a:r>
              <a:rPr lang="en-US" dirty="0" smtClean="0">
                <a:solidFill>
                  <a:schemeClr val="tx1"/>
                </a:solidFill>
              </a:rPr>
              <a:t> by end of forecast period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9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9550</TotalTime>
  <Words>615</Words>
  <Application>Microsoft Macintosh PowerPoint</Application>
  <PresentationFormat>On-screen Show (16:9)</PresentationFormat>
  <Paragraphs>68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ORACLES forecasting briefing </vt:lpstr>
      <vt:lpstr>PowerPoint Presentation</vt:lpstr>
      <vt:lpstr>Surface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Mid-level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 forecast (8/3)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Rei</cp:lastModifiedBy>
  <cp:revision>204</cp:revision>
  <dcterms:created xsi:type="dcterms:W3CDTF">2017-07-25T23:56:29Z</dcterms:created>
  <dcterms:modified xsi:type="dcterms:W3CDTF">2017-07-31T18:00:02Z</dcterms:modified>
</cp:coreProperties>
</file>