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8" r:id="rId3"/>
    <p:sldId id="302" r:id="rId4"/>
    <p:sldId id="312" r:id="rId5"/>
    <p:sldId id="311" r:id="rId6"/>
    <p:sldId id="293" r:id="rId7"/>
    <p:sldId id="296" r:id="rId8"/>
    <p:sldId id="294" r:id="rId9"/>
    <p:sldId id="300" r:id="rId10"/>
    <p:sldId id="305" r:id="rId11"/>
    <p:sldId id="308" r:id="rId12"/>
    <p:sldId id="304" r:id="rId13"/>
    <p:sldId id="309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733" autoAdjust="0"/>
  </p:normalViewPr>
  <p:slideViewPr>
    <p:cSldViewPr>
      <p:cViewPr varScale="1">
        <p:scale>
          <a:sx n="93" d="100"/>
          <a:sy n="93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A3DB-454F-4C83-A854-ED4AA3CBC62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9519-9AF9-45AB-951E-40E1E2E84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9519-9AF9-45AB-951E-40E1E2E84B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9519-9AF9-45AB-951E-40E1E2E84B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9519-9AF9-45AB-951E-40E1E2E84B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6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39519-9AF9-45AB-951E-40E1E2E84B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comstaff.acom.ucar.edu/saide/oracles/wrf_aam-current/pmenu.html" TargetMode="External"/><Relationship Id="rId4" Type="http://schemas.openxmlformats.org/officeDocument/2006/relationships/hyperlink" Target="http://bio.cgrer.uiowa.edu/ORACLES/wrf_fullchem-current/pmenu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458200" cy="2286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WRF modeling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200400"/>
            <a:ext cx="4648200" cy="1332570"/>
          </a:xfrm>
        </p:spPr>
        <p:txBody>
          <a:bodyPr>
            <a:noAutofit/>
          </a:bodyPr>
          <a:lstStyle/>
          <a:p>
            <a:r>
              <a:rPr lang="en-US" b="1" dirty="0" smtClean="0"/>
              <a:t>Pablo Saide, Greg Carmichael</a:t>
            </a:r>
            <a:r>
              <a:rPr lang="en-US" b="1" dirty="0" smtClean="0"/>
              <a:t>, </a:t>
            </a:r>
            <a:r>
              <a:rPr lang="en-US" b="1" dirty="0" smtClean="0"/>
              <a:t>Gonzalo </a:t>
            </a:r>
            <a:r>
              <a:rPr lang="en-US" b="1" dirty="0" err="1" smtClean="0"/>
              <a:t>Ferrada</a:t>
            </a:r>
            <a:r>
              <a:rPr lang="en-US" b="1" dirty="0" smtClean="0"/>
              <a:t>, Maryam</a:t>
            </a:r>
            <a:r>
              <a:rPr lang="en-US" b="1" dirty="0" smtClean="0"/>
              <a:t> </a:t>
            </a:r>
            <a:r>
              <a:rPr lang="en-US" b="1" dirty="0" err="1" smtClean="0"/>
              <a:t>Abdioskouei</a:t>
            </a:r>
            <a:r>
              <a:rPr lang="en-US" b="1" dirty="0" smtClean="0"/>
              <a:t>, and </a:t>
            </a:r>
            <a:r>
              <a:rPr lang="en-US" b="1" dirty="0" err="1" smtClean="0"/>
              <a:t>Meng</a:t>
            </a:r>
            <a:r>
              <a:rPr lang="en-US" b="1" dirty="0" smtClean="0"/>
              <a:t> Gao</a:t>
            </a:r>
            <a:endParaRPr lang="en-US" b="1" dirty="0" smtClean="0"/>
          </a:p>
          <a:p>
            <a:r>
              <a:rPr lang="en-US" sz="2400" dirty="0" smtClean="0"/>
              <a:t>ORACLES</a:t>
            </a:r>
            <a:endParaRPr lang="en-US" sz="2400" dirty="0" smtClean="0"/>
          </a:p>
          <a:p>
            <a:r>
              <a:rPr lang="en-US" sz="2400" dirty="0" smtClean="0"/>
              <a:t>July/August</a:t>
            </a:r>
            <a:r>
              <a:rPr lang="en-US" sz="2400" dirty="0" smtClean="0"/>
              <a:t> </a:t>
            </a:r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5419493"/>
            <a:ext cx="8839200" cy="128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38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0" descr="https://wiki.ucar.edu/download/attachments/52004557/ncar-logo-lg.jpg?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028"/>
            <a:ext cx="2971799" cy="9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university of iow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5999"/>
            <a:ext cx="3127375" cy="8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inter-comparison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648199"/>
          </a:xfrm>
        </p:spPr>
        <p:txBody>
          <a:bodyPr/>
          <a:lstStyle/>
          <a:p>
            <a:r>
              <a:rPr lang="en-US" dirty="0" smtClean="0"/>
              <a:t>How do models compare to observations?</a:t>
            </a:r>
          </a:p>
          <a:p>
            <a:endParaRPr lang="en-US" dirty="0" smtClean="0"/>
          </a:p>
          <a:p>
            <a:r>
              <a:rPr lang="en-US" dirty="0" smtClean="0"/>
              <a:t>How well did we sampled a “monthly” climatology?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63246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057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(2750 – 3000 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by </a:t>
            </a:r>
            <a:r>
              <a:rPr lang="en-US" dirty="0" err="1" smtClean="0"/>
              <a:t>Yohei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60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Obs</a:t>
            </a:r>
            <a:r>
              <a:rPr lang="en-US" sz="3600" b="1" dirty="0" smtClean="0">
                <a:solidFill>
                  <a:srgbClr val="0070C0"/>
                </a:solidFill>
              </a:rPr>
              <a:t> + Model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" y="990600"/>
            <a:ext cx="90678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Several Improvements to WRF-AMA  - e.g., </a:t>
            </a:r>
            <a:r>
              <a:rPr lang="en-US" sz="2400" i="1" dirty="0" smtClean="0"/>
              <a:t>wet removal due to convective precipitation added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7978" y="6248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Without	</a:t>
            </a:r>
            <a:r>
              <a:rPr lang="en-US" b="1" dirty="0" err="1" smtClean="0"/>
              <a:t>wr</a:t>
            </a:r>
            <a:r>
              <a:rPr lang="en-US" b="1" dirty="0" smtClean="0"/>
              <a:t>	(2017/07/17)		With  </a:t>
            </a:r>
            <a:r>
              <a:rPr lang="en-US" b="1" dirty="0" err="1" smtClean="0"/>
              <a:t>wr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8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48768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"/>
            <a:ext cx="4677567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495300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3" y="3605373"/>
            <a:ext cx="4689554" cy="2871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Obs</a:t>
            </a:r>
            <a:r>
              <a:rPr lang="en-US" b="1" dirty="0" smtClean="0"/>
              <a:t>		July 26 2017 Aqua/Terra</a:t>
            </a:r>
            <a:r>
              <a:rPr lang="en-US" b="1" dirty="0"/>
              <a:t> </a:t>
            </a:r>
            <a:r>
              <a:rPr lang="en-US" b="1" dirty="0" smtClean="0"/>
              <a:t>AOD	Model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43060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Obs</a:t>
            </a:r>
            <a:r>
              <a:rPr lang="en-US" b="1" dirty="0" smtClean="0"/>
              <a:t>		July 26 Terra ACAOD 	Model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7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34123"/>
            <a:ext cx="8458200" cy="2286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WRF modeling</a:t>
            </a:r>
            <a:endParaRPr lang="en-US" sz="4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5419493"/>
            <a:ext cx="8839200" cy="128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38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0" descr="https://wiki.ucar.edu/download/attachments/52004557/ncar-logo-lg.jpg?api=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028"/>
            <a:ext cx="2971799" cy="95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university of iow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5999"/>
            <a:ext cx="3127375" cy="8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3016698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bio.cgrer.uiowa.edu/ORACLES/wrf_fullchem-current/pmenu.html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acomstaff.acom.ucar.edu/saide/oracles/wrf_aam-current/pmenu.html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2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5321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Forecasting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4904117" cy="60197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WRF with aerosol-aware microphysics (AAM</a:t>
            </a:r>
            <a:r>
              <a:rPr lang="en-US" dirty="0" smtClean="0"/>
              <a:t>): </a:t>
            </a:r>
            <a:r>
              <a:rPr lang="en-US" b="1" dirty="0" smtClean="0">
                <a:solidFill>
                  <a:srgbClr val="0070C0"/>
                </a:solidFill>
              </a:rPr>
              <a:t>96 </a:t>
            </a:r>
            <a:r>
              <a:rPr lang="en-US" b="1" dirty="0" err="1" smtClean="0">
                <a:solidFill>
                  <a:srgbClr val="0070C0"/>
                </a:solidFill>
              </a:rPr>
              <a:t>hrs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Based on Thompson </a:t>
            </a:r>
            <a:r>
              <a:rPr lang="en-US" dirty="0"/>
              <a:t>and </a:t>
            </a:r>
            <a:r>
              <a:rPr lang="en-US" dirty="0" err="1" smtClean="0"/>
              <a:t>Eidhammer</a:t>
            </a:r>
            <a:r>
              <a:rPr lang="en-US" dirty="0" smtClean="0"/>
              <a:t> (JAS, 2014) and Saide et al. (JGR, 2016), 12km resolution</a:t>
            </a:r>
          </a:p>
          <a:p>
            <a:pPr lvl="1"/>
            <a:r>
              <a:rPr lang="en-US" dirty="0" smtClean="0"/>
              <a:t>Smoke emissions constrained in near-real time </a:t>
            </a:r>
            <a:r>
              <a:rPr lang="en-US" dirty="0"/>
              <a:t>using Saide et al. </a:t>
            </a:r>
            <a:r>
              <a:rPr lang="en-US" dirty="0" smtClean="0"/>
              <a:t>(GRL 2015) </a:t>
            </a:r>
            <a:r>
              <a:rPr lang="en-US" dirty="0"/>
              <a:t>over </a:t>
            </a:r>
            <a:r>
              <a:rPr lang="en-US" dirty="0" smtClean="0"/>
              <a:t>6 regions for 8 hour intervals</a:t>
            </a:r>
          </a:p>
          <a:p>
            <a:pPr lvl="1"/>
            <a:r>
              <a:rPr lang="en-US" dirty="0" smtClean="0"/>
              <a:t>Simulations turning on and off fires to assess aerosol-cloud-radiation interactions</a:t>
            </a:r>
          </a:p>
          <a:p>
            <a:pPr lvl="1"/>
            <a:r>
              <a:rPr lang="en-US" dirty="0" smtClean="0"/>
              <a:t>Tracers for 15 days of smoke emissions used for assessing age</a:t>
            </a:r>
          </a:p>
          <a:p>
            <a:r>
              <a:rPr lang="en-US" dirty="0" smtClean="0"/>
              <a:t>WRF-CAM5 </a:t>
            </a:r>
            <a:r>
              <a:rPr lang="en-US" b="1" dirty="0" smtClean="0">
                <a:solidFill>
                  <a:srgbClr val="0070C0"/>
                </a:solidFill>
              </a:rPr>
              <a:t>72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hrs</a:t>
            </a:r>
            <a:endParaRPr lang="en-US" dirty="0" smtClean="0"/>
          </a:p>
          <a:p>
            <a:pPr lvl="1"/>
            <a:r>
              <a:rPr lang="en-US" dirty="0" smtClean="0"/>
              <a:t>MAM3 aerosols (3 aerosol modes)</a:t>
            </a:r>
          </a:p>
          <a:p>
            <a:pPr lvl="1"/>
            <a:r>
              <a:rPr lang="en-US" dirty="0" err="1" smtClean="0"/>
              <a:t>Fountoukis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Nenes</a:t>
            </a:r>
            <a:r>
              <a:rPr lang="en-US" dirty="0"/>
              <a:t> (FN) series cloud droplet activation (includes giant CCN and dust activation), </a:t>
            </a:r>
            <a:r>
              <a:rPr lang="en-US" dirty="0" err="1"/>
              <a:t>Niemand</a:t>
            </a:r>
            <a:r>
              <a:rPr lang="en-US" dirty="0"/>
              <a:t> et al. (2012) ice nucleation</a:t>
            </a:r>
          </a:p>
          <a:p>
            <a:pPr lvl="1"/>
            <a:r>
              <a:rPr lang="en-US" dirty="0"/>
              <a:t>UW (Bretherton and Park) Boundary layer scheme</a:t>
            </a:r>
          </a:p>
          <a:p>
            <a:pPr lvl="1"/>
            <a:r>
              <a:rPr lang="en-US" dirty="0"/>
              <a:t>CESM cloud microphysics, cumulus and shallow cumulus </a:t>
            </a:r>
            <a:r>
              <a:rPr lang="en-US" dirty="0" smtClean="0"/>
              <a:t>schemes</a:t>
            </a:r>
          </a:p>
          <a:p>
            <a:pPr lvl="1"/>
            <a:r>
              <a:rPr lang="en-US" dirty="0" smtClean="0"/>
              <a:t>Full chemistry (gases and aerosol composition)</a:t>
            </a:r>
            <a:endParaRPr lang="en-US" dirty="0"/>
          </a:p>
        </p:txBody>
      </p:sp>
      <p:pic>
        <p:nvPicPr>
          <p:cNvPr id="2051" name="Picture 3" descr="C:\Users\saide\Documents\iowa_work\namibia_clouds_aerosol_project\ORACLES\forecast\MAP_inversion_reg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22" y="381000"/>
            <a:ext cx="377127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0200" y="533400"/>
            <a:ext cx="3581400" cy="2667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266700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4025" y="2266890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WRF-AAM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73" y="3605283"/>
            <a:ext cx="3606376" cy="293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5302774" y="3775778"/>
            <a:ext cx="3536426" cy="2472622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0084" y="4933890"/>
            <a:ext cx="195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36 km for </a:t>
            </a:r>
            <a:r>
              <a:rPr lang="en-US" b="1" dirty="0" smtClean="0">
                <a:solidFill>
                  <a:srgbClr val="FF0000"/>
                </a:solidFill>
              </a:rPr>
              <a:t>WRF-CAM5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13343467" cy="750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791200"/>
            <a:ext cx="3509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WRF-AAM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531"/>
            <a:ext cx="12829628" cy="7216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9" y="5334000"/>
            <a:ext cx="3839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WRF-CAM5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76200"/>
            <a:ext cx="74485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12" y="76200"/>
            <a:ext cx="5850813" cy="216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034"/>
            <a:ext cx="2819400" cy="19391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AERONET over fire regions</a:t>
            </a:r>
            <a:endParaRPr lang="en-U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4" y="4114800"/>
            <a:ext cx="276009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110368"/>
            <a:ext cx="2330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</a:t>
            </a:r>
            <a:r>
              <a:rPr lang="en-US" sz="2400" b="1" dirty="0" err="1" smtClean="0"/>
              <a:t>Gorongosa</a:t>
            </a:r>
            <a:r>
              <a:rPr lang="en-US" sz="2400" b="1" dirty="0" smtClean="0"/>
              <a:t>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(Mozambique)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2421504" y="5867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 to the AERONET Team, specially Brent </a:t>
            </a:r>
            <a:r>
              <a:rPr lang="en-US" dirty="0" err="1" smtClean="0"/>
              <a:t>Holben</a:t>
            </a:r>
            <a:r>
              <a:rPr lang="en-US" dirty="0" smtClean="0"/>
              <a:t>, Joel Schafer and David Giles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30904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704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97704" y="5939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47946" y="533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7904" y="5253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57400"/>
            <a:ext cx="2507106" cy="92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8" y="3048000"/>
            <a:ext cx="2533062" cy="9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6" y="3978079"/>
            <a:ext cx="463534" cy="173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34611" y="2038291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Aug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11" y="2038291"/>
            <a:ext cx="651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Sept</a:t>
            </a:r>
            <a:endParaRPr lang="en-US" sz="2000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1"/>
            <a:ext cx="5861987" cy="2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13" y="4219523"/>
            <a:ext cx="5861987" cy="2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29000" y="2143277"/>
            <a:ext cx="309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2) </a:t>
            </a:r>
            <a:r>
              <a:rPr lang="en-US" sz="2400" b="1" dirty="0" err="1" smtClean="0"/>
              <a:t>Mongu</a:t>
            </a:r>
            <a:r>
              <a:rPr lang="en-US" sz="2400" b="1" dirty="0" smtClean="0"/>
              <a:t> Inn (Zambia)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2956" y="4252909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r>
              <a:rPr lang="en-US" sz="2400" b="1" dirty="0"/>
              <a:t>) </a:t>
            </a:r>
            <a:r>
              <a:rPr lang="en-US" sz="2400" b="1" dirty="0" err="1" smtClean="0"/>
              <a:t>Lubango</a:t>
            </a:r>
            <a:r>
              <a:rPr lang="en-US" sz="2400" b="1" dirty="0" smtClean="0"/>
              <a:t> (Angola)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34611" y="615309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Aug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11" y="6153090"/>
            <a:ext cx="651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Sept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10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HSRL2 data from ER-2 aircraft (Sept 12th)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1" y="64886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 to the HSRL2 and ER-2 teams, specially Sharon Burton and Rich </a:t>
            </a:r>
            <a:r>
              <a:rPr lang="en-US" dirty="0" err="1" smtClean="0"/>
              <a:t>Ferrare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1352490"/>
            <a:ext cx="14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Model AOD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86" y="217745"/>
            <a:ext cx="1806806" cy="1643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981200"/>
            <a:ext cx="8045586" cy="2334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8025266" cy="2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inter-comparison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4648199"/>
          </a:xfrm>
        </p:spPr>
        <p:txBody>
          <a:bodyPr/>
          <a:lstStyle/>
          <a:p>
            <a:r>
              <a:rPr lang="en-US" dirty="0" smtClean="0"/>
              <a:t>How do models compare to observations?</a:t>
            </a:r>
          </a:p>
          <a:p>
            <a:endParaRPr lang="en-US" dirty="0" smtClean="0"/>
          </a:p>
          <a:p>
            <a:r>
              <a:rPr lang="en-US" dirty="0" smtClean="0"/>
              <a:t>How well did we sampled a “monthly” climatology?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33" y="1905000"/>
            <a:ext cx="54490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55592"/>
            <a:ext cx="4114808" cy="254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17792"/>
            <a:ext cx="4114808" cy="2540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3850"/>
            <a:ext cx="4114808" cy="2540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17792"/>
            <a:ext cx="4114808" cy="25402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4400" y="221180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3-6 km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449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BLH-3KM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801929" y="2803614"/>
            <a:ext cx="2156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EXT550 [1/</a:t>
            </a:r>
            <a:r>
              <a:rPr lang="en-US" sz="2000" dirty="0" err="1" smtClean="0"/>
              <a:t>mM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ER-2-HSRL2 extinction sampling vs climatology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38" y="657927"/>
            <a:ext cx="2057400" cy="12946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5400000">
            <a:off x="2269800" y="1323436"/>
            <a:ext cx="69999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41608" y="1191327"/>
            <a:ext cx="6790" cy="433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-773385" y="5063770"/>
            <a:ext cx="2156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EXT550 [1/</a:t>
            </a:r>
            <a:r>
              <a:rPr lang="en-US" sz="2000" dirty="0" err="1" smtClean="0"/>
              <a:t>mM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638792" y="215905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3-6 km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638792" y="44385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BLH-3KM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827160" y="2750864"/>
            <a:ext cx="2156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EXT550 [1/</a:t>
            </a:r>
            <a:r>
              <a:rPr lang="en-US" sz="2000" dirty="0" err="1" smtClean="0"/>
              <a:t>mM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30" y="630785"/>
            <a:ext cx="2057400" cy="129469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381399" y="1087943"/>
            <a:ext cx="1314801" cy="179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553192" y="990599"/>
            <a:ext cx="47881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3846270" y="5011020"/>
            <a:ext cx="2156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EXT550 [1/</a:t>
            </a:r>
            <a:r>
              <a:rPr lang="en-US" sz="2000" dirty="0" err="1" smtClean="0"/>
              <a:t>mM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25219" y="914400"/>
            <a:ext cx="205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WRF-CAM5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36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24182</TotalTime>
  <Words>350</Words>
  <Application>Microsoft Office PowerPoint</Application>
  <PresentationFormat>On-screen Show (4:3)</PresentationFormat>
  <Paragraphs>74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WRF modeling</vt:lpstr>
      <vt:lpstr>Forecasting systems</vt:lpstr>
      <vt:lpstr>PowerPoint Presentation</vt:lpstr>
      <vt:lpstr>PowerPoint Presentation</vt:lpstr>
      <vt:lpstr>PowerPoint Presentation</vt:lpstr>
      <vt:lpstr>AERONET over fire regions</vt:lpstr>
      <vt:lpstr>HSRL2 data from ER-2 aircraft (Sept 12th)</vt:lpstr>
      <vt:lpstr>Modeling inter-comparison project</vt:lpstr>
      <vt:lpstr>ER-2-HSRL2 extinction sampling vs climatology</vt:lpstr>
      <vt:lpstr>Modeling inter-comparison project</vt:lpstr>
      <vt:lpstr>PowerPoint Presentation</vt:lpstr>
      <vt:lpstr>PowerPoint Presentation</vt:lpstr>
      <vt:lpstr>WRF modeling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 biomass burning smoke over the southeast Atlantic: model variability, emission constraints and aerosol-cloud-radiation interactions</dc:title>
  <dc:creator>Pablo Saide Peralta</dc:creator>
  <cp:lastModifiedBy>Carmichael, Gregory R</cp:lastModifiedBy>
  <cp:revision>206</cp:revision>
  <dcterms:created xsi:type="dcterms:W3CDTF">2006-08-16T00:00:00Z</dcterms:created>
  <dcterms:modified xsi:type="dcterms:W3CDTF">2017-07-31T17:19:08Z</dcterms:modified>
</cp:coreProperties>
</file>