
<file path=[Content_Types].xml><?xml version="1.0" encoding="utf-8"?>
<Types xmlns="http://schemas.openxmlformats.org/package/2006/content-types">
  <Override PartName="/ppt/slides/slide18.xml" ContentType="application/vnd.openxmlformats-officedocument.presentationml.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5.xml" ContentType="application/vnd.openxmlformats-officedocument.presentationml.slideLayout+xml"/>
  <Override PartName="/docProps/app.xml" ContentType="application/vnd.openxmlformats-officedocument.extended-properties+xml"/>
  <Override PartName="/ppt/theme/theme2.xml" ContentType="application/vnd.openxmlformats-officedocument.theme+xml"/>
  <Override PartName="/ppt/slideLayouts/slideLayout1.xml" ContentType="application/vnd.openxmlformats-officedocument.presentationml.slideLayout+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15.xml" ContentType="application/vnd.openxmlformats-officedocument.presentationml.slide+xml"/>
  <Override PartName="/ppt/notesSlides/notesSlide1.xml" ContentType="application/vnd.openxmlformats-officedocument.presentationml.notesSlide+xml"/>
  <Override PartName="/ppt/slides/slide6.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16.xml" ContentType="application/vnd.openxmlformats-officedocument.presentationml.slide+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slides/slide17.xml" ContentType="application/vnd.openxmlformats-officedocument.presentationml.slide+xml"/>
  <Override PartName="/ppt/notesSlides/notesSlide3.xml" ContentType="application/vnd.openxmlformats-officedocument.presentationml.notesSlide+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Layouts/slideLayout4.xml" ContentType="application/vnd.openxmlformats-officedocument.presentationml.slideLayout+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p:sldMasterIdLst>
    <p:sldMasterId id="2147483648" r:id="rId1"/>
  </p:sldMasterIdLst>
  <p:notesMasterIdLst>
    <p:notesMasterId r:id="rId26"/>
  </p:notesMasterIdLst>
  <p:sldIdLst>
    <p:sldId id="256" r:id="rId2"/>
    <p:sldId id="554" r:id="rId3"/>
    <p:sldId id="544" r:id="rId4"/>
    <p:sldId id="555" r:id="rId5"/>
    <p:sldId id="556" r:id="rId6"/>
    <p:sldId id="471" r:id="rId7"/>
    <p:sldId id="557" r:id="rId8"/>
    <p:sldId id="558" r:id="rId9"/>
    <p:sldId id="559" r:id="rId10"/>
    <p:sldId id="545" r:id="rId11"/>
    <p:sldId id="561" r:id="rId12"/>
    <p:sldId id="560" r:id="rId13"/>
    <p:sldId id="562" r:id="rId14"/>
    <p:sldId id="546" r:id="rId15"/>
    <p:sldId id="525" r:id="rId16"/>
    <p:sldId id="549" r:id="rId17"/>
    <p:sldId id="552" r:id="rId18"/>
    <p:sldId id="550" r:id="rId19"/>
    <p:sldId id="547" r:id="rId20"/>
    <p:sldId id="548" r:id="rId21"/>
    <p:sldId id="526" r:id="rId22"/>
    <p:sldId id="551" r:id="rId23"/>
    <p:sldId id="553" r:id="rId24"/>
    <p:sldId id="536" r:id="rId25"/>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FF2CD9"/>
  </p:clrMru>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1926" autoAdjust="0"/>
    <p:restoredTop sz="92776" autoAdjust="0"/>
  </p:normalViewPr>
  <p:slideViewPr>
    <p:cSldViewPr>
      <p:cViewPr varScale="1">
        <p:scale>
          <a:sx n="114" d="100"/>
          <a:sy n="114" d="100"/>
        </p:scale>
        <p:origin x="-336" y="-104"/>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notesMaster" Target="notesMasters/notesMaster1.xml"/><Relationship Id="rId27" Type="http://schemas.openxmlformats.org/officeDocument/2006/relationships/printerSettings" Target="printerSettings/printerSettings1.bin"/><Relationship Id="rId28" Type="http://schemas.openxmlformats.org/officeDocument/2006/relationships/presProps" Target="presProps.xml"/><Relationship Id="rId29" Type="http://schemas.openxmlformats.org/officeDocument/2006/relationships/viewProps" Target="viewProps.xml"/><Relationship Id="rId30" Type="http://schemas.openxmlformats.org/officeDocument/2006/relationships/theme" Target="theme/theme1.xml"/><Relationship Id="rId3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155A592-4D14-4C7F-91ED-B56C95117113}" type="datetimeFigureOut">
              <a:rPr lang="en-US" smtClean="0"/>
              <a:pPr/>
              <a:t>7/25/17</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7A2CB9-FD66-4E13-B342-76D1C169DFD4}"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5058338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A2CB9-FD66-4E13-B342-76D1C169DFD4}" type="slidenum">
              <a:rPr lang="en-US" smtClean="0"/>
              <a:pPr/>
              <a:t>16</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9720703"/>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A2CB9-FD66-4E13-B342-76D1C169DFD4}" type="slidenum">
              <a:rPr lang="en-US" smtClean="0"/>
              <a:pPr/>
              <a:t>17</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9720703"/>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7A2CB9-FD66-4E13-B342-76D1C169DFD4}" type="slidenum">
              <a:rPr lang="en-US" smtClean="0"/>
              <a:pPr/>
              <a:t>18</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297207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8E23E1-AABC-43A4-ADE1-6EE700AE1CCF}" type="datetime1">
              <a:rPr lang="en-US" smtClean="0"/>
              <a:pPr/>
              <a:t>7/25/17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012892-FEFA-4B8F-ABD0-781A9A9F28D3}" type="datetime1">
              <a:rPr lang="en-US" smtClean="0"/>
              <a:pPr/>
              <a:t>7/25/17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9A7DDA3-AF4A-4763-AD50-2093D766E6D1}" type="datetime1">
              <a:rPr lang="en-US" smtClean="0"/>
              <a:pPr/>
              <a:t>7/25/17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C11D675-CB14-4B9E-A3FB-A77161BED5A8}" type="datetime1">
              <a:rPr lang="en-US" smtClean="0"/>
              <a:pPr/>
              <a:t>7/25/17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769047-3D72-47BD-BEC5-903CBAE2C259}" type="datetime1">
              <a:rPr lang="en-US" smtClean="0"/>
              <a:pPr/>
              <a:t>7/25/17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4F57B0D-1CC9-415D-976C-7F22ADFEE19E}" type="datetime1">
              <a:rPr lang="en-US" smtClean="0"/>
              <a:pPr/>
              <a:t>7/25/17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C9877A6-2936-4342-A312-7B01191D0548}" type="datetime1">
              <a:rPr lang="en-US" smtClean="0"/>
              <a:pPr/>
              <a:t>7/25/17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09FB895-2ECD-4B1D-96DA-66F210F506D7}" type="datetime1">
              <a:rPr lang="en-US" smtClean="0"/>
              <a:pPr/>
              <a:t>7/25/17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8D9A37-3570-473D-A526-6F7CDC8009BF}" type="datetime1">
              <a:rPr lang="en-US" smtClean="0"/>
              <a:pPr/>
              <a:t>7/25/17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D1EC1D-C5D1-4EEF-9BEA-8CEC1D2095D0}" type="datetime1">
              <a:rPr lang="en-US" smtClean="0"/>
              <a:pPr/>
              <a:t>7/25/17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DA1BA27-7988-48A0-8852-57DEB9517F31}" type="datetime1">
              <a:rPr lang="en-US" smtClean="0"/>
              <a:pPr/>
              <a:t>7/25/17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CA16C375-F334-4922-911D-C0170E2E411B}" type="datetime1">
              <a:rPr lang="en-US" smtClean="0"/>
              <a:pPr/>
              <a:t>7/25/17</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png"/><Relationship Id="rId3"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2.pn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6.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 Id="rId3"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1733550"/>
            <a:ext cx="8686800" cy="1407319"/>
          </a:xfrm>
        </p:spPr>
        <p:txBody>
          <a:bodyPr>
            <a:normAutofit fontScale="90000"/>
          </a:bodyPr>
          <a:lstStyle/>
          <a:p>
            <a:r>
              <a:rPr lang="en-US" sz="3600" dirty="0" smtClean="0"/>
              <a:t>ORACLES forecasting briefing</a:t>
            </a:r>
            <a:br>
              <a:rPr lang="en-US" sz="3600" dirty="0" smtClean="0"/>
            </a:br>
            <a:r>
              <a:rPr lang="en-US" sz="3200" dirty="0" smtClean="0"/>
              <a:t>Meteorology for 26-Jul-2017 (Wed) to 29-Jul-2017 (Sat)</a:t>
            </a:r>
            <a:endParaRPr lang="en-US" sz="3200" dirty="0"/>
          </a:p>
        </p:txBody>
      </p:sp>
      <p:sp>
        <p:nvSpPr>
          <p:cNvPr id="3" name="Subtitle 2"/>
          <p:cNvSpPr>
            <a:spLocks noGrp="1"/>
          </p:cNvSpPr>
          <p:nvPr>
            <p:ph type="subTitle" idx="1"/>
          </p:nvPr>
        </p:nvSpPr>
        <p:spPr>
          <a:xfrm>
            <a:off x="1371600" y="3431381"/>
            <a:ext cx="6400800" cy="1314450"/>
          </a:xfrm>
        </p:spPr>
        <p:txBody>
          <a:bodyPr/>
          <a:lstStyle/>
          <a:p>
            <a:r>
              <a:rPr lang="en-US" dirty="0" smtClean="0"/>
              <a:t>25-Jul-2017</a:t>
            </a:r>
          </a:p>
          <a:p>
            <a:r>
              <a:rPr lang="en-US" dirty="0" smtClean="0"/>
              <a:t>Lenny </a:t>
            </a:r>
            <a:r>
              <a:rPr lang="en-US" dirty="0" err="1" smtClean="0"/>
              <a:t>Pfister</a:t>
            </a:r>
            <a:r>
              <a:rPr lang="en-US" dirty="0" smtClean="0"/>
              <a:t> and Rei Ueyama</a:t>
            </a:r>
            <a:endParaRPr lang="en-US" dirty="0"/>
          </a:p>
        </p:txBody>
      </p:sp>
      <p:pic>
        <p:nvPicPr>
          <p:cNvPr id="1026" name="Picture 2" descr="ORACLES Logo"/>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7239000" y="133350"/>
            <a:ext cx="1752600" cy="17526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1028" name="Picture 4" descr="Image result for nasa logo"/>
          <p:cNvPicPr>
            <a:picLocks noChangeAspect="1" noChangeArrowheads="1"/>
          </p:cNvPicPr>
          <p:nvPr/>
        </p:nvPicPr>
        <p:blipFill>
          <a:blip r:embed="rId3">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471" y="285750"/>
            <a:ext cx="1652529" cy="137160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9557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
            <a:ext cx="7772400" cy="590550"/>
          </a:xfrm>
        </p:spPr>
        <p:txBody>
          <a:bodyPr>
            <a:normAutofit fontScale="90000"/>
          </a:bodyPr>
          <a:lstStyle/>
          <a:p>
            <a:r>
              <a:rPr lang="en-US" dirty="0" smtClean="0">
                <a:solidFill>
                  <a:schemeClr val="bg1">
                    <a:lumMod val="50000"/>
                  </a:schemeClr>
                </a:solidFill>
              </a:rPr>
              <a:t>Thursday (7/27)</a:t>
            </a:r>
            <a:endParaRPr lang="en-US" dirty="0">
              <a:solidFill>
                <a:schemeClr val="bg1">
                  <a:lumMod val="50000"/>
                </a:schemeClr>
              </a:solidFill>
            </a:endParaRPr>
          </a:p>
        </p:txBody>
      </p:sp>
      <p:sp>
        <p:nvSpPr>
          <p:cNvPr id="7" name="Subtitle 6"/>
          <p:cNvSpPr>
            <a:spLocks noGrp="1"/>
          </p:cNvSpPr>
          <p:nvPr>
            <p:ph type="subTitle" idx="1"/>
          </p:nvPr>
        </p:nvSpPr>
        <p:spPr>
          <a:xfrm>
            <a:off x="152400" y="742950"/>
            <a:ext cx="8686800" cy="4191000"/>
          </a:xfrm>
        </p:spPr>
        <p:txBody>
          <a:bodyPr>
            <a:normAutofit fontScale="92500"/>
          </a:bodyPr>
          <a:lstStyle/>
          <a:p>
            <a:pPr algn="l">
              <a:buFont typeface="Arial"/>
              <a:buChar char="•"/>
            </a:pPr>
            <a:r>
              <a:rPr lang="en-US" dirty="0" smtClean="0">
                <a:solidFill>
                  <a:schemeClr val="tx1"/>
                </a:solidFill>
              </a:rPr>
              <a:t> Further low cloud clearing off the coast of Namibia and southern Angola (along with low BL heights) as a strong </a:t>
            </a:r>
            <a:r>
              <a:rPr lang="en-US" dirty="0" err="1" smtClean="0">
                <a:solidFill>
                  <a:schemeClr val="tx1"/>
                </a:solidFill>
              </a:rPr>
              <a:t>midlatitude</a:t>
            </a:r>
            <a:r>
              <a:rPr lang="en-US" dirty="0" smtClean="0">
                <a:solidFill>
                  <a:schemeClr val="tx1"/>
                </a:solidFill>
              </a:rPr>
              <a:t> system approaches from the SW.</a:t>
            </a:r>
          </a:p>
          <a:p>
            <a:pPr algn="l">
              <a:buFont typeface="Arial"/>
              <a:buChar char="•"/>
            </a:pPr>
            <a:r>
              <a:rPr lang="en-US" dirty="0" smtClean="0">
                <a:solidFill>
                  <a:schemeClr val="tx1"/>
                </a:solidFill>
              </a:rPr>
              <a:t>Forecasts differ on extent of clearing, but this should not affect the routine flight track.</a:t>
            </a:r>
          </a:p>
          <a:p>
            <a:pPr algn="l">
              <a:buFont typeface="Arial"/>
              <a:buChar char="•"/>
            </a:pPr>
            <a:r>
              <a:rPr lang="en-US" dirty="0" smtClean="0">
                <a:solidFill>
                  <a:schemeClr val="tx1"/>
                </a:solidFill>
              </a:rPr>
              <a:t>High clouds </a:t>
            </a:r>
            <a:r>
              <a:rPr lang="en-US" dirty="0" smtClean="0">
                <a:solidFill>
                  <a:schemeClr val="tx1"/>
                </a:solidFill>
              </a:rPr>
              <a:t>are no longer in the forecast.</a:t>
            </a:r>
          </a:p>
          <a:p>
            <a:pPr algn="l">
              <a:buFont typeface="Arial"/>
              <a:buChar char="•"/>
            </a:pPr>
            <a:r>
              <a:rPr lang="en-US" dirty="0" smtClean="0">
                <a:solidFill>
                  <a:schemeClr val="tx1"/>
                </a:solidFill>
              </a:rPr>
              <a:t>No RH plume on routine track, but there is one off the Angolan coast in the region of low BL heights.</a:t>
            </a:r>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03006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11</a:t>
            </a:fld>
            <a:endParaRPr lang="en-US"/>
          </a:p>
        </p:txBody>
      </p:sp>
      <p:pic>
        <p:nvPicPr>
          <p:cNvPr id="3" name="Picture 2"/>
          <p:cNvPicPr>
            <a:picLocks noChangeAspect="1"/>
          </p:cNvPicPr>
          <p:nvPr/>
        </p:nvPicPr>
        <p:blipFill>
          <a:blip r:embed="rId2"/>
          <a:stretch>
            <a:fillRect/>
          </a:stretch>
        </p:blipFill>
        <p:spPr>
          <a:xfrm>
            <a:off x="0" y="0"/>
            <a:ext cx="4693920" cy="3627120"/>
          </a:xfrm>
          <a:prstGeom prst="rect">
            <a:avLst/>
          </a:prstGeom>
        </p:spPr>
      </p:pic>
      <p:pic>
        <p:nvPicPr>
          <p:cNvPr id="4" name="Picture 3"/>
          <p:cNvPicPr>
            <a:picLocks noChangeAspect="1"/>
          </p:cNvPicPr>
          <p:nvPr/>
        </p:nvPicPr>
        <p:blipFill>
          <a:blip r:embed="rId3"/>
          <a:stretch>
            <a:fillRect/>
          </a:stretch>
        </p:blipFill>
        <p:spPr>
          <a:xfrm>
            <a:off x="4450080" y="0"/>
            <a:ext cx="4693920" cy="3627120"/>
          </a:xfrm>
          <a:prstGeom prst="rect">
            <a:avLst/>
          </a:prstGeom>
        </p:spPr>
      </p:pic>
      <p:sp>
        <p:nvSpPr>
          <p:cNvPr id="5" name="TextBox 4"/>
          <p:cNvSpPr txBox="1"/>
          <p:nvPr/>
        </p:nvSpPr>
        <p:spPr>
          <a:xfrm>
            <a:off x="762000" y="4019550"/>
            <a:ext cx="7239000" cy="1200329"/>
          </a:xfrm>
          <a:prstGeom prst="rect">
            <a:avLst/>
          </a:prstGeom>
          <a:noFill/>
        </p:spPr>
        <p:txBody>
          <a:bodyPr wrap="square" rtlCol="0">
            <a:spAutoFit/>
          </a:bodyPr>
          <a:lstStyle/>
          <a:p>
            <a:pPr>
              <a:buFont typeface="Arial"/>
              <a:buChar char="•"/>
            </a:pPr>
            <a:r>
              <a:rPr lang="en-US" dirty="0" smtClean="0"/>
              <a:t>Very strong front to the west distorts what is left of the Saint Helena high.</a:t>
            </a:r>
          </a:p>
          <a:p>
            <a:pPr>
              <a:buFont typeface="Arial"/>
              <a:buChar char="•"/>
            </a:pPr>
            <a:r>
              <a:rPr lang="en-US" dirty="0" smtClean="0"/>
              <a:t>Offshore flow components coupled with strong subsidence leads to drying and low BL heights.</a:t>
            </a:r>
          </a:p>
          <a:p>
            <a:pPr>
              <a:buFont typeface="Arial"/>
              <a:buChar char="•"/>
            </a:pPr>
            <a:r>
              <a:rPr lang="en-US" dirty="0" smtClean="0"/>
              <a:t>UKMO model (not shown) agrees on frontal position</a:t>
            </a:r>
            <a:endParaRPr lang="en-US" dirty="0"/>
          </a:p>
        </p:txBody>
      </p:sp>
      <p:cxnSp>
        <p:nvCxnSpPr>
          <p:cNvPr id="7" name="Straight Arrow Connector 6"/>
          <p:cNvCxnSpPr/>
          <p:nvPr/>
        </p:nvCxnSpPr>
        <p:spPr>
          <a:xfrm rot="10800000">
            <a:off x="2743200" y="2495550"/>
            <a:ext cx="4724400" cy="1676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flipH="1" flipV="1">
            <a:off x="1409700" y="2686050"/>
            <a:ext cx="2362200" cy="121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V="1">
            <a:off x="1981200" y="1962150"/>
            <a:ext cx="5562600" cy="2438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12</a:t>
            </a:fld>
            <a:endParaRPr lang="en-US"/>
          </a:p>
        </p:txBody>
      </p:sp>
      <p:pic>
        <p:nvPicPr>
          <p:cNvPr id="5" name="Picture 4"/>
          <p:cNvPicPr>
            <a:picLocks noChangeAspect="1"/>
          </p:cNvPicPr>
          <p:nvPr/>
        </p:nvPicPr>
        <p:blipFill>
          <a:blip r:embed="rId2"/>
          <a:stretch>
            <a:fillRect/>
          </a:stretch>
        </p:blipFill>
        <p:spPr>
          <a:xfrm>
            <a:off x="0" y="0"/>
            <a:ext cx="4693920" cy="3627120"/>
          </a:xfrm>
          <a:prstGeom prst="rect">
            <a:avLst/>
          </a:prstGeom>
        </p:spPr>
      </p:pic>
      <p:pic>
        <p:nvPicPr>
          <p:cNvPr id="6" name="Picture 5"/>
          <p:cNvPicPr>
            <a:picLocks noChangeAspect="1"/>
          </p:cNvPicPr>
          <p:nvPr/>
        </p:nvPicPr>
        <p:blipFill>
          <a:blip r:embed="rId3"/>
          <a:stretch>
            <a:fillRect/>
          </a:stretch>
        </p:blipFill>
        <p:spPr>
          <a:xfrm>
            <a:off x="5056378" y="0"/>
            <a:ext cx="4087622" cy="4164838"/>
          </a:xfrm>
          <a:prstGeom prst="rect">
            <a:avLst/>
          </a:prstGeom>
        </p:spPr>
      </p:pic>
      <p:sp>
        <p:nvSpPr>
          <p:cNvPr id="9" name="TextBox 8"/>
          <p:cNvSpPr txBox="1"/>
          <p:nvPr/>
        </p:nvSpPr>
        <p:spPr>
          <a:xfrm>
            <a:off x="228600" y="3486150"/>
            <a:ext cx="4495800" cy="1569660"/>
          </a:xfrm>
          <a:prstGeom prst="rect">
            <a:avLst/>
          </a:prstGeom>
          <a:noFill/>
        </p:spPr>
        <p:txBody>
          <a:bodyPr wrap="square" rtlCol="0">
            <a:spAutoFit/>
          </a:bodyPr>
          <a:lstStyle/>
          <a:p>
            <a:r>
              <a:rPr lang="en-US" sz="1600" dirty="0" smtClean="0"/>
              <a:t>EC cloud clearing resulting from approaching low is overdone.  In any case, expect substantial low cloud along routine track.  High cloud streamers have disappeared from the forecast (related to change in flow direction from north easterlies to easterlies at low latitudes. </a:t>
            </a:r>
            <a:endParaRPr lang="en-US" sz="1600" dirty="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13</a:t>
            </a:fld>
            <a:endParaRPr lang="en-US"/>
          </a:p>
        </p:txBody>
      </p:sp>
      <p:pic>
        <p:nvPicPr>
          <p:cNvPr id="3" name="Picture 2"/>
          <p:cNvPicPr>
            <a:picLocks noChangeAspect="1"/>
          </p:cNvPicPr>
          <p:nvPr/>
        </p:nvPicPr>
        <p:blipFill>
          <a:blip r:embed="rId2"/>
          <a:stretch>
            <a:fillRect/>
          </a:stretch>
        </p:blipFill>
        <p:spPr>
          <a:xfrm>
            <a:off x="228600" y="0"/>
            <a:ext cx="5364480" cy="4145280"/>
          </a:xfrm>
          <a:prstGeom prst="rect">
            <a:avLst/>
          </a:prstGeom>
        </p:spPr>
      </p:pic>
      <p:sp>
        <p:nvSpPr>
          <p:cNvPr id="4" name="TextBox 3"/>
          <p:cNvSpPr txBox="1"/>
          <p:nvPr/>
        </p:nvSpPr>
        <p:spPr>
          <a:xfrm>
            <a:off x="5791200" y="1352550"/>
            <a:ext cx="3124200" cy="1754327"/>
          </a:xfrm>
          <a:prstGeom prst="rect">
            <a:avLst/>
          </a:prstGeom>
          <a:noFill/>
        </p:spPr>
        <p:txBody>
          <a:bodyPr wrap="square" rtlCol="0">
            <a:spAutoFit/>
          </a:bodyPr>
          <a:lstStyle/>
          <a:p>
            <a:r>
              <a:rPr lang="en-US" dirty="0" smtClean="0"/>
              <a:t>RH plume from 7/25 and 7/26 moves off the routine track.  A new one starts to move out over southern Angola.  Note low BL heights in this region (slide 11) </a:t>
            </a:r>
            <a:endParaRPr lang="en-US" dirty="0"/>
          </a:p>
        </p:txBody>
      </p:sp>
      <p:cxnSp>
        <p:nvCxnSpPr>
          <p:cNvPr id="6" name="Straight Arrow Connector 5"/>
          <p:cNvCxnSpPr/>
          <p:nvPr/>
        </p:nvCxnSpPr>
        <p:spPr>
          <a:xfrm rot="10800000">
            <a:off x="2819400" y="1047750"/>
            <a:ext cx="37338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rot="10800000">
            <a:off x="3352800" y="1581150"/>
            <a:ext cx="3200400" cy="457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19050"/>
            <a:ext cx="7772400" cy="590550"/>
          </a:xfrm>
        </p:spPr>
        <p:txBody>
          <a:bodyPr>
            <a:normAutofit fontScale="90000"/>
          </a:bodyPr>
          <a:lstStyle/>
          <a:p>
            <a:r>
              <a:rPr lang="en-US" dirty="0" smtClean="0">
                <a:solidFill>
                  <a:schemeClr val="bg1">
                    <a:lumMod val="50000"/>
                  </a:schemeClr>
                </a:solidFill>
              </a:rPr>
              <a:t>Friday (7/28)</a:t>
            </a:r>
            <a:endParaRPr lang="en-US" dirty="0">
              <a:solidFill>
                <a:schemeClr val="bg1">
                  <a:lumMod val="50000"/>
                </a:schemeClr>
              </a:solidFill>
            </a:endParaRPr>
          </a:p>
        </p:txBody>
      </p:sp>
      <p:sp>
        <p:nvSpPr>
          <p:cNvPr id="7" name="Subtitle 6"/>
          <p:cNvSpPr>
            <a:spLocks noGrp="1"/>
          </p:cNvSpPr>
          <p:nvPr>
            <p:ph type="subTitle" idx="1"/>
          </p:nvPr>
        </p:nvSpPr>
        <p:spPr>
          <a:xfrm>
            <a:off x="228600" y="590550"/>
            <a:ext cx="8610600" cy="4648200"/>
          </a:xfrm>
        </p:spPr>
        <p:txBody>
          <a:bodyPr>
            <a:normAutofit fontScale="77500" lnSpcReduction="20000"/>
          </a:bodyPr>
          <a:lstStyle/>
          <a:p>
            <a:pPr algn="l">
              <a:buFont typeface="Arial"/>
              <a:buChar char="•"/>
            </a:pPr>
            <a:r>
              <a:rPr lang="en-US" dirty="0" smtClean="0">
                <a:solidFill>
                  <a:schemeClr val="tx1"/>
                </a:solidFill>
              </a:rPr>
              <a:t> The development of surface low pressure (~40S, 13W) virtually eliminates the climatological mean anticyclone, accounting for the anomalous low-level wind pattern and cloud distribution south of ~20S </a:t>
            </a:r>
          </a:p>
          <a:p>
            <a:pPr algn="l">
              <a:buFont typeface="Arial"/>
              <a:buChar char="•"/>
            </a:pPr>
            <a:r>
              <a:rPr lang="en-US" dirty="0">
                <a:solidFill>
                  <a:schemeClr val="tx1"/>
                </a:solidFill>
              </a:rPr>
              <a:t> </a:t>
            </a:r>
            <a:r>
              <a:rPr lang="en-US" dirty="0" smtClean="0">
                <a:solidFill>
                  <a:schemeClr val="tx1"/>
                </a:solidFill>
              </a:rPr>
              <a:t>Expect low clouds throughout the transit flight track (increasing from Ascension Island to Sao Tome)</a:t>
            </a:r>
          </a:p>
          <a:p>
            <a:pPr algn="l">
              <a:buFont typeface="Arial"/>
              <a:buChar char="•"/>
            </a:pPr>
            <a:r>
              <a:rPr lang="en-US" dirty="0">
                <a:solidFill>
                  <a:schemeClr val="tx1"/>
                </a:solidFill>
              </a:rPr>
              <a:t> </a:t>
            </a:r>
            <a:r>
              <a:rPr lang="en-US" dirty="0" smtClean="0">
                <a:solidFill>
                  <a:schemeClr val="tx1"/>
                </a:solidFill>
              </a:rPr>
              <a:t>Models disagree on the evolution of low clouds off the coast of Angola and Namibia</a:t>
            </a:r>
          </a:p>
          <a:p>
            <a:pPr lvl="1" algn="l">
              <a:buFont typeface="Arial"/>
              <a:buChar char="•"/>
            </a:pPr>
            <a:r>
              <a:rPr lang="en-US" dirty="0" smtClean="0">
                <a:solidFill>
                  <a:schemeClr val="tx1"/>
                </a:solidFill>
              </a:rPr>
              <a:t> ECMWF predicts northward expansion (~10S) of little or no cloud region</a:t>
            </a:r>
          </a:p>
          <a:p>
            <a:pPr lvl="1" algn="l">
              <a:buFont typeface="Arial"/>
              <a:buChar char="•"/>
            </a:pPr>
            <a:r>
              <a:rPr lang="en-US" dirty="0" smtClean="0">
                <a:solidFill>
                  <a:schemeClr val="tx1"/>
                </a:solidFill>
              </a:rPr>
              <a:t> UKMO places the northward extent of cloud-free region at ~20S (shrinking since 7/27)</a:t>
            </a:r>
          </a:p>
          <a:p>
            <a:pPr algn="l">
              <a:buFont typeface="Arial"/>
              <a:buChar char="•"/>
            </a:pPr>
            <a:r>
              <a:rPr lang="en-US" dirty="0" smtClean="0">
                <a:solidFill>
                  <a:schemeClr val="tx1"/>
                </a:solidFill>
              </a:rPr>
              <a:t> We may see few middle and high clouds over Ascension (and north of it) but forecasts are uncertain </a:t>
            </a:r>
          </a:p>
          <a:p>
            <a:pPr algn="l">
              <a:buFont typeface="Arial"/>
              <a:buChar char="•"/>
            </a:pPr>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14</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03006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15</a:t>
            </a:fld>
            <a:endParaRPr lang="en-US"/>
          </a:p>
        </p:txBody>
      </p:sp>
      <p:sp>
        <p:nvSpPr>
          <p:cNvPr id="6" name="TextBox 5"/>
          <p:cNvSpPr txBox="1"/>
          <p:nvPr/>
        </p:nvSpPr>
        <p:spPr>
          <a:xfrm>
            <a:off x="6699713" y="-19050"/>
            <a:ext cx="2302959" cy="1477328"/>
          </a:xfrm>
          <a:prstGeom prst="rect">
            <a:avLst/>
          </a:prstGeom>
          <a:noFill/>
        </p:spPr>
        <p:txBody>
          <a:bodyPr wrap="none" rtlCol="0">
            <a:spAutoFit/>
          </a:bodyPr>
          <a:lstStyle/>
          <a:p>
            <a:r>
              <a:rPr lang="en-US" dirty="0" err="1" smtClean="0"/>
              <a:t>Precip</a:t>
            </a:r>
            <a:endParaRPr lang="en-US" dirty="0" smtClean="0"/>
          </a:p>
          <a:p>
            <a:r>
              <a:rPr lang="en-US" dirty="0" smtClean="0"/>
              <a:t>Mean SLP </a:t>
            </a:r>
          </a:p>
          <a:p>
            <a:r>
              <a:rPr lang="en-US" dirty="0" smtClean="0"/>
              <a:t>500-1000mb thickness </a:t>
            </a:r>
          </a:p>
          <a:p>
            <a:r>
              <a:rPr lang="en-US" dirty="0" err="1" smtClean="0"/>
              <a:t>Sfc</a:t>
            </a:r>
            <a:r>
              <a:rPr lang="en-US" dirty="0" smtClean="0"/>
              <a:t> winds</a:t>
            </a:r>
          </a:p>
          <a:p>
            <a:r>
              <a:rPr lang="en-US" dirty="0" smtClean="0"/>
              <a:t>(7/28 12PM, ECMWF)</a:t>
            </a:r>
          </a:p>
        </p:txBody>
      </p:sp>
      <p:pic>
        <p:nvPicPr>
          <p:cNvPr id="3" name="Picture 2"/>
          <p:cNvPicPr>
            <a:picLocks noChangeAspect="1"/>
          </p:cNvPicPr>
          <p:nvPr/>
        </p:nvPicPr>
        <p:blipFill>
          <a:blip r:embed="rId2"/>
          <a:stretch>
            <a:fillRect/>
          </a:stretch>
        </p:blipFill>
        <p:spPr>
          <a:xfrm>
            <a:off x="0" y="0"/>
            <a:ext cx="6726115" cy="5143500"/>
          </a:xfrm>
          <a:prstGeom prst="rect">
            <a:avLst/>
          </a:prstGeom>
        </p:spPr>
      </p:pic>
      <p:sp>
        <p:nvSpPr>
          <p:cNvPr id="7" name="TextBox 6"/>
          <p:cNvSpPr txBox="1"/>
          <p:nvPr/>
        </p:nvSpPr>
        <p:spPr>
          <a:xfrm>
            <a:off x="6650669" y="1723132"/>
            <a:ext cx="2569531" cy="1077218"/>
          </a:xfrm>
          <a:prstGeom prst="rect">
            <a:avLst/>
          </a:prstGeom>
          <a:noFill/>
        </p:spPr>
        <p:txBody>
          <a:bodyPr wrap="square" rtlCol="0">
            <a:spAutoFit/>
          </a:bodyPr>
          <a:lstStyle/>
          <a:p>
            <a:r>
              <a:rPr lang="en-US" sz="1600" dirty="0"/>
              <a:t>S</a:t>
            </a:r>
            <a:r>
              <a:rPr lang="en-US" sz="1600" dirty="0" smtClean="0"/>
              <a:t>urface pattern between Ascension and Sao Tome is quite typical, but the pattern is perturbed south of ~20S</a:t>
            </a:r>
          </a:p>
        </p:txBody>
      </p:sp>
      <p:cxnSp>
        <p:nvCxnSpPr>
          <p:cNvPr id="8" name="Straight Arrow Connector 7"/>
          <p:cNvCxnSpPr/>
          <p:nvPr/>
        </p:nvCxnSpPr>
        <p:spPr>
          <a:xfrm flipH="1">
            <a:off x="3657600" y="3409950"/>
            <a:ext cx="3048000" cy="76200"/>
          </a:xfrm>
          <a:prstGeom prst="straightConnector1">
            <a:avLst/>
          </a:prstGeom>
          <a:ln w="57150" cmpd="sng">
            <a:solidFill>
              <a:srgbClr val="FF2CD9"/>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H="1" flipV="1">
            <a:off x="2209800" y="4400550"/>
            <a:ext cx="2362200" cy="609600"/>
          </a:xfrm>
          <a:prstGeom prst="straightConnector1">
            <a:avLst/>
          </a:prstGeom>
          <a:ln w="57150" cmpd="sng">
            <a:solidFill>
              <a:srgbClr val="FF2CD9"/>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1447800" y="3867150"/>
            <a:ext cx="904740" cy="523220"/>
          </a:xfrm>
          <a:prstGeom prst="rect">
            <a:avLst/>
          </a:prstGeom>
          <a:noFill/>
          <a:ln>
            <a:noFill/>
          </a:ln>
        </p:spPr>
        <p:txBody>
          <a:bodyPr wrap="none" rtlCol="0">
            <a:spAutoFit/>
          </a:bodyPr>
          <a:lstStyle/>
          <a:p>
            <a:r>
              <a:rPr lang="en-US" sz="2800" b="1" dirty="0" smtClean="0">
                <a:solidFill>
                  <a:srgbClr val="FF2CD9"/>
                </a:solidFill>
              </a:rPr>
              <a:t>LOW</a:t>
            </a:r>
            <a:endParaRPr lang="en-US" sz="2800" b="1" dirty="0">
              <a:solidFill>
                <a:srgbClr val="FF2CD9"/>
              </a:solidFill>
            </a:endParaRPr>
          </a:p>
        </p:txBody>
      </p:sp>
      <p:sp>
        <p:nvSpPr>
          <p:cNvPr id="16" name="TextBox 15"/>
          <p:cNvSpPr txBox="1"/>
          <p:nvPr/>
        </p:nvSpPr>
        <p:spPr>
          <a:xfrm>
            <a:off x="6705600" y="3181350"/>
            <a:ext cx="2514600" cy="830997"/>
          </a:xfrm>
          <a:prstGeom prst="rect">
            <a:avLst/>
          </a:prstGeom>
          <a:noFill/>
        </p:spPr>
        <p:txBody>
          <a:bodyPr wrap="square" rtlCol="0">
            <a:spAutoFit/>
          </a:bodyPr>
          <a:lstStyle/>
          <a:p>
            <a:r>
              <a:rPr lang="en-US" sz="1600" dirty="0" smtClean="0"/>
              <a:t>Anomalous flow pattern is due to frontal passage and surface low development</a:t>
            </a:r>
            <a:endParaRPr lang="en-US" sz="1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21568635"/>
      </p:ext>
    </p:extLst>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srcRect b="22767"/>
          <a:stretch/>
        </p:blipFill>
        <p:spPr>
          <a:xfrm>
            <a:off x="4648200" y="201151"/>
            <a:ext cx="4365412" cy="3419856"/>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16</a:t>
            </a:fld>
            <a:endParaRPr lang="en-US"/>
          </a:p>
        </p:txBody>
      </p:sp>
      <p:sp>
        <p:nvSpPr>
          <p:cNvPr id="5" name="TextBox 4"/>
          <p:cNvSpPr txBox="1"/>
          <p:nvPr/>
        </p:nvSpPr>
        <p:spPr>
          <a:xfrm>
            <a:off x="228600" y="57150"/>
            <a:ext cx="2460867" cy="369332"/>
          </a:xfrm>
          <a:prstGeom prst="rect">
            <a:avLst/>
          </a:prstGeom>
          <a:noFill/>
        </p:spPr>
        <p:txBody>
          <a:bodyPr wrap="none" rtlCol="0">
            <a:spAutoFit/>
          </a:bodyPr>
          <a:lstStyle/>
          <a:p>
            <a:r>
              <a:rPr lang="en-US" dirty="0" smtClean="0"/>
              <a:t>Low clouds (7/28 12PM) </a:t>
            </a:r>
          </a:p>
        </p:txBody>
      </p:sp>
      <p:sp>
        <p:nvSpPr>
          <p:cNvPr id="10" name="TextBox 9"/>
          <p:cNvSpPr txBox="1"/>
          <p:nvPr/>
        </p:nvSpPr>
        <p:spPr>
          <a:xfrm>
            <a:off x="0" y="4010620"/>
            <a:ext cx="8839200" cy="1200329"/>
          </a:xfrm>
          <a:prstGeom prst="rect">
            <a:avLst/>
          </a:prstGeom>
          <a:noFill/>
        </p:spPr>
        <p:txBody>
          <a:bodyPr wrap="square" rtlCol="0">
            <a:spAutoFit/>
          </a:bodyPr>
          <a:lstStyle/>
          <a:p>
            <a:pPr marL="285750" indent="-285750">
              <a:buFontTx/>
              <a:buChar char="-"/>
            </a:pPr>
            <a:r>
              <a:rPr lang="en-US" dirty="0" smtClean="0"/>
              <a:t>Low cloud frequency increases from Ascension to Sao Tome along the transit flight track</a:t>
            </a:r>
          </a:p>
          <a:p>
            <a:pPr marL="285750" indent="-285750">
              <a:buFontTx/>
              <a:buChar char="-"/>
            </a:pPr>
            <a:r>
              <a:rPr lang="en-US" dirty="0" smtClean="0"/>
              <a:t>Model disagreement in low cloud cover off the Angola-Namibia coast: </a:t>
            </a:r>
            <a:r>
              <a:rPr lang="en-US" dirty="0"/>
              <a:t>p</a:t>
            </a:r>
            <a:r>
              <a:rPr lang="en-US" dirty="0" smtClean="0"/>
              <a:t>ocket of little or no clouds (off Namibia coast) extends northward to ~10S in ECMWF, shrinks south of ~20S in UKMO</a:t>
            </a:r>
          </a:p>
        </p:txBody>
      </p:sp>
      <p:sp>
        <p:nvSpPr>
          <p:cNvPr id="9" name="TextBox 8"/>
          <p:cNvSpPr txBox="1"/>
          <p:nvPr/>
        </p:nvSpPr>
        <p:spPr>
          <a:xfrm>
            <a:off x="3733800" y="24048"/>
            <a:ext cx="929236" cy="369332"/>
          </a:xfrm>
          <a:prstGeom prst="rect">
            <a:avLst/>
          </a:prstGeom>
          <a:noFill/>
        </p:spPr>
        <p:txBody>
          <a:bodyPr wrap="none" rtlCol="0">
            <a:spAutoFit/>
          </a:bodyPr>
          <a:lstStyle/>
          <a:p>
            <a:r>
              <a:rPr lang="en-US" dirty="0" smtClean="0">
                <a:solidFill>
                  <a:schemeClr val="tx2"/>
                </a:solidFill>
              </a:rPr>
              <a:t>ECMWF</a:t>
            </a:r>
          </a:p>
        </p:txBody>
      </p:sp>
      <p:sp>
        <p:nvSpPr>
          <p:cNvPr id="11" name="TextBox 10"/>
          <p:cNvSpPr txBox="1"/>
          <p:nvPr/>
        </p:nvSpPr>
        <p:spPr>
          <a:xfrm>
            <a:off x="8062364" y="57150"/>
            <a:ext cx="802887" cy="369332"/>
          </a:xfrm>
          <a:prstGeom prst="rect">
            <a:avLst/>
          </a:prstGeom>
          <a:noFill/>
        </p:spPr>
        <p:txBody>
          <a:bodyPr wrap="none" rtlCol="0">
            <a:spAutoFit/>
          </a:bodyPr>
          <a:lstStyle/>
          <a:p>
            <a:r>
              <a:rPr lang="en-US" dirty="0" smtClean="0">
                <a:solidFill>
                  <a:schemeClr val="tx2"/>
                </a:solidFill>
              </a:rPr>
              <a:t>UKMO</a:t>
            </a:r>
          </a:p>
        </p:txBody>
      </p:sp>
      <p:pic>
        <p:nvPicPr>
          <p:cNvPr id="7" name="Picture 6"/>
          <p:cNvPicPr>
            <a:picLocks noChangeAspect="1"/>
          </p:cNvPicPr>
          <p:nvPr/>
        </p:nvPicPr>
        <p:blipFill>
          <a:blip r:embed="rId4"/>
          <a:stretch>
            <a:fillRect/>
          </a:stretch>
        </p:blipFill>
        <p:spPr>
          <a:xfrm>
            <a:off x="152400" y="501946"/>
            <a:ext cx="4572000" cy="3517604"/>
          </a:xfrm>
          <a:prstGeom prst="rect">
            <a:avLst/>
          </a:prstGeom>
        </p:spPr>
      </p:pic>
      <p:cxnSp>
        <p:nvCxnSpPr>
          <p:cNvPr id="13" name="Straight Connector 12"/>
          <p:cNvCxnSpPr/>
          <p:nvPr/>
        </p:nvCxnSpPr>
        <p:spPr>
          <a:xfrm>
            <a:off x="1295400" y="1657350"/>
            <a:ext cx="838200" cy="0"/>
          </a:xfrm>
          <a:prstGeom prst="line">
            <a:avLst/>
          </a:prstGeom>
          <a:ln w="38100">
            <a:solidFill>
              <a:srgbClr val="FF2CD9"/>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133600" y="1276350"/>
            <a:ext cx="381000" cy="381000"/>
          </a:xfrm>
          <a:prstGeom prst="line">
            <a:avLst/>
          </a:prstGeom>
          <a:ln w="38100">
            <a:solidFill>
              <a:srgbClr val="FF2CD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1065992"/>
      </p:ext>
    </p:extLst>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3"/>
          <a:stretch>
            <a:fillRect/>
          </a:stretch>
        </p:blipFill>
        <p:spPr>
          <a:xfrm>
            <a:off x="4648200" y="201151"/>
            <a:ext cx="4365412" cy="4427999"/>
          </a:xfrm>
          <a:prstGeom prst="rect">
            <a:avLst/>
          </a:prstGeom>
        </p:spPr>
      </p:pic>
      <p:pic>
        <p:nvPicPr>
          <p:cNvPr id="3" name="Picture 2"/>
          <p:cNvPicPr>
            <a:picLocks noChangeAspect="1"/>
          </p:cNvPicPr>
          <p:nvPr/>
        </p:nvPicPr>
        <p:blipFill>
          <a:blip r:embed="rId4"/>
          <a:stretch>
            <a:fillRect/>
          </a:stretch>
        </p:blipFill>
        <p:spPr>
          <a:xfrm>
            <a:off x="152400" y="514350"/>
            <a:ext cx="4554556" cy="3505200"/>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17</a:t>
            </a:fld>
            <a:endParaRPr lang="en-US"/>
          </a:p>
        </p:txBody>
      </p:sp>
      <p:sp>
        <p:nvSpPr>
          <p:cNvPr id="5" name="TextBox 4"/>
          <p:cNvSpPr txBox="1"/>
          <p:nvPr/>
        </p:nvSpPr>
        <p:spPr>
          <a:xfrm>
            <a:off x="228600" y="57150"/>
            <a:ext cx="2737799" cy="369332"/>
          </a:xfrm>
          <a:prstGeom prst="rect">
            <a:avLst/>
          </a:prstGeom>
          <a:noFill/>
        </p:spPr>
        <p:txBody>
          <a:bodyPr wrap="none" rtlCol="0">
            <a:spAutoFit/>
          </a:bodyPr>
          <a:lstStyle/>
          <a:p>
            <a:r>
              <a:rPr lang="en-US" dirty="0" smtClean="0"/>
              <a:t>Middle clouds (7/28 12PM) </a:t>
            </a:r>
          </a:p>
        </p:txBody>
      </p:sp>
      <p:sp>
        <p:nvSpPr>
          <p:cNvPr id="10" name="TextBox 9"/>
          <p:cNvSpPr txBox="1"/>
          <p:nvPr/>
        </p:nvSpPr>
        <p:spPr>
          <a:xfrm>
            <a:off x="152400" y="4287619"/>
            <a:ext cx="8839200" cy="646331"/>
          </a:xfrm>
          <a:prstGeom prst="rect">
            <a:avLst/>
          </a:prstGeom>
          <a:noFill/>
        </p:spPr>
        <p:txBody>
          <a:bodyPr wrap="square" rtlCol="0">
            <a:spAutoFit/>
          </a:bodyPr>
          <a:lstStyle/>
          <a:p>
            <a:pPr marL="285750" indent="-285750">
              <a:buFontTx/>
              <a:buChar char="-"/>
            </a:pPr>
            <a:r>
              <a:rPr lang="en-US" dirty="0" smtClean="0"/>
              <a:t>Little or no middle clouds in general</a:t>
            </a:r>
          </a:p>
          <a:p>
            <a:pPr marL="285750" indent="-285750">
              <a:buFontTx/>
              <a:buChar char="-"/>
            </a:pPr>
            <a:r>
              <a:rPr lang="en-US" dirty="0" smtClean="0"/>
              <a:t>There may be a few middle clouds near Ascension (more to the north of the island)</a:t>
            </a:r>
            <a:endParaRPr lang="en-US" dirty="0"/>
          </a:p>
        </p:txBody>
      </p:sp>
      <p:sp>
        <p:nvSpPr>
          <p:cNvPr id="9" name="TextBox 8"/>
          <p:cNvSpPr txBox="1"/>
          <p:nvPr/>
        </p:nvSpPr>
        <p:spPr>
          <a:xfrm>
            <a:off x="3733800" y="24048"/>
            <a:ext cx="929236" cy="369332"/>
          </a:xfrm>
          <a:prstGeom prst="rect">
            <a:avLst/>
          </a:prstGeom>
          <a:noFill/>
        </p:spPr>
        <p:txBody>
          <a:bodyPr wrap="none" rtlCol="0">
            <a:spAutoFit/>
          </a:bodyPr>
          <a:lstStyle/>
          <a:p>
            <a:r>
              <a:rPr lang="en-US" dirty="0" smtClean="0">
                <a:solidFill>
                  <a:schemeClr val="tx2"/>
                </a:solidFill>
              </a:rPr>
              <a:t>ECMWF</a:t>
            </a:r>
          </a:p>
        </p:txBody>
      </p:sp>
      <p:sp>
        <p:nvSpPr>
          <p:cNvPr id="11" name="TextBox 10"/>
          <p:cNvSpPr txBox="1"/>
          <p:nvPr/>
        </p:nvSpPr>
        <p:spPr>
          <a:xfrm>
            <a:off x="8062364" y="57150"/>
            <a:ext cx="802887" cy="369332"/>
          </a:xfrm>
          <a:prstGeom prst="rect">
            <a:avLst/>
          </a:prstGeom>
          <a:noFill/>
        </p:spPr>
        <p:txBody>
          <a:bodyPr wrap="none" rtlCol="0">
            <a:spAutoFit/>
          </a:bodyPr>
          <a:lstStyle/>
          <a:p>
            <a:r>
              <a:rPr lang="en-US" dirty="0" smtClean="0">
                <a:solidFill>
                  <a:schemeClr val="tx2"/>
                </a:solidFill>
              </a:rPr>
              <a:t>UKMO</a:t>
            </a:r>
          </a:p>
        </p:txBody>
      </p:sp>
      <p:cxnSp>
        <p:nvCxnSpPr>
          <p:cNvPr id="13" name="Straight Connector 12"/>
          <p:cNvCxnSpPr/>
          <p:nvPr/>
        </p:nvCxnSpPr>
        <p:spPr>
          <a:xfrm>
            <a:off x="1295400" y="1657350"/>
            <a:ext cx="838200" cy="0"/>
          </a:xfrm>
          <a:prstGeom prst="line">
            <a:avLst/>
          </a:prstGeom>
          <a:ln w="38100">
            <a:solidFill>
              <a:srgbClr val="FF2CD9"/>
            </a:solidFill>
          </a:ln>
          <a:effectLst/>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flipV="1">
            <a:off x="2133600" y="1276350"/>
            <a:ext cx="381000" cy="381000"/>
          </a:xfrm>
          <a:prstGeom prst="line">
            <a:avLst/>
          </a:prstGeom>
          <a:ln w="38100">
            <a:solidFill>
              <a:srgbClr val="FF2CD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57422355"/>
      </p:ext>
    </p:extLst>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4648200" y="201151"/>
            <a:ext cx="4365412" cy="4427999"/>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18</a:t>
            </a:fld>
            <a:endParaRPr lang="en-US"/>
          </a:p>
        </p:txBody>
      </p:sp>
      <p:sp>
        <p:nvSpPr>
          <p:cNvPr id="5" name="TextBox 4"/>
          <p:cNvSpPr txBox="1"/>
          <p:nvPr/>
        </p:nvSpPr>
        <p:spPr>
          <a:xfrm>
            <a:off x="228600" y="57150"/>
            <a:ext cx="2508995" cy="369332"/>
          </a:xfrm>
          <a:prstGeom prst="rect">
            <a:avLst/>
          </a:prstGeom>
          <a:noFill/>
        </p:spPr>
        <p:txBody>
          <a:bodyPr wrap="none" rtlCol="0">
            <a:spAutoFit/>
          </a:bodyPr>
          <a:lstStyle/>
          <a:p>
            <a:r>
              <a:rPr lang="en-US" dirty="0" smtClean="0"/>
              <a:t>High clouds (7/28 12PM) </a:t>
            </a:r>
          </a:p>
        </p:txBody>
      </p:sp>
      <p:sp>
        <p:nvSpPr>
          <p:cNvPr id="10" name="TextBox 9"/>
          <p:cNvSpPr txBox="1"/>
          <p:nvPr/>
        </p:nvSpPr>
        <p:spPr>
          <a:xfrm>
            <a:off x="152400" y="4171950"/>
            <a:ext cx="8382000" cy="923330"/>
          </a:xfrm>
          <a:prstGeom prst="rect">
            <a:avLst/>
          </a:prstGeom>
          <a:noFill/>
        </p:spPr>
        <p:txBody>
          <a:bodyPr wrap="square" rtlCol="0">
            <a:spAutoFit/>
          </a:bodyPr>
          <a:lstStyle/>
          <a:p>
            <a:pPr marL="285750" indent="-285750">
              <a:buFontTx/>
              <a:buChar char="-"/>
            </a:pPr>
            <a:r>
              <a:rPr lang="en-US" dirty="0" smtClean="0"/>
              <a:t>ECMWF forecasts cirrus clouds north of Ascension and over Sao Tome (only low or middle clouds in UKMO), but these forecasts are highly uncertain at this point as they relate to transport of convective moisture and dynamical forcing</a:t>
            </a:r>
          </a:p>
        </p:txBody>
      </p:sp>
      <p:sp>
        <p:nvSpPr>
          <p:cNvPr id="9" name="TextBox 8"/>
          <p:cNvSpPr txBox="1"/>
          <p:nvPr/>
        </p:nvSpPr>
        <p:spPr>
          <a:xfrm>
            <a:off x="3733800" y="24048"/>
            <a:ext cx="929236" cy="369332"/>
          </a:xfrm>
          <a:prstGeom prst="rect">
            <a:avLst/>
          </a:prstGeom>
          <a:noFill/>
        </p:spPr>
        <p:txBody>
          <a:bodyPr wrap="none" rtlCol="0">
            <a:spAutoFit/>
          </a:bodyPr>
          <a:lstStyle/>
          <a:p>
            <a:r>
              <a:rPr lang="en-US" dirty="0" smtClean="0">
                <a:solidFill>
                  <a:schemeClr val="tx2"/>
                </a:solidFill>
              </a:rPr>
              <a:t>ECMWF</a:t>
            </a:r>
          </a:p>
        </p:txBody>
      </p:sp>
      <p:sp>
        <p:nvSpPr>
          <p:cNvPr id="11" name="TextBox 10"/>
          <p:cNvSpPr txBox="1"/>
          <p:nvPr/>
        </p:nvSpPr>
        <p:spPr>
          <a:xfrm>
            <a:off x="8062364" y="57150"/>
            <a:ext cx="802887" cy="369332"/>
          </a:xfrm>
          <a:prstGeom prst="rect">
            <a:avLst/>
          </a:prstGeom>
          <a:noFill/>
        </p:spPr>
        <p:txBody>
          <a:bodyPr wrap="none" rtlCol="0">
            <a:spAutoFit/>
          </a:bodyPr>
          <a:lstStyle/>
          <a:p>
            <a:r>
              <a:rPr lang="en-US" dirty="0" smtClean="0">
                <a:solidFill>
                  <a:schemeClr val="tx2"/>
                </a:solidFill>
              </a:rPr>
              <a:t>UKMO</a:t>
            </a:r>
          </a:p>
        </p:txBody>
      </p:sp>
      <p:pic>
        <p:nvPicPr>
          <p:cNvPr id="3" name="Picture 2"/>
          <p:cNvPicPr>
            <a:picLocks noChangeAspect="1"/>
          </p:cNvPicPr>
          <p:nvPr/>
        </p:nvPicPr>
        <p:blipFill>
          <a:blip r:embed="rId4"/>
          <a:stretch>
            <a:fillRect/>
          </a:stretch>
        </p:blipFill>
        <p:spPr>
          <a:xfrm>
            <a:off x="152400" y="514350"/>
            <a:ext cx="4583617" cy="3543300"/>
          </a:xfrm>
          <a:prstGeom prst="rect">
            <a:avLst/>
          </a:prstGeom>
        </p:spPr>
      </p:pic>
      <p:cxnSp>
        <p:nvCxnSpPr>
          <p:cNvPr id="12" name="Straight Connector 11"/>
          <p:cNvCxnSpPr/>
          <p:nvPr/>
        </p:nvCxnSpPr>
        <p:spPr>
          <a:xfrm>
            <a:off x="1219200" y="1733550"/>
            <a:ext cx="914400" cy="0"/>
          </a:xfrm>
          <a:prstGeom prst="line">
            <a:avLst/>
          </a:prstGeom>
          <a:ln w="38100">
            <a:solidFill>
              <a:srgbClr val="FF2CD9"/>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133600" y="1276350"/>
            <a:ext cx="381000" cy="457200"/>
          </a:xfrm>
          <a:prstGeom prst="line">
            <a:avLst/>
          </a:prstGeom>
          <a:ln w="38100">
            <a:solidFill>
              <a:srgbClr val="FF2CD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738775211"/>
      </p:ext>
    </p:extLst>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
            <a:ext cx="7772400" cy="590550"/>
          </a:xfrm>
        </p:spPr>
        <p:txBody>
          <a:bodyPr>
            <a:normAutofit fontScale="90000"/>
          </a:bodyPr>
          <a:lstStyle/>
          <a:p>
            <a:r>
              <a:rPr lang="en-US" dirty="0" smtClean="0">
                <a:solidFill>
                  <a:schemeClr val="bg1">
                    <a:lumMod val="50000"/>
                  </a:schemeClr>
                </a:solidFill>
              </a:rPr>
              <a:t>Saturday (7/29)</a:t>
            </a:r>
            <a:endParaRPr lang="en-US" dirty="0">
              <a:solidFill>
                <a:schemeClr val="bg1">
                  <a:lumMod val="50000"/>
                </a:schemeClr>
              </a:solidFill>
            </a:endParaRPr>
          </a:p>
        </p:txBody>
      </p:sp>
      <p:sp>
        <p:nvSpPr>
          <p:cNvPr id="7" name="Subtitle 6"/>
          <p:cNvSpPr>
            <a:spLocks noGrp="1"/>
          </p:cNvSpPr>
          <p:nvPr>
            <p:ph type="subTitle" idx="1"/>
          </p:nvPr>
        </p:nvSpPr>
        <p:spPr>
          <a:xfrm>
            <a:off x="228600" y="666750"/>
            <a:ext cx="8686800" cy="4648200"/>
          </a:xfrm>
        </p:spPr>
        <p:txBody>
          <a:bodyPr>
            <a:normAutofit/>
          </a:bodyPr>
          <a:lstStyle/>
          <a:p>
            <a:pPr algn="l">
              <a:buFont typeface="Arial"/>
              <a:buChar char="•"/>
            </a:pPr>
            <a:r>
              <a:rPr lang="en-US" dirty="0" smtClean="0">
                <a:solidFill>
                  <a:schemeClr val="tx1"/>
                </a:solidFill>
              </a:rPr>
              <a:t> Surface low propagates eastward and stalls near 35S, 5W</a:t>
            </a:r>
          </a:p>
          <a:p>
            <a:pPr algn="l">
              <a:buFont typeface="Arial"/>
              <a:buChar char="•"/>
            </a:pPr>
            <a:endParaRPr lang="en-US" dirty="0" smtClean="0">
              <a:solidFill>
                <a:schemeClr val="tx1"/>
              </a:solidFill>
            </a:endParaRPr>
          </a:p>
          <a:p>
            <a:pPr algn="l">
              <a:buFont typeface="Arial"/>
              <a:buChar char="•"/>
            </a:pPr>
            <a:r>
              <a:rPr lang="en-US" dirty="0">
                <a:solidFill>
                  <a:schemeClr val="tx1"/>
                </a:solidFill>
              </a:rPr>
              <a:t> </a:t>
            </a:r>
            <a:r>
              <a:rPr lang="en-US" dirty="0" smtClean="0">
                <a:solidFill>
                  <a:schemeClr val="tx1"/>
                </a:solidFill>
              </a:rPr>
              <a:t>Models continue to disagree on low cloud cover</a:t>
            </a:r>
          </a:p>
          <a:p>
            <a:pPr algn="l">
              <a:buFont typeface="Arial"/>
              <a:buChar char="•"/>
            </a:pPr>
            <a:r>
              <a:rPr lang="en-US" dirty="0">
                <a:solidFill>
                  <a:schemeClr val="tx1"/>
                </a:solidFill>
              </a:rPr>
              <a:t> </a:t>
            </a:r>
            <a:r>
              <a:rPr lang="en-US" dirty="0" smtClean="0">
                <a:solidFill>
                  <a:schemeClr val="tx1"/>
                </a:solidFill>
              </a:rPr>
              <a:t>Significant model disagreement in high cloud cover as well</a:t>
            </a:r>
          </a:p>
          <a:p>
            <a:pPr algn="l">
              <a:buFont typeface="Arial"/>
              <a:buChar char="•"/>
            </a:pPr>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19</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80300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9551"/>
            <a:ext cx="8686800" cy="533400"/>
          </a:xfrm>
        </p:spPr>
        <p:txBody>
          <a:bodyPr>
            <a:normAutofit fontScale="90000"/>
          </a:bodyPr>
          <a:lstStyle/>
          <a:p>
            <a:r>
              <a:rPr lang="en-US" sz="3600" dirty="0" smtClean="0"/>
              <a:t>Overall Summary (see bullet points for each day)</a:t>
            </a:r>
            <a:endParaRPr lang="en-US" sz="3200" dirty="0"/>
          </a:p>
        </p:txBody>
      </p:sp>
      <p:sp>
        <p:nvSpPr>
          <p:cNvPr id="3" name="Subtitle 2"/>
          <p:cNvSpPr>
            <a:spLocks noGrp="1"/>
          </p:cNvSpPr>
          <p:nvPr>
            <p:ph type="subTitle" idx="1"/>
          </p:nvPr>
        </p:nvSpPr>
        <p:spPr>
          <a:xfrm>
            <a:off x="609600" y="742950"/>
            <a:ext cx="7924800" cy="4002881"/>
          </a:xfrm>
        </p:spPr>
        <p:txBody>
          <a:bodyPr>
            <a:normAutofit lnSpcReduction="10000"/>
          </a:bodyPr>
          <a:lstStyle/>
          <a:p>
            <a:pPr algn="l">
              <a:buFont typeface="Arial"/>
              <a:buChar char="•"/>
            </a:pPr>
            <a:r>
              <a:rPr lang="en-US" sz="2400" dirty="0" smtClean="0"/>
              <a:t>Current low cloud distribution and circulation close to </a:t>
            </a:r>
            <a:r>
              <a:rPr lang="en-US" sz="2400" dirty="0" err="1" smtClean="0"/>
              <a:t>climo</a:t>
            </a:r>
            <a:endParaRPr lang="en-US" sz="2400" dirty="0" smtClean="0"/>
          </a:p>
          <a:p>
            <a:pPr algn="l">
              <a:buFont typeface="Arial"/>
              <a:buChar char="•"/>
            </a:pPr>
            <a:r>
              <a:rPr lang="en-US" sz="2400" dirty="0" smtClean="0"/>
              <a:t> Evidence for an RH plume to about 600-700mb over central part of routine track</a:t>
            </a:r>
          </a:p>
          <a:p>
            <a:pPr algn="l">
              <a:buFont typeface="Arial"/>
              <a:buChar char="•"/>
            </a:pPr>
            <a:r>
              <a:rPr lang="en-US" sz="2400" dirty="0" smtClean="0"/>
              <a:t>Strong front and subsequent cutoff low expected to lead to clearing near the coast to near 15S by 7/27.</a:t>
            </a:r>
          </a:p>
          <a:p>
            <a:pPr algn="l">
              <a:buFont typeface="Arial"/>
              <a:buChar char="•"/>
            </a:pPr>
            <a:r>
              <a:rPr lang="en-US" sz="2400" dirty="0" smtClean="0"/>
              <a:t>RH plumes over routine track today (7/25) and 7/26, moving to west by 7/27.</a:t>
            </a:r>
          </a:p>
          <a:p>
            <a:pPr algn="l">
              <a:buFont typeface="Arial"/>
              <a:buChar char="•"/>
            </a:pPr>
            <a:r>
              <a:rPr lang="en-US" sz="2400" dirty="0" smtClean="0"/>
              <a:t>Low clouds near middle of transit track on 7/28 and 7/29.</a:t>
            </a:r>
          </a:p>
          <a:p>
            <a:pPr algn="l">
              <a:buFont typeface="Arial"/>
              <a:buChar char="•"/>
            </a:pPr>
            <a:r>
              <a:rPr lang="en-US" sz="2400" dirty="0" smtClean="0"/>
              <a:t>Forecasts for high clouds disagree on 7/28 and 7/29, which has implications for the last portion of </a:t>
            </a:r>
            <a:r>
              <a:rPr lang="en-US" sz="2400" smtClean="0"/>
              <a:t>transit track. </a:t>
            </a:r>
            <a:endParaRPr lang="en-US" sz="2400" dirty="0" smtClean="0"/>
          </a:p>
          <a:p>
            <a:pPr algn="l">
              <a:buFont typeface="Arial"/>
              <a:buChar char="•"/>
            </a:pPr>
            <a:endParaRPr lang="en-US" sz="2400" dirty="0" smtClean="0"/>
          </a:p>
          <a:p>
            <a:pPr algn="l">
              <a:buFont typeface="Arial"/>
              <a:buChar char="•"/>
            </a:pPr>
            <a:endParaRPr lang="en-US" sz="2400" dirty="0" smtClean="0"/>
          </a:p>
          <a:p>
            <a:pPr algn="l">
              <a:buFont typeface="Arial"/>
              <a:buChar char="•"/>
            </a:pPr>
            <a:endParaRPr lang="en-US" sz="2400" dirty="0" smtClean="0"/>
          </a:p>
          <a:p>
            <a:pPr algn="l">
              <a:buFont typeface="Arial"/>
              <a:buChar char="•"/>
            </a:pPr>
            <a:endParaRPr lang="en-US" dirty="0" smtClean="0"/>
          </a:p>
          <a:p>
            <a:pPr algn="l">
              <a:buFont typeface="Arial"/>
              <a:buChar char="•"/>
            </a:pP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2</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48955759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6739088" cy="5143500"/>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20</a:t>
            </a:fld>
            <a:endParaRPr lang="en-US"/>
          </a:p>
        </p:txBody>
      </p:sp>
      <p:sp>
        <p:nvSpPr>
          <p:cNvPr id="6" name="TextBox 5"/>
          <p:cNvSpPr txBox="1"/>
          <p:nvPr/>
        </p:nvSpPr>
        <p:spPr>
          <a:xfrm>
            <a:off x="6699713" y="-19050"/>
            <a:ext cx="2302959" cy="1477328"/>
          </a:xfrm>
          <a:prstGeom prst="rect">
            <a:avLst/>
          </a:prstGeom>
          <a:noFill/>
        </p:spPr>
        <p:txBody>
          <a:bodyPr wrap="none" rtlCol="0">
            <a:spAutoFit/>
          </a:bodyPr>
          <a:lstStyle/>
          <a:p>
            <a:r>
              <a:rPr lang="en-US" dirty="0" err="1" smtClean="0"/>
              <a:t>Precip</a:t>
            </a:r>
            <a:endParaRPr lang="en-US" dirty="0" smtClean="0"/>
          </a:p>
          <a:p>
            <a:r>
              <a:rPr lang="en-US" dirty="0" smtClean="0"/>
              <a:t>Mean SLP </a:t>
            </a:r>
          </a:p>
          <a:p>
            <a:r>
              <a:rPr lang="en-US" dirty="0" smtClean="0"/>
              <a:t>500-1000mb thickness </a:t>
            </a:r>
          </a:p>
          <a:p>
            <a:r>
              <a:rPr lang="en-US" dirty="0" err="1" smtClean="0"/>
              <a:t>Sfc</a:t>
            </a:r>
            <a:r>
              <a:rPr lang="en-US" dirty="0" smtClean="0"/>
              <a:t> winds</a:t>
            </a:r>
          </a:p>
          <a:p>
            <a:r>
              <a:rPr lang="en-US" dirty="0" smtClean="0"/>
              <a:t>(7/29 12PM, ECMWF)</a:t>
            </a:r>
          </a:p>
        </p:txBody>
      </p:sp>
      <p:sp>
        <p:nvSpPr>
          <p:cNvPr id="14" name="TextBox 13"/>
          <p:cNvSpPr txBox="1"/>
          <p:nvPr/>
        </p:nvSpPr>
        <p:spPr>
          <a:xfrm>
            <a:off x="1905000" y="3562350"/>
            <a:ext cx="904740" cy="523220"/>
          </a:xfrm>
          <a:prstGeom prst="rect">
            <a:avLst/>
          </a:prstGeom>
          <a:noFill/>
          <a:ln>
            <a:noFill/>
          </a:ln>
        </p:spPr>
        <p:txBody>
          <a:bodyPr wrap="none" rtlCol="0">
            <a:spAutoFit/>
          </a:bodyPr>
          <a:lstStyle/>
          <a:p>
            <a:r>
              <a:rPr lang="en-US" sz="2800" b="1" dirty="0" smtClean="0">
                <a:solidFill>
                  <a:srgbClr val="FF2CD9"/>
                </a:solidFill>
              </a:rPr>
              <a:t>LOW</a:t>
            </a:r>
            <a:endParaRPr lang="en-US" sz="2800" b="1" dirty="0">
              <a:solidFill>
                <a:srgbClr val="FF2CD9"/>
              </a:solidFill>
            </a:endParaRPr>
          </a:p>
        </p:txBody>
      </p:sp>
      <p:sp>
        <p:nvSpPr>
          <p:cNvPr id="16" name="TextBox 15"/>
          <p:cNvSpPr txBox="1"/>
          <p:nvPr/>
        </p:nvSpPr>
        <p:spPr>
          <a:xfrm>
            <a:off x="6856700" y="2495550"/>
            <a:ext cx="2134900" cy="830997"/>
          </a:xfrm>
          <a:prstGeom prst="rect">
            <a:avLst/>
          </a:prstGeom>
          <a:noFill/>
        </p:spPr>
        <p:txBody>
          <a:bodyPr wrap="square" rtlCol="0">
            <a:spAutoFit/>
          </a:bodyPr>
          <a:lstStyle/>
          <a:p>
            <a:r>
              <a:rPr lang="en-US" sz="1600" dirty="0" smtClean="0"/>
              <a:t>Surface low has propagated eastward and stalling</a:t>
            </a:r>
            <a:endParaRPr lang="en-US" sz="1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670983053"/>
      </p:ext>
    </p:extLst>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3" b="22976"/>
          <a:stretch/>
        </p:blipFill>
        <p:spPr>
          <a:xfrm>
            <a:off x="4648200" y="184180"/>
            <a:ext cx="4296982" cy="3364992"/>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21</a:t>
            </a:fld>
            <a:endParaRPr lang="en-US"/>
          </a:p>
        </p:txBody>
      </p:sp>
      <p:sp>
        <p:nvSpPr>
          <p:cNvPr id="5" name="TextBox 4"/>
          <p:cNvSpPr txBox="1"/>
          <p:nvPr/>
        </p:nvSpPr>
        <p:spPr>
          <a:xfrm>
            <a:off x="228600" y="57150"/>
            <a:ext cx="2460867" cy="369332"/>
          </a:xfrm>
          <a:prstGeom prst="rect">
            <a:avLst/>
          </a:prstGeom>
          <a:noFill/>
        </p:spPr>
        <p:txBody>
          <a:bodyPr wrap="none" rtlCol="0">
            <a:spAutoFit/>
          </a:bodyPr>
          <a:lstStyle/>
          <a:p>
            <a:r>
              <a:rPr lang="en-US" dirty="0" smtClean="0"/>
              <a:t>Low clouds (7/29 12PM) </a:t>
            </a:r>
          </a:p>
        </p:txBody>
      </p:sp>
      <p:sp>
        <p:nvSpPr>
          <p:cNvPr id="10" name="TextBox 9"/>
          <p:cNvSpPr txBox="1"/>
          <p:nvPr/>
        </p:nvSpPr>
        <p:spPr>
          <a:xfrm>
            <a:off x="152400" y="3886021"/>
            <a:ext cx="8839200" cy="1200329"/>
          </a:xfrm>
          <a:prstGeom prst="rect">
            <a:avLst/>
          </a:prstGeom>
          <a:noFill/>
        </p:spPr>
        <p:txBody>
          <a:bodyPr wrap="square" rtlCol="0">
            <a:spAutoFit/>
          </a:bodyPr>
          <a:lstStyle/>
          <a:p>
            <a:pPr marL="285750" indent="-285750">
              <a:buFontTx/>
              <a:buChar char="-"/>
            </a:pPr>
            <a:r>
              <a:rPr lang="en-US" dirty="0" smtClean="0"/>
              <a:t>Not a lot of change (from 7/28) in low cloud forecasts along the routine flight track</a:t>
            </a:r>
          </a:p>
          <a:p>
            <a:pPr marL="285750" indent="-285750">
              <a:buFontTx/>
              <a:buChar char="-"/>
            </a:pPr>
            <a:r>
              <a:rPr lang="en-US" dirty="0" smtClean="0"/>
              <a:t>Cloud-free region off Namibia coast</a:t>
            </a:r>
            <a:r>
              <a:rPr lang="en-US" dirty="0"/>
              <a:t> </a:t>
            </a:r>
            <a:r>
              <a:rPr lang="en-US" dirty="0" smtClean="0"/>
              <a:t>expands in both models, but to a much larger extent in ECMWF model</a:t>
            </a:r>
          </a:p>
          <a:p>
            <a:pPr marL="285750" indent="-285750">
              <a:buFontTx/>
              <a:buChar char="-"/>
            </a:pPr>
            <a:r>
              <a:rPr lang="en-US" dirty="0" smtClean="0"/>
              <a:t>Few middle clouds expected over Sao Tome (model agreement)</a:t>
            </a:r>
          </a:p>
        </p:txBody>
      </p:sp>
      <p:sp>
        <p:nvSpPr>
          <p:cNvPr id="7" name="TextBox 6"/>
          <p:cNvSpPr txBox="1"/>
          <p:nvPr/>
        </p:nvSpPr>
        <p:spPr>
          <a:xfrm>
            <a:off x="3733800" y="24048"/>
            <a:ext cx="929236" cy="369332"/>
          </a:xfrm>
          <a:prstGeom prst="rect">
            <a:avLst/>
          </a:prstGeom>
          <a:noFill/>
        </p:spPr>
        <p:txBody>
          <a:bodyPr wrap="none" rtlCol="0">
            <a:spAutoFit/>
          </a:bodyPr>
          <a:lstStyle/>
          <a:p>
            <a:r>
              <a:rPr lang="en-US" dirty="0" smtClean="0">
                <a:solidFill>
                  <a:schemeClr val="tx2"/>
                </a:solidFill>
              </a:rPr>
              <a:t>ECMWF</a:t>
            </a:r>
          </a:p>
        </p:txBody>
      </p:sp>
      <p:sp>
        <p:nvSpPr>
          <p:cNvPr id="11" name="TextBox 10"/>
          <p:cNvSpPr txBox="1"/>
          <p:nvPr/>
        </p:nvSpPr>
        <p:spPr>
          <a:xfrm>
            <a:off x="8062364" y="57150"/>
            <a:ext cx="802887" cy="369332"/>
          </a:xfrm>
          <a:prstGeom prst="rect">
            <a:avLst/>
          </a:prstGeom>
          <a:noFill/>
        </p:spPr>
        <p:txBody>
          <a:bodyPr wrap="none" rtlCol="0">
            <a:spAutoFit/>
          </a:bodyPr>
          <a:lstStyle/>
          <a:p>
            <a:r>
              <a:rPr lang="en-US" dirty="0" smtClean="0">
                <a:solidFill>
                  <a:schemeClr val="tx2"/>
                </a:solidFill>
              </a:rPr>
              <a:t>UKMO</a:t>
            </a:r>
          </a:p>
        </p:txBody>
      </p:sp>
      <p:pic>
        <p:nvPicPr>
          <p:cNvPr id="3" name="Picture 2"/>
          <p:cNvPicPr>
            <a:picLocks noChangeAspect="1"/>
          </p:cNvPicPr>
          <p:nvPr/>
        </p:nvPicPr>
        <p:blipFill>
          <a:blip r:embed="rId3"/>
          <a:stretch>
            <a:fillRect/>
          </a:stretch>
        </p:blipFill>
        <p:spPr>
          <a:xfrm>
            <a:off x="107894" y="457200"/>
            <a:ext cx="4540306" cy="3486150"/>
          </a:xfrm>
          <a:prstGeom prst="rect">
            <a:avLst/>
          </a:prstGeom>
        </p:spPr>
      </p:pic>
      <p:cxnSp>
        <p:nvCxnSpPr>
          <p:cNvPr id="12" name="Straight Connector 11"/>
          <p:cNvCxnSpPr/>
          <p:nvPr/>
        </p:nvCxnSpPr>
        <p:spPr>
          <a:xfrm>
            <a:off x="1219200" y="1657350"/>
            <a:ext cx="838200" cy="0"/>
          </a:xfrm>
          <a:prstGeom prst="line">
            <a:avLst/>
          </a:prstGeom>
          <a:ln w="38100">
            <a:solidFill>
              <a:srgbClr val="FF2CD9"/>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flipV="1">
            <a:off x="2057400" y="1200150"/>
            <a:ext cx="381000" cy="457200"/>
          </a:xfrm>
          <a:prstGeom prst="line">
            <a:avLst/>
          </a:prstGeom>
          <a:ln w="38100">
            <a:solidFill>
              <a:srgbClr val="FF2CD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331807250"/>
      </p:ext>
    </p:extLst>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48200" y="184180"/>
            <a:ext cx="4296982" cy="4368770"/>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22</a:t>
            </a:fld>
            <a:endParaRPr lang="en-US"/>
          </a:p>
        </p:txBody>
      </p:sp>
      <p:sp>
        <p:nvSpPr>
          <p:cNvPr id="5" name="TextBox 4"/>
          <p:cNvSpPr txBox="1"/>
          <p:nvPr/>
        </p:nvSpPr>
        <p:spPr>
          <a:xfrm>
            <a:off x="228600" y="57150"/>
            <a:ext cx="2503810" cy="369332"/>
          </a:xfrm>
          <a:prstGeom prst="rect">
            <a:avLst/>
          </a:prstGeom>
          <a:noFill/>
        </p:spPr>
        <p:txBody>
          <a:bodyPr wrap="none" rtlCol="0">
            <a:spAutoFit/>
          </a:bodyPr>
          <a:lstStyle/>
          <a:p>
            <a:r>
              <a:rPr lang="en-US" dirty="0" smtClean="0"/>
              <a:t>High clouds (7/29 12PM) </a:t>
            </a:r>
          </a:p>
        </p:txBody>
      </p:sp>
      <p:sp>
        <p:nvSpPr>
          <p:cNvPr id="7" name="TextBox 6"/>
          <p:cNvSpPr txBox="1"/>
          <p:nvPr/>
        </p:nvSpPr>
        <p:spPr>
          <a:xfrm>
            <a:off x="3733800" y="24048"/>
            <a:ext cx="929236" cy="369332"/>
          </a:xfrm>
          <a:prstGeom prst="rect">
            <a:avLst/>
          </a:prstGeom>
          <a:noFill/>
        </p:spPr>
        <p:txBody>
          <a:bodyPr wrap="none" rtlCol="0">
            <a:spAutoFit/>
          </a:bodyPr>
          <a:lstStyle/>
          <a:p>
            <a:r>
              <a:rPr lang="en-US" dirty="0" smtClean="0">
                <a:solidFill>
                  <a:schemeClr val="tx2"/>
                </a:solidFill>
              </a:rPr>
              <a:t>ECMWF</a:t>
            </a:r>
          </a:p>
        </p:txBody>
      </p:sp>
      <p:sp>
        <p:nvSpPr>
          <p:cNvPr id="11" name="TextBox 10"/>
          <p:cNvSpPr txBox="1"/>
          <p:nvPr/>
        </p:nvSpPr>
        <p:spPr>
          <a:xfrm>
            <a:off x="8062364" y="57150"/>
            <a:ext cx="802887" cy="369332"/>
          </a:xfrm>
          <a:prstGeom prst="rect">
            <a:avLst/>
          </a:prstGeom>
          <a:noFill/>
        </p:spPr>
        <p:txBody>
          <a:bodyPr wrap="none" rtlCol="0">
            <a:spAutoFit/>
          </a:bodyPr>
          <a:lstStyle/>
          <a:p>
            <a:r>
              <a:rPr lang="en-US" dirty="0" smtClean="0">
                <a:solidFill>
                  <a:schemeClr val="tx2"/>
                </a:solidFill>
              </a:rPr>
              <a:t>UKMO</a:t>
            </a:r>
          </a:p>
        </p:txBody>
      </p:sp>
      <p:pic>
        <p:nvPicPr>
          <p:cNvPr id="6" name="Picture 5"/>
          <p:cNvPicPr>
            <a:picLocks noChangeAspect="1"/>
          </p:cNvPicPr>
          <p:nvPr/>
        </p:nvPicPr>
        <p:blipFill>
          <a:blip r:embed="rId3"/>
          <a:stretch>
            <a:fillRect/>
          </a:stretch>
        </p:blipFill>
        <p:spPr>
          <a:xfrm>
            <a:off x="76200" y="438150"/>
            <a:ext cx="4586773" cy="3532393"/>
          </a:xfrm>
          <a:prstGeom prst="rect">
            <a:avLst/>
          </a:prstGeom>
        </p:spPr>
      </p:pic>
      <p:sp>
        <p:nvSpPr>
          <p:cNvPr id="12" name="TextBox 11"/>
          <p:cNvSpPr txBox="1"/>
          <p:nvPr/>
        </p:nvSpPr>
        <p:spPr>
          <a:xfrm>
            <a:off x="76200" y="4239220"/>
            <a:ext cx="8839200" cy="923330"/>
          </a:xfrm>
          <a:prstGeom prst="rect">
            <a:avLst/>
          </a:prstGeom>
          <a:noFill/>
        </p:spPr>
        <p:txBody>
          <a:bodyPr wrap="square" rtlCol="0">
            <a:spAutoFit/>
          </a:bodyPr>
          <a:lstStyle/>
          <a:p>
            <a:pPr marL="285750" indent="-285750">
              <a:buFontTx/>
              <a:buChar char="-"/>
            </a:pPr>
            <a:r>
              <a:rPr lang="en-US" dirty="0" smtClean="0"/>
              <a:t>Significant disagreement in high cloud forecast</a:t>
            </a:r>
          </a:p>
          <a:p>
            <a:pPr marL="285750" indent="-285750">
              <a:buFontTx/>
              <a:buChar char="-"/>
            </a:pPr>
            <a:r>
              <a:rPr lang="en-US" dirty="0" smtClean="0"/>
              <a:t>ECMWF forecasts abundant high clouds north of 10S and over Sao Tome, while UKMO forecasts no high clouds in the vicinity</a:t>
            </a:r>
          </a:p>
        </p:txBody>
      </p:sp>
      <p:cxnSp>
        <p:nvCxnSpPr>
          <p:cNvPr id="13" name="Straight Connector 12"/>
          <p:cNvCxnSpPr/>
          <p:nvPr/>
        </p:nvCxnSpPr>
        <p:spPr>
          <a:xfrm>
            <a:off x="1219200" y="1657350"/>
            <a:ext cx="838200" cy="0"/>
          </a:xfrm>
          <a:prstGeom prst="line">
            <a:avLst/>
          </a:prstGeom>
          <a:ln w="38100">
            <a:solidFill>
              <a:srgbClr val="FF2CD9"/>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flipV="1">
            <a:off x="2057400" y="1200150"/>
            <a:ext cx="381000" cy="457200"/>
          </a:xfrm>
          <a:prstGeom prst="line">
            <a:avLst/>
          </a:prstGeom>
          <a:ln w="38100">
            <a:solidFill>
              <a:srgbClr val="FF2CD9"/>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980288880"/>
      </p:ext>
    </p:extLst>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3429000" y="2647950"/>
            <a:ext cx="3378200" cy="2266570"/>
          </a:xfrm>
          <a:prstGeom prst="rect">
            <a:avLst/>
          </a:prstGeom>
        </p:spPr>
      </p:pic>
      <p:pic>
        <p:nvPicPr>
          <p:cNvPr id="8" name="Picture 7"/>
          <p:cNvPicPr>
            <a:picLocks noChangeAspect="1"/>
          </p:cNvPicPr>
          <p:nvPr/>
        </p:nvPicPr>
        <p:blipFill>
          <a:blip r:embed="rId3"/>
          <a:stretch>
            <a:fillRect/>
          </a:stretch>
        </p:blipFill>
        <p:spPr>
          <a:xfrm>
            <a:off x="91899" y="2647950"/>
            <a:ext cx="3413301" cy="2308460"/>
          </a:xfrm>
          <a:prstGeom prst="rect">
            <a:avLst/>
          </a:prstGeom>
        </p:spPr>
      </p:pic>
      <p:pic>
        <p:nvPicPr>
          <p:cNvPr id="4" name="Picture 3"/>
          <p:cNvPicPr>
            <a:picLocks noChangeAspect="1"/>
          </p:cNvPicPr>
          <p:nvPr/>
        </p:nvPicPr>
        <p:blipFill>
          <a:blip r:embed="rId4"/>
          <a:stretch>
            <a:fillRect/>
          </a:stretch>
        </p:blipFill>
        <p:spPr>
          <a:xfrm>
            <a:off x="3429000" y="438150"/>
            <a:ext cx="3327276" cy="2209800"/>
          </a:xfrm>
          <a:prstGeom prst="rect">
            <a:avLst/>
          </a:prstGeom>
        </p:spPr>
      </p:pic>
      <p:pic>
        <p:nvPicPr>
          <p:cNvPr id="3" name="Picture 2"/>
          <p:cNvPicPr>
            <a:picLocks noChangeAspect="1"/>
          </p:cNvPicPr>
          <p:nvPr/>
        </p:nvPicPr>
        <p:blipFill>
          <a:blip r:embed="rId5"/>
          <a:stretch>
            <a:fillRect/>
          </a:stretch>
        </p:blipFill>
        <p:spPr>
          <a:xfrm>
            <a:off x="152400" y="474412"/>
            <a:ext cx="3301216" cy="2173538"/>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23</a:t>
            </a:fld>
            <a:endParaRPr lang="en-US"/>
          </a:p>
        </p:txBody>
      </p:sp>
      <p:sp>
        <p:nvSpPr>
          <p:cNvPr id="5" name="TextBox 4"/>
          <p:cNvSpPr txBox="1"/>
          <p:nvPr/>
        </p:nvSpPr>
        <p:spPr>
          <a:xfrm>
            <a:off x="6781800" y="360223"/>
            <a:ext cx="2286000" cy="1477328"/>
          </a:xfrm>
          <a:prstGeom prst="rect">
            <a:avLst/>
          </a:prstGeom>
          <a:noFill/>
        </p:spPr>
        <p:txBody>
          <a:bodyPr wrap="square" rtlCol="0">
            <a:spAutoFit/>
          </a:bodyPr>
          <a:lstStyle/>
          <a:p>
            <a:r>
              <a:rPr lang="en-US" dirty="0" smtClean="0"/>
              <a:t>RH (color), BL height (black), cloud base height (white) cross sections at 5S</a:t>
            </a:r>
          </a:p>
          <a:p>
            <a:r>
              <a:rPr lang="en-US" dirty="0" smtClean="0">
                <a:solidFill>
                  <a:schemeClr val="tx2"/>
                </a:solidFill>
              </a:rPr>
              <a:t>(ECMWF)</a:t>
            </a:r>
          </a:p>
        </p:txBody>
      </p:sp>
      <p:sp>
        <p:nvSpPr>
          <p:cNvPr id="6" name="TextBox 5"/>
          <p:cNvSpPr txBox="1"/>
          <p:nvPr/>
        </p:nvSpPr>
        <p:spPr>
          <a:xfrm>
            <a:off x="457200" y="537857"/>
            <a:ext cx="1367569" cy="369332"/>
          </a:xfrm>
          <a:prstGeom prst="rect">
            <a:avLst/>
          </a:prstGeom>
          <a:noFill/>
        </p:spPr>
        <p:txBody>
          <a:bodyPr wrap="none" rtlCol="0">
            <a:spAutoFit/>
          </a:bodyPr>
          <a:lstStyle/>
          <a:p>
            <a:r>
              <a:rPr lang="en-US" dirty="0" smtClean="0">
                <a:solidFill>
                  <a:srgbClr val="FFFF00"/>
                </a:solidFill>
              </a:rPr>
              <a:t>(7/26 12PM)</a:t>
            </a:r>
            <a:endParaRPr lang="en-US" dirty="0">
              <a:solidFill>
                <a:srgbClr val="FFFF00"/>
              </a:solidFill>
            </a:endParaRPr>
          </a:p>
        </p:txBody>
      </p:sp>
      <p:sp>
        <p:nvSpPr>
          <p:cNvPr id="10" name="TextBox 9"/>
          <p:cNvSpPr txBox="1"/>
          <p:nvPr/>
        </p:nvSpPr>
        <p:spPr>
          <a:xfrm>
            <a:off x="6781800" y="2190750"/>
            <a:ext cx="2362200" cy="830997"/>
          </a:xfrm>
          <a:prstGeom prst="rect">
            <a:avLst/>
          </a:prstGeom>
          <a:noFill/>
        </p:spPr>
        <p:txBody>
          <a:bodyPr wrap="square" rtlCol="0">
            <a:spAutoFit/>
          </a:bodyPr>
          <a:lstStyle/>
          <a:p>
            <a:pPr marL="285750" indent="-285750">
              <a:buFontTx/>
              <a:buChar char="-"/>
            </a:pPr>
            <a:r>
              <a:rPr lang="en-US" sz="1600" dirty="0" smtClean="0"/>
              <a:t>Boundary layer and cloud base heights are ~2-3 km west of 12E</a:t>
            </a:r>
          </a:p>
        </p:txBody>
      </p:sp>
      <p:sp>
        <p:nvSpPr>
          <p:cNvPr id="15" name="TextBox 14"/>
          <p:cNvSpPr txBox="1"/>
          <p:nvPr/>
        </p:nvSpPr>
        <p:spPr>
          <a:xfrm>
            <a:off x="3733800" y="537857"/>
            <a:ext cx="1367569" cy="369332"/>
          </a:xfrm>
          <a:prstGeom prst="rect">
            <a:avLst/>
          </a:prstGeom>
          <a:noFill/>
        </p:spPr>
        <p:txBody>
          <a:bodyPr wrap="none" rtlCol="0">
            <a:spAutoFit/>
          </a:bodyPr>
          <a:lstStyle/>
          <a:p>
            <a:r>
              <a:rPr lang="en-US" dirty="0" smtClean="0">
                <a:solidFill>
                  <a:srgbClr val="FFFF00"/>
                </a:solidFill>
              </a:rPr>
              <a:t>(7/27 12PM)</a:t>
            </a:r>
            <a:endParaRPr lang="en-US" dirty="0">
              <a:solidFill>
                <a:srgbClr val="FFFF00"/>
              </a:solidFill>
            </a:endParaRPr>
          </a:p>
        </p:txBody>
      </p:sp>
      <p:sp>
        <p:nvSpPr>
          <p:cNvPr id="16" name="TextBox 15"/>
          <p:cNvSpPr txBox="1"/>
          <p:nvPr/>
        </p:nvSpPr>
        <p:spPr>
          <a:xfrm>
            <a:off x="457200" y="2800350"/>
            <a:ext cx="1367569" cy="369332"/>
          </a:xfrm>
          <a:prstGeom prst="rect">
            <a:avLst/>
          </a:prstGeom>
          <a:noFill/>
        </p:spPr>
        <p:txBody>
          <a:bodyPr wrap="none" rtlCol="0">
            <a:spAutoFit/>
          </a:bodyPr>
          <a:lstStyle/>
          <a:p>
            <a:r>
              <a:rPr lang="en-US" dirty="0" smtClean="0">
                <a:solidFill>
                  <a:srgbClr val="FFFF00"/>
                </a:solidFill>
              </a:rPr>
              <a:t>(7/28 12PM)</a:t>
            </a:r>
            <a:endParaRPr lang="en-US" dirty="0">
              <a:solidFill>
                <a:srgbClr val="FFFF00"/>
              </a:solidFill>
            </a:endParaRPr>
          </a:p>
        </p:txBody>
      </p:sp>
      <p:sp>
        <p:nvSpPr>
          <p:cNvPr id="18" name="TextBox 17"/>
          <p:cNvSpPr txBox="1"/>
          <p:nvPr/>
        </p:nvSpPr>
        <p:spPr>
          <a:xfrm>
            <a:off x="3733800" y="2800350"/>
            <a:ext cx="1367569" cy="369332"/>
          </a:xfrm>
          <a:prstGeom prst="rect">
            <a:avLst/>
          </a:prstGeom>
          <a:noFill/>
        </p:spPr>
        <p:txBody>
          <a:bodyPr wrap="none" rtlCol="0">
            <a:spAutoFit/>
          </a:bodyPr>
          <a:lstStyle/>
          <a:p>
            <a:r>
              <a:rPr lang="en-US" dirty="0" smtClean="0">
                <a:solidFill>
                  <a:srgbClr val="FFFF00"/>
                </a:solidFill>
              </a:rPr>
              <a:t>(7/29 12PM)</a:t>
            </a:r>
            <a:endParaRPr lang="en-US" dirty="0">
              <a:solidFill>
                <a:srgbClr val="FFFF00"/>
              </a:solidFill>
            </a:endParaRPr>
          </a:p>
        </p:txBody>
      </p:sp>
      <p:pic>
        <p:nvPicPr>
          <p:cNvPr id="21" name="Picture 20"/>
          <p:cNvPicPr>
            <a:picLocks noChangeAspect="1"/>
          </p:cNvPicPr>
          <p:nvPr/>
        </p:nvPicPr>
        <p:blipFill>
          <a:blip r:embed="rId6"/>
          <a:stretch>
            <a:fillRect/>
          </a:stretch>
        </p:blipFill>
        <p:spPr>
          <a:xfrm>
            <a:off x="2590800" y="4781550"/>
            <a:ext cx="1828800" cy="355002"/>
          </a:xfrm>
          <a:prstGeom prst="rect">
            <a:avLst/>
          </a:prstGeom>
        </p:spPr>
      </p:pic>
      <p:sp>
        <p:nvSpPr>
          <p:cNvPr id="22" name="TextBox 21"/>
          <p:cNvSpPr txBox="1"/>
          <p:nvPr/>
        </p:nvSpPr>
        <p:spPr>
          <a:xfrm>
            <a:off x="457200" y="1223657"/>
            <a:ext cx="841321" cy="369332"/>
          </a:xfrm>
          <a:prstGeom prst="rect">
            <a:avLst/>
          </a:prstGeom>
          <a:noFill/>
        </p:spPr>
        <p:txBody>
          <a:bodyPr wrap="none" rtlCol="0">
            <a:spAutoFit/>
          </a:bodyPr>
          <a:lstStyle/>
          <a:p>
            <a:r>
              <a:rPr lang="en-US" dirty="0">
                <a:solidFill>
                  <a:srgbClr val="FF6600"/>
                </a:solidFill>
              </a:rPr>
              <a:t>7</a:t>
            </a:r>
            <a:r>
              <a:rPr lang="en-US" dirty="0" smtClean="0">
                <a:solidFill>
                  <a:srgbClr val="FF6600"/>
                </a:solidFill>
              </a:rPr>
              <a:t>00mb</a:t>
            </a:r>
            <a:endParaRPr lang="en-US" dirty="0">
              <a:solidFill>
                <a:srgbClr val="FF6600"/>
              </a:solidFill>
            </a:endParaRPr>
          </a:p>
        </p:txBody>
      </p:sp>
      <p:sp>
        <p:nvSpPr>
          <p:cNvPr id="23" name="TextBox 22"/>
          <p:cNvSpPr txBox="1"/>
          <p:nvPr/>
        </p:nvSpPr>
        <p:spPr>
          <a:xfrm>
            <a:off x="457200" y="766457"/>
            <a:ext cx="841321" cy="369332"/>
          </a:xfrm>
          <a:prstGeom prst="rect">
            <a:avLst/>
          </a:prstGeom>
          <a:noFill/>
        </p:spPr>
        <p:txBody>
          <a:bodyPr wrap="none" rtlCol="0">
            <a:spAutoFit/>
          </a:bodyPr>
          <a:lstStyle/>
          <a:p>
            <a:r>
              <a:rPr lang="en-US" dirty="0" smtClean="0">
                <a:solidFill>
                  <a:srgbClr val="FF6600"/>
                </a:solidFill>
              </a:rPr>
              <a:t>600mb</a:t>
            </a:r>
            <a:endParaRPr lang="en-US" dirty="0">
              <a:solidFill>
                <a:srgbClr val="FF6600"/>
              </a:solidFill>
            </a:endParaRP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049988400"/>
      </p:ext>
    </p:extLst>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3352800" y="2647951"/>
            <a:ext cx="3452927" cy="2285999"/>
          </a:xfrm>
          <a:prstGeom prst="rect">
            <a:avLst/>
          </a:prstGeom>
        </p:spPr>
      </p:pic>
      <p:pic>
        <p:nvPicPr>
          <p:cNvPr id="11" name="Picture 10"/>
          <p:cNvPicPr>
            <a:picLocks noChangeAspect="1"/>
          </p:cNvPicPr>
          <p:nvPr/>
        </p:nvPicPr>
        <p:blipFill>
          <a:blip r:embed="rId3"/>
          <a:stretch>
            <a:fillRect/>
          </a:stretch>
        </p:blipFill>
        <p:spPr>
          <a:xfrm>
            <a:off x="152400" y="461657"/>
            <a:ext cx="3356978" cy="2192749"/>
          </a:xfrm>
          <a:prstGeom prst="rect">
            <a:avLst/>
          </a:prstGeom>
        </p:spPr>
      </p:pic>
      <p:pic>
        <p:nvPicPr>
          <p:cNvPr id="12" name="Picture 11"/>
          <p:cNvPicPr>
            <a:picLocks noChangeAspect="1"/>
          </p:cNvPicPr>
          <p:nvPr/>
        </p:nvPicPr>
        <p:blipFill>
          <a:blip r:embed="rId4"/>
          <a:stretch>
            <a:fillRect/>
          </a:stretch>
        </p:blipFill>
        <p:spPr>
          <a:xfrm>
            <a:off x="3429000" y="461657"/>
            <a:ext cx="3276600" cy="2166953"/>
          </a:xfrm>
          <a:prstGeom prst="rect">
            <a:avLst/>
          </a:prstGeom>
        </p:spPr>
      </p:pic>
      <p:sp>
        <p:nvSpPr>
          <p:cNvPr id="2" name="Slide Number Placeholder 1"/>
          <p:cNvSpPr>
            <a:spLocks noGrp="1"/>
          </p:cNvSpPr>
          <p:nvPr>
            <p:ph type="sldNum" sz="quarter" idx="12"/>
          </p:nvPr>
        </p:nvSpPr>
        <p:spPr/>
        <p:txBody>
          <a:bodyPr/>
          <a:lstStyle/>
          <a:p>
            <a:fld id="{B6F15528-21DE-4FAA-801E-634DDDAF4B2B}" type="slidenum">
              <a:rPr lang="en-US" smtClean="0"/>
              <a:pPr/>
              <a:t>24</a:t>
            </a:fld>
            <a:endParaRPr lang="en-US"/>
          </a:p>
        </p:txBody>
      </p:sp>
      <p:sp>
        <p:nvSpPr>
          <p:cNvPr id="5" name="TextBox 4"/>
          <p:cNvSpPr txBox="1"/>
          <p:nvPr/>
        </p:nvSpPr>
        <p:spPr>
          <a:xfrm>
            <a:off x="6705600" y="360223"/>
            <a:ext cx="2286000" cy="1754327"/>
          </a:xfrm>
          <a:prstGeom prst="rect">
            <a:avLst/>
          </a:prstGeom>
          <a:noFill/>
        </p:spPr>
        <p:txBody>
          <a:bodyPr wrap="square" rtlCol="0">
            <a:spAutoFit/>
          </a:bodyPr>
          <a:lstStyle/>
          <a:p>
            <a:r>
              <a:rPr lang="en-US" dirty="0" smtClean="0"/>
              <a:t>Temperature (color), BL height (black), cloud base height (white) cross sections at 15S</a:t>
            </a:r>
          </a:p>
          <a:p>
            <a:r>
              <a:rPr lang="en-US" dirty="0" smtClean="0">
                <a:solidFill>
                  <a:schemeClr val="tx2"/>
                </a:solidFill>
              </a:rPr>
              <a:t>(ECMWF)</a:t>
            </a:r>
          </a:p>
        </p:txBody>
      </p:sp>
      <p:sp>
        <p:nvSpPr>
          <p:cNvPr id="6" name="TextBox 5"/>
          <p:cNvSpPr txBox="1"/>
          <p:nvPr/>
        </p:nvSpPr>
        <p:spPr>
          <a:xfrm>
            <a:off x="457200" y="537857"/>
            <a:ext cx="1367569" cy="369332"/>
          </a:xfrm>
          <a:prstGeom prst="rect">
            <a:avLst/>
          </a:prstGeom>
          <a:noFill/>
        </p:spPr>
        <p:txBody>
          <a:bodyPr wrap="none" rtlCol="0">
            <a:spAutoFit/>
          </a:bodyPr>
          <a:lstStyle/>
          <a:p>
            <a:r>
              <a:rPr lang="en-US" dirty="0" smtClean="0">
                <a:solidFill>
                  <a:srgbClr val="FFFF00"/>
                </a:solidFill>
              </a:rPr>
              <a:t>(7/26 12PM)</a:t>
            </a:r>
            <a:endParaRPr lang="en-US" dirty="0">
              <a:solidFill>
                <a:srgbClr val="FFFF00"/>
              </a:solidFill>
            </a:endParaRPr>
          </a:p>
        </p:txBody>
      </p:sp>
      <p:sp>
        <p:nvSpPr>
          <p:cNvPr id="10" name="TextBox 9"/>
          <p:cNvSpPr txBox="1"/>
          <p:nvPr/>
        </p:nvSpPr>
        <p:spPr>
          <a:xfrm>
            <a:off x="6629400" y="2285584"/>
            <a:ext cx="2514600" cy="2800766"/>
          </a:xfrm>
          <a:prstGeom prst="rect">
            <a:avLst/>
          </a:prstGeom>
          <a:noFill/>
        </p:spPr>
        <p:txBody>
          <a:bodyPr wrap="square" rtlCol="0">
            <a:spAutoFit/>
          </a:bodyPr>
          <a:lstStyle/>
          <a:p>
            <a:pPr marL="285750" indent="-285750">
              <a:buFontTx/>
              <a:buChar char="-"/>
            </a:pPr>
            <a:r>
              <a:rPr lang="en-US" sz="1600" dirty="0" smtClean="0"/>
              <a:t>Boundary layer east of the equator decreases with time (≤1 km at ~5E by 7/29)</a:t>
            </a:r>
          </a:p>
          <a:p>
            <a:pPr marL="285750" indent="-285750">
              <a:buFontTx/>
              <a:buChar char="-"/>
            </a:pPr>
            <a:r>
              <a:rPr lang="en-US" sz="1600" dirty="0" smtClean="0"/>
              <a:t>Warm T and drying above the BL (most likely due to subsidence associated with the anticyclone) inhibit cloud formation near the coast</a:t>
            </a:r>
          </a:p>
        </p:txBody>
      </p:sp>
      <p:pic>
        <p:nvPicPr>
          <p:cNvPr id="13" name="Picture 12"/>
          <p:cNvPicPr>
            <a:picLocks noChangeAspect="1"/>
          </p:cNvPicPr>
          <p:nvPr/>
        </p:nvPicPr>
        <p:blipFill>
          <a:blip r:embed="rId5"/>
          <a:stretch>
            <a:fillRect/>
          </a:stretch>
        </p:blipFill>
        <p:spPr>
          <a:xfrm>
            <a:off x="76200" y="2647950"/>
            <a:ext cx="3471244" cy="2280998"/>
          </a:xfrm>
          <a:prstGeom prst="rect">
            <a:avLst/>
          </a:prstGeom>
        </p:spPr>
      </p:pic>
      <p:sp>
        <p:nvSpPr>
          <p:cNvPr id="15" name="TextBox 14"/>
          <p:cNvSpPr txBox="1"/>
          <p:nvPr/>
        </p:nvSpPr>
        <p:spPr>
          <a:xfrm>
            <a:off x="3733800" y="537857"/>
            <a:ext cx="1367569" cy="369332"/>
          </a:xfrm>
          <a:prstGeom prst="rect">
            <a:avLst/>
          </a:prstGeom>
          <a:noFill/>
        </p:spPr>
        <p:txBody>
          <a:bodyPr wrap="none" rtlCol="0">
            <a:spAutoFit/>
          </a:bodyPr>
          <a:lstStyle/>
          <a:p>
            <a:r>
              <a:rPr lang="en-US" dirty="0" smtClean="0">
                <a:solidFill>
                  <a:srgbClr val="FFFF00"/>
                </a:solidFill>
              </a:rPr>
              <a:t>(7/27 12PM)</a:t>
            </a:r>
            <a:endParaRPr lang="en-US" dirty="0">
              <a:solidFill>
                <a:srgbClr val="FFFF00"/>
              </a:solidFill>
            </a:endParaRPr>
          </a:p>
        </p:txBody>
      </p:sp>
      <p:sp>
        <p:nvSpPr>
          <p:cNvPr id="16" name="TextBox 15"/>
          <p:cNvSpPr txBox="1"/>
          <p:nvPr/>
        </p:nvSpPr>
        <p:spPr>
          <a:xfrm>
            <a:off x="457200" y="2800350"/>
            <a:ext cx="1367569" cy="369332"/>
          </a:xfrm>
          <a:prstGeom prst="rect">
            <a:avLst/>
          </a:prstGeom>
          <a:noFill/>
        </p:spPr>
        <p:txBody>
          <a:bodyPr wrap="none" rtlCol="0">
            <a:spAutoFit/>
          </a:bodyPr>
          <a:lstStyle/>
          <a:p>
            <a:r>
              <a:rPr lang="en-US" dirty="0" smtClean="0">
                <a:solidFill>
                  <a:srgbClr val="FFFF00"/>
                </a:solidFill>
              </a:rPr>
              <a:t>(7/28 12PM)</a:t>
            </a:r>
            <a:endParaRPr lang="en-US" dirty="0">
              <a:solidFill>
                <a:srgbClr val="FFFF00"/>
              </a:solidFill>
            </a:endParaRPr>
          </a:p>
        </p:txBody>
      </p:sp>
      <p:sp>
        <p:nvSpPr>
          <p:cNvPr id="18" name="TextBox 17"/>
          <p:cNvSpPr txBox="1"/>
          <p:nvPr/>
        </p:nvSpPr>
        <p:spPr>
          <a:xfrm>
            <a:off x="3733800" y="2800350"/>
            <a:ext cx="1367569" cy="369332"/>
          </a:xfrm>
          <a:prstGeom prst="rect">
            <a:avLst/>
          </a:prstGeom>
          <a:noFill/>
        </p:spPr>
        <p:txBody>
          <a:bodyPr wrap="none" rtlCol="0">
            <a:spAutoFit/>
          </a:bodyPr>
          <a:lstStyle/>
          <a:p>
            <a:r>
              <a:rPr lang="en-US" dirty="0" smtClean="0">
                <a:solidFill>
                  <a:srgbClr val="FFFF00"/>
                </a:solidFill>
              </a:rPr>
              <a:t>(7/29 12PM)</a:t>
            </a:r>
            <a:endParaRPr lang="en-US" dirty="0">
              <a:solidFill>
                <a:srgbClr val="FFFF00"/>
              </a:solidFill>
            </a:endParaRPr>
          </a:p>
        </p:txBody>
      </p:sp>
      <p:pic>
        <p:nvPicPr>
          <p:cNvPr id="21" name="Picture 20"/>
          <p:cNvPicPr>
            <a:picLocks noChangeAspect="1"/>
          </p:cNvPicPr>
          <p:nvPr/>
        </p:nvPicPr>
        <p:blipFill>
          <a:blip r:embed="rId6"/>
          <a:stretch>
            <a:fillRect/>
          </a:stretch>
        </p:blipFill>
        <p:spPr>
          <a:xfrm>
            <a:off x="2590800" y="4781550"/>
            <a:ext cx="1828800" cy="355002"/>
          </a:xfrm>
          <a:prstGeom prst="rect">
            <a:avLst/>
          </a:prstGeom>
        </p:spPr>
      </p:pic>
      <p:sp>
        <p:nvSpPr>
          <p:cNvPr id="22" name="TextBox 21"/>
          <p:cNvSpPr txBox="1"/>
          <p:nvPr/>
        </p:nvSpPr>
        <p:spPr>
          <a:xfrm>
            <a:off x="1447800" y="1223657"/>
            <a:ext cx="841321" cy="369332"/>
          </a:xfrm>
          <a:prstGeom prst="rect">
            <a:avLst/>
          </a:prstGeom>
          <a:noFill/>
        </p:spPr>
        <p:txBody>
          <a:bodyPr wrap="none" rtlCol="0">
            <a:spAutoFit/>
          </a:bodyPr>
          <a:lstStyle/>
          <a:p>
            <a:r>
              <a:rPr lang="en-US" dirty="0">
                <a:solidFill>
                  <a:srgbClr val="FF6600"/>
                </a:solidFill>
              </a:rPr>
              <a:t>7</a:t>
            </a:r>
            <a:r>
              <a:rPr lang="en-US" dirty="0" smtClean="0">
                <a:solidFill>
                  <a:srgbClr val="FF6600"/>
                </a:solidFill>
              </a:rPr>
              <a:t>00mb</a:t>
            </a:r>
            <a:endParaRPr lang="en-US" dirty="0">
              <a:solidFill>
                <a:srgbClr val="FF6600"/>
              </a:solidFill>
            </a:endParaRPr>
          </a:p>
        </p:txBody>
      </p:sp>
      <p:sp>
        <p:nvSpPr>
          <p:cNvPr id="23" name="TextBox 22"/>
          <p:cNvSpPr txBox="1"/>
          <p:nvPr/>
        </p:nvSpPr>
        <p:spPr>
          <a:xfrm>
            <a:off x="1447800" y="766457"/>
            <a:ext cx="841321" cy="369332"/>
          </a:xfrm>
          <a:prstGeom prst="rect">
            <a:avLst/>
          </a:prstGeom>
          <a:noFill/>
        </p:spPr>
        <p:txBody>
          <a:bodyPr wrap="none" rtlCol="0">
            <a:spAutoFit/>
          </a:bodyPr>
          <a:lstStyle/>
          <a:p>
            <a:r>
              <a:rPr lang="en-US" dirty="0" smtClean="0">
                <a:solidFill>
                  <a:srgbClr val="FF6600"/>
                </a:solidFill>
              </a:rPr>
              <a:t>600mb</a:t>
            </a:r>
            <a:endParaRPr lang="en-US" dirty="0">
              <a:solidFill>
                <a:srgbClr val="FF6600"/>
              </a:solidFill>
            </a:endParaRPr>
          </a:p>
        </p:txBody>
      </p:sp>
      <p:sp>
        <p:nvSpPr>
          <p:cNvPr id="24" name="TextBox 23"/>
          <p:cNvSpPr txBox="1"/>
          <p:nvPr/>
        </p:nvSpPr>
        <p:spPr>
          <a:xfrm>
            <a:off x="127478" y="-19050"/>
            <a:ext cx="7791316" cy="369332"/>
          </a:xfrm>
          <a:prstGeom prst="rect">
            <a:avLst/>
          </a:prstGeom>
          <a:noFill/>
        </p:spPr>
        <p:txBody>
          <a:bodyPr wrap="none" rtlCol="0">
            <a:spAutoFit/>
          </a:bodyPr>
          <a:lstStyle/>
          <a:p>
            <a:r>
              <a:rPr lang="en-US" dirty="0" smtClean="0"/>
              <a:t>Possible explanation for the development of cloud-free region off Namibia coast</a:t>
            </a:r>
            <a:r>
              <a:rPr lang="is-IS" dirty="0" smtClean="0"/>
              <a:t>…</a:t>
            </a: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392022366"/>
      </p:ext>
    </p:extLst>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4781550"/>
            <a:ext cx="2133600" cy="273844"/>
          </a:xfrm>
        </p:spPr>
        <p:txBody>
          <a:bodyPr/>
          <a:lstStyle/>
          <a:p>
            <a:fld id="{B6F15528-21DE-4FAA-801E-634DDDAF4B2B}" type="slidenum">
              <a:rPr lang="en-US" smtClean="0"/>
              <a:pPr/>
              <a:t>3</a:t>
            </a:fld>
            <a:endParaRPr lang="en-US" dirty="0"/>
          </a:p>
        </p:txBody>
      </p:sp>
      <p:sp>
        <p:nvSpPr>
          <p:cNvPr id="4" name="TextBox 3"/>
          <p:cNvSpPr txBox="1"/>
          <p:nvPr/>
        </p:nvSpPr>
        <p:spPr>
          <a:xfrm>
            <a:off x="6934200" y="0"/>
            <a:ext cx="2133600" cy="923330"/>
          </a:xfrm>
          <a:prstGeom prst="rect">
            <a:avLst/>
          </a:prstGeom>
          <a:noFill/>
        </p:spPr>
        <p:txBody>
          <a:bodyPr wrap="square" rtlCol="0">
            <a:spAutoFit/>
          </a:bodyPr>
          <a:lstStyle/>
          <a:p>
            <a:r>
              <a:rPr lang="en-US" dirty="0" smtClean="0">
                <a:solidFill>
                  <a:srgbClr val="FF6600"/>
                </a:solidFill>
              </a:rPr>
              <a:t>Satellite-derived low cloud-top heights (</a:t>
            </a:r>
            <a:r>
              <a:rPr lang="en-US" dirty="0">
                <a:solidFill>
                  <a:srgbClr val="FF6600"/>
                </a:solidFill>
              </a:rPr>
              <a:t>7/25 </a:t>
            </a:r>
            <a:r>
              <a:rPr lang="en-US" dirty="0" smtClean="0">
                <a:solidFill>
                  <a:srgbClr val="FF6600"/>
                </a:solidFill>
              </a:rPr>
              <a:t>6PM)</a:t>
            </a:r>
            <a:endParaRPr lang="en-US" dirty="0">
              <a:solidFill>
                <a:srgbClr val="FF6600"/>
              </a:solidFill>
            </a:endParaRPr>
          </a:p>
        </p:txBody>
      </p:sp>
      <p:pic>
        <p:nvPicPr>
          <p:cNvPr id="5" name="Picture 4"/>
          <p:cNvPicPr>
            <a:picLocks noChangeAspect="1"/>
          </p:cNvPicPr>
          <p:nvPr/>
        </p:nvPicPr>
        <p:blipFill>
          <a:blip r:embed="rId2"/>
          <a:stretch>
            <a:fillRect/>
          </a:stretch>
        </p:blipFill>
        <p:spPr>
          <a:xfrm>
            <a:off x="0" y="0"/>
            <a:ext cx="6785300" cy="5143500"/>
          </a:xfrm>
          <a:prstGeom prst="rect">
            <a:avLst/>
          </a:prstGeom>
        </p:spPr>
      </p:pic>
      <p:sp>
        <p:nvSpPr>
          <p:cNvPr id="7" name="5-Point Star 6"/>
          <p:cNvSpPr/>
          <p:nvPr/>
        </p:nvSpPr>
        <p:spPr>
          <a:xfrm>
            <a:off x="4343400" y="361950"/>
            <a:ext cx="228600" cy="228600"/>
          </a:xfrm>
          <a:prstGeom prst="star5">
            <a:avLst/>
          </a:prstGeom>
          <a:solidFill>
            <a:srgbClr val="FFFF00"/>
          </a:solidFill>
          <a:ln>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6873962" y="1047750"/>
            <a:ext cx="2286000" cy="1569660"/>
          </a:xfrm>
          <a:prstGeom prst="rect">
            <a:avLst/>
          </a:prstGeom>
          <a:noFill/>
        </p:spPr>
        <p:txBody>
          <a:bodyPr wrap="square" rtlCol="0">
            <a:spAutoFit/>
          </a:bodyPr>
          <a:lstStyle/>
          <a:p>
            <a:r>
              <a:rPr lang="en-US" sz="1600" dirty="0" smtClean="0"/>
              <a:t>Models had problems forecasting (over predicting) high clouds near Sao Tome; currently have broken high clouds and scattered low clouds</a:t>
            </a:r>
          </a:p>
        </p:txBody>
      </p:sp>
      <p:sp>
        <p:nvSpPr>
          <p:cNvPr id="14" name="Oval 13"/>
          <p:cNvSpPr/>
          <p:nvPr/>
        </p:nvSpPr>
        <p:spPr>
          <a:xfrm>
            <a:off x="3505200" y="0"/>
            <a:ext cx="1905000" cy="1047749"/>
          </a:xfrm>
          <a:prstGeom prst="ellipse">
            <a:avLst/>
          </a:prstGeom>
          <a:noFill/>
          <a:ln w="38100" cmpd="sng">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7" name="Straight Arrow Connector 16"/>
          <p:cNvCxnSpPr/>
          <p:nvPr/>
        </p:nvCxnSpPr>
        <p:spPr>
          <a:xfrm flipH="1" flipV="1">
            <a:off x="5257800" y="895350"/>
            <a:ext cx="1676400" cy="381000"/>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6875273" y="2789932"/>
            <a:ext cx="2286000" cy="1077218"/>
          </a:xfrm>
          <a:prstGeom prst="rect">
            <a:avLst/>
          </a:prstGeom>
          <a:noFill/>
        </p:spPr>
        <p:txBody>
          <a:bodyPr wrap="square" rtlCol="0">
            <a:spAutoFit/>
          </a:bodyPr>
          <a:lstStyle/>
          <a:p>
            <a:r>
              <a:rPr lang="en-US" sz="1600" dirty="0" smtClean="0"/>
              <a:t>Cloud top heights mainly &lt;1.5 km along the N-S leg of routine flight track (5E)</a:t>
            </a:r>
            <a:endParaRPr lang="en-US" sz="1600" dirty="0"/>
          </a:p>
        </p:txBody>
      </p:sp>
      <p:sp>
        <p:nvSpPr>
          <p:cNvPr id="20" name="TextBox 19"/>
          <p:cNvSpPr txBox="1"/>
          <p:nvPr/>
        </p:nvSpPr>
        <p:spPr>
          <a:xfrm>
            <a:off x="6889923" y="4026753"/>
            <a:ext cx="2286000" cy="830997"/>
          </a:xfrm>
          <a:prstGeom prst="rect">
            <a:avLst/>
          </a:prstGeom>
          <a:noFill/>
        </p:spPr>
        <p:txBody>
          <a:bodyPr wrap="square" rtlCol="0">
            <a:spAutoFit/>
          </a:bodyPr>
          <a:lstStyle/>
          <a:p>
            <a:r>
              <a:rPr lang="en-US" sz="1600" dirty="0" smtClean="0"/>
              <a:t>Cloud free region expands and pushes northward starting 7/26</a:t>
            </a:r>
            <a:endParaRPr lang="en-US" sz="1600" dirty="0"/>
          </a:p>
        </p:txBody>
      </p:sp>
      <p:cxnSp>
        <p:nvCxnSpPr>
          <p:cNvPr id="22" name="Straight Arrow Connector 21"/>
          <p:cNvCxnSpPr/>
          <p:nvPr/>
        </p:nvCxnSpPr>
        <p:spPr>
          <a:xfrm flipH="1">
            <a:off x="5410200" y="4171950"/>
            <a:ext cx="1524000" cy="152400"/>
          </a:xfrm>
          <a:prstGeom prst="straightConnector1">
            <a:avLst/>
          </a:prstGeom>
          <a:ln>
            <a:solidFill>
              <a:srgbClr val="FFFF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25502796"/>
      </p:ext>
    </p:extLst>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4</a:t>
            </a:fld>
            <a:endParaRPr lang="en-US"/>
          </a:p>
        </p:txBody>
      </p:sp>
      <p:pic>
        <p:nvPicPr>
          <p:cNvPr id="3" name="Picture 2"/>
          <p:cNvPicPr>
            <a:picLocks noChangeAspect="1"/>
          </p:cNvPicPr>
          <p:nvPr/>
        </p:nvPicPr>
        <p:blipFill>
          <a:blip r:embed="rId2"/>
          <a:stretch>
            <a:fillRect/>
          </a:stretch>
        </p:blipFill>
        <p:spPr>
          <a:xfrm>
            <a:off x="0" y="0"/>
            <a:ext cx="5080000" cy="4064000"/>
          </a:xfrm>
          <a:prstGeom prst="rect">
            <a:avLst/>
          </a:prstGeom>
        </p:spPr>
      </p:pic>
      <p:pic>
        <p:nvPicPr>
          <p:cNvPr id="4" name="Picture 3"/>
          <p:cNvPicPr>
            <a:picLocks noChangeAspect="1"/>
          </p:cNvPicPr>
          <p:nvPr/>
        </p:nvPicPr>
        <p:blipFill>
          <a:blip r:embed="rId3"/>
          <a:stretch>
            <a:fillRect/>
          </a:stretch>
        </p:blipFill>
        <p:spPr>
          <a:xfrm>
            <a:off x="4450080" y="0"/>
            <a:ext cx="4693920" cy="3627120"/>
          </a:xfrm>
          <a:prstGeom prst="rect">
            <a:avLst/>
          </a:prstGeom>
        </p:spPr>
      </p:pic>
      <p:sp>
        <p:nvSpPr>
          <p:cNvPr id="6" name="TextBox 5"/>
          <p:cNvSpPr txBox="1"/>
          <p:nvPr/>
        </p:nvSpPr>
        <p:spPr>
          <a:xfrm>
            <a:off x="304800" y="4095750"/>
            <a:ext cx="3886200" cy="923330"/>
          </a:xfrm>
          <a:prstGeom prst="rect">
            <a:avLst/>
          </a:prstGeom>
          <a:noFill/>
        </p:spPr>
        <p:txBody>
          <a:bodyPr wrap="square" rtlCol="0">
            <a:spAutoFit/>
          </a:bodyPr>
          <a:lstStyle/>
          <a:p>
            <a:r>
              <a:rPr lang="en-US" dirty="0" smtClean="0"/>
              <a:t>Small moist, adiabatic layer near 700mb, associated with offshore flow plume at Point Noire.</a:t>
            </a:r>
            <a:endParaRPr lang="en-US" dirty="0"/>
          </a:p>
        </p:txBody>
      </p:sp>
      <p:cxnSp>
        <p:nvCxnSpPr>
          <p:cNvPr id="8" name="Straight Arrow Connector 7"/>
          <p:cNvCxnSpPr/>
          <p:nvPr/>
        </p:nvCxnSpPr>
        <p:spPr>
          <a:xfrm rot="16200000" flipV="1">
            <a:off x="2514600" y="3562350"/>
            <a:ext cx="12954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V="1">
            <a:off x="3429000" y="1276350"/>
            <a:ext cx="4495800" cy="3048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5</a:t>
            </a:fld>
            <a:endParaRPr lang="en-US"/>
          </a:p>
        </p:txBody>
      </p:sp>
      <p:pic>
        <p:nvPicPr>
          <p:cNvPr id="3" name="Picture 2"/>
          <p:cNvPicPr>
            <a:picLocks noChangeAspect="1"/>
          </p:cNvPicPr>
          <p:nvPr/>
        </p:nvPicPr>
        <p:blipFill>
          <a:blip r:embed="rId2"/>
          <a:stretch>
            <a:fillRect/>
          </a:stretch>
        </p:blipFill>
        <p:spPr>
          <a:xfrm>
            <a:off x="-1" y="0"/>
            <a:ext cx="5694829" cy="4400550"/>
          </a:xfrm>
          <a:prstGeom prst="rect">
            <a:avLst/>
          </a:prstGeom>
        </p:spPr>
      </p:pic>
      <p:sp>
        <p:nvSpPr>
          <p:cNvPr id="4" name="TextBox 3"/>
          <p:cNvSpPr txBox="1"/>
          <p:nvPr/>
        </p:nvSpPr>
        <p:spPr>
          <a:xfrm>
            <a:off x="5791200" y="742950"/>
            <a:ext cx="3124200" cy="1477328"/>
          </a:xfrm>
          <a:prstGeom prst="rect">
            <a:avLst/>
          </a:prstGeom>
          <a:noFill/>
        </p:spPr>
        <p:txBody>
          <a:bodyPr wrap="square" rtlCol="0">
            <a:spAutoFit/>
          </a:bodyPr>
          <a:lstStyle/>
          <a:p>
            <a:r>
              <a:rPr lang="en-US" dirty="0" smtClean="0"/>
              <a:t>Typical surface flow pattern for this time of year.  Front just passing Cape Town (light rain reported).  Stronger front in evidence near [25W, 40S]</a:t>
            </a:r>
            <a:endParaRPr lang="en-US" dirty="0"/>
          </a:p>
        </p:txBody>
      </p:sp>
      <p:cxnSp>
        <p:nvCxnSpPr>
          <p:cNvPr id="6" name="Straight Arrow Connector 5"/>
          <p:cNvCxnSpPr/>
          <p:nvPr/>
        </p:nvCxnSpPr>
        <p:spPr>
          <a:xfrm rot="10800000" flipV="1">
            <a:off x="685800" y="2190750"/>
            <a:ext cx="6324600" cy="1295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
            <a:ext cx="7772400" cy="590550"/>
          </a:xfrm>
        </p:spPr>
        <p:txBody>
          <a:bodyPr>
            <a:normAutofit fontScale="90000"/>
          </a:bodyPr>
          <a:lstStyle/>
          <a:p>
            <a:r>
              <a:rPr lang="en-US" dirty="0" smtClean="0">
                <a:solidFill>
                  <a:schemeClr val="bg1">
                    <a:lumMod val="50000"/>
                  </a:schemeClr>
                </a:solidFill>
              </a:rPr>
              <a:t>Wednesday (7/26)</a:t>
            </a:r>
            <a:endParaRPr lang="en-US" dirty="0">
              <a:solidFill>
                <a:schemeClr val="bg1">
                  <a:lumMod val="50000"/>
                </a:schemeClr>
              </a:solidFill>
            </a:endParaRPr>
          </a:p>
        </p:txBody>
      </p:sp>
      <p:sp>
        <p:nvSpPr>
          <p:cNvPr id="7" name="Subtitle 6"/>
          <p:cNvSpPr>
            <a:spLocks noGrp="1"/>
          </p:cNvSpPr>
          <p:nvPr>
            <p:ph type="subTitle" idx="1"/>
          </p:nvPr>
        </p:nvSpPr>
        <p:spPr>
          <a:xfrm>
            <a:off x="228600" y="666750"/>
            <a:ext cx="8686800" cy="4191000"/>
          </a:xfrm>
        </p:spPr>
        <p:txBody>
          <a:bodyPr>
            <a:normAutofit/>
          </a:bodyPr>
          <a:lstStyle/>
          <a:p>
            <a:pPr algn="l">
              <a:buFont typeface="Arial"/>
              <a:buChar char="•"/>
            </a:pPr>
            <a:r>
              <a:rPr lang="en-US" dirty="0" smtClean="0">
                <a:solidFill>
                  <a:schemeClr val="tx1"/>
                </a:solidFill>
              </a:rPr>
              <a:t> Post </a:t>
            </a:r>
            <a:r>
              <a:rPr lang="en-US" dirty="0" err="1" smtClean="0">
                <a:solidFill>
                  <a:schemeClr val="tx1"/>
                </a:solidFill>
              </a:rPr>
              <a:t>midlatitude</a:t>
            </a:r>
            <a:r>
              <a:rPr lang="en-US" dirty="0" smtClean="0">
                <a:solidFill>
                  <a:schemeClr val="tx1"/>
                </a:solidFill>
              </a:rPr>
              <a:t> front get cloud clearing off of Namibia.  Subsidence and </a:t>
            </a:r>
            <a:r>
              <a:rPr lang="en-US" dirty="0" smtClean="0">
                <a:solidFill>
                  <a:schemeClr val="tx1"/>
                </a:solidFill>
              </a:rPr>
              <a:t>offshore flow component are probably responsible</a:t>
            </a:r>
            <a:endParaRPr lang="en-US" dirty="0" smtClean="0">
              <a:solidFill>
                <a:schemeClr val="tx1"/>
              </a:solidFill>
            </a:endParaRPr>
          </a:p>
          <a:p>
            <a:pPr algn="l">
              <a:buFont typeface="Arial"/>
              <a:buChar char="•"/>
            </a:pPr>
            <a:r>
              <a:rPr lang="en-US" dirty="0" smtClean="0">
                <a:solidFill>
                  <a:schemeClr val="tx1"/>
                </a:solidFill>
              </a:rPr>
              <a:t>Some high cloud streamers on northern portion of routine track.</a:t>
            </a:r>
          </a:p>
          <a:p>
            <a:pPr algn="l">
              <a:buFont typeface="Arial"/>
              <a:buChar char="•"/>
            </a:pPr>
            <a:r>
              <a:rPr lang="en-US" dirty="0" smtClean="0">
                <a:solidFill>
                  <a:schemeClr val="tx1"/>
                </a:solidFill>
              </a:rPr>
              <a:t>Plume of RH seen 7/25 has moved to the west – only reaches to 700mb (seems consistent with </a:t>
            </a:r>
            <a:r>
              <a:rPr lang="en-US" dirty="0" err="1" smtClean="0">
                <a:solidFill>
                  <a:schemeClr val="tx1"/>
                </a:solidFill>
              </a:rPr>
              <a:t>radiosond</a:t>
            </a:r>
            <a:r>
              <a:rPr lang="en-US" dirty="0" err="1" smtClean="0">
                <a:solidFill>
                  <a:schemeClr val="tx1"/>
                </a:solidFill>
              </a:rPr>
              <a:t>e</a:t>
            </a:r>
            <a:r>
              <a:rPr lang="en-US" dirty="0" smtClean="0">
                <a:solidFill>
                  <a:schemeClr val="tx1"/>
                </a:solidFill>
              </a:rPr>
              <a:t> shown for 7/25)</a:t>
            </a:r>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6F15528-21DE-4FAA-801E-634DDDAF4B2B}" type="slidenum">
              <a:rPr lang="en-US" smtClean="0"/>
              <a:pPr/>
              <a:t>7</a:t>
            </a:fld>
            <a:endParaRPr lang="en-US"/>
          </a:p>
        </p:txBody>
      </p:sp>
      <p:pic>
        <p:nvPicPr>
          <p:cNvPr id="5" name="Picture 4"/>
          <p:cNvPicPr>
            <a:picLocks noChangeAspect="1"/>
          </p:cNvPicPr>
          <p:nvPr/>
        </p:nvPicPr>
        <p:blipFill>
          <a:blip r:embed="rId2"/>
          <a:stretch>
            <a:fillRect/>
          </a:stretch>
        </p:blipFill>
        <p:spPr>
          <a:xfrm>
            <a:off x="0" y="0"/>
            <a:ext cx="4693920" cy="3627120"/>
          </a:xfrm>
          <a:prstGeom prst="rect">
            <a:avLst/>
          </a:prstGeom>
        </p:spPr>
      </p:pic>
      <p:pic>
        <p:nvPicPr>
          <p:cNvPr id="6" name="Picture 5"/>
          <p:cNvPicPr>
            <a:picLocks noChangeAspect="1"/>
          </p:cNvPicPr>
          <p:nvPr/>
        </p:nvPicPr>
        <p:blipFill>
          <a:blip r:embed="rId3"/>
          <a:stretch>
            <a:fillRect/>
          </a:stretch>
        </p:blipFill>
        <p:spPr>
          <a:xfrm>
            <a:off x="5056378" y="0"/>
            <a:ext cx="4087622" cy="4164838"/>
          </a:xfrm>
          <a:prstGeom prst="rect">
            <a:avLst/>
          </a:prstGeom>
        </p:spPr>
      </p:pic>
      <p:sp>
        <p:nvSpPr>
          <p:cNvPr id="7" name="TextBox 6"/>
          <p:cNvSpPr txBox="1"/>
          <p:nvPr/>
        </p:nvSpPr>
        <p:spPr>
          <a:xfrm>
            <a:off x="0" y="4019550"/>
            <a:ext cx="8610600" cy="1138773"/>
          </a:xfrm>
          <a:prstGeom prst="rect">
            <a:avLst/>
          </a:prstGeom>
          <a:noFill/>
        </p:spPr>
        <p:txBody>
          <a:bodyPr wrap="square" rtlCol="0">
            <a:spAutoFit/>
          </a:bodyPr>
          <a:lstStyle/>
          <a:p>
            <a:r>
              <a:rPr lang="en-US" sz="1700" dirty="0" smtClean="0"/>
              <a:t>Some cloud clearing near southern coast post front (see next slide).  EC (left) probably overdone.  Ample low cloud near routine flight track.  Expect some patchy cirrus outflow north of 5S.  Models differ on the exact position of the high cloud – this is the state of the art on outflow from convection</a:t>
            </a:r>
            <a:endParaRPr lang="en-US" sz="1700" dirty="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8</a:t>
            </a:fld>
            <a:endParaRPr lang="en-US"/>
          </a:p>
        </p:txBody>
      </p:sp>
      <p:pic>
        <p:nvPicPr>
          <p:cNvPr id="3" name="Picture 2"/>
          <p:cNvPicPr>
            <a:picLocks noChangeAspect="1"/>
          </p:cNvPicPr>
          <p:nvPr/>
        </p:nvPicPr>
        <p:blipFill>
          <a:blip r:embed="rId2"/>
          <a:stretch>
            <a:fillRect/>
          </a:stretch>
        </p:blipFill>
        <p:spPr>
          <a:xfrm>
            <a:off x="0" y="0"/>
            <a:ext cx="4693920" cy="3627120"/>
          </a:xfrm>
          <a:prstGeom prst="rect">
            <a:avLst/>
          </a:prstGeom>
        </p:spPr>
      </p:pic>
      <p:pic>
        <p:nvPicPr>
          <p:cNvPr id="4" name="Picture 3"/>
          <p:cNvPicPr>
            <a:picLocks noChangeAspect="1"/>
          </p:cNvPicPr>
          <p:nvPr/>
        </p:nvPicPr>
        <p:blipFill>
          <a:blip r:embed="rId3"/>
          <a:stretch>
            <a:fillRect/>
          </a:stretch>
        </p:blipFill>
        <p:spPr>
          <a:xfrm>
            <a:off x="4450080" y="0"/>
            <a:ext cx="4693920" cy="3627120"/>
          </a:xfrm>
          <a:prstGeom prst="rect">
            <a:avLst/>
          </a:prstGeom>
        </p:spPr>
      </p:pic>
      <p:sp>
        <p:nvSpPr>
          <p:cNvPr id="5" name="TextBox 4"/>
          <p:cNvSpPr txBox="1"/>
          <p:nvPr/>
        </p:nvSpPr>
        <p:spPr>
          <a:xfrm>
            <a:off x="609600" y="4095750"/>
            <a:ext cx="8229600" cy="646331"/>
          </a:xfrm>
          <a:prstGeom prst="rect">
            <a:avLst/>
          </a:prstGeom>
          <a:noFill/>
        </p:spPr>
        <p:txBody>
          <a:bodyPr wrap="square" rtlCol="0">
            <a:spAutoFit/>
          </a:bodyPr>
          <a:lstStyle/>
          <a:p>
            <a:r>
              <a:rPr lang="en-US" dirty="0" smtClean="0"/>
              <a:t>Boundary layer heights go down, and offshore flow component increases after front moves through leading to cloud clearing near the coast</a:t>
            </a:r>
          </a:p>
        </p:txBody>
      </p:sp>
      <p:cxnSp>
        <p:nvCxnSpPr>
          <p:cNvPr id="7" name="Straight Arrow Connector 6"/>
          <p:cNvCxnSpPr/>
          <p:nvPr/>
        </p:nvCxnSpPr>
        <p:spPr>
          <a:xfrm rot="16200000" flipV="1">
            <a:off x="1790700" y="3067050"/>
            <a:ext cx="2209800" cy="1524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flipH="1" flipV="1">
            <a:off x="6134100" y="2686050"/>
            <a:ext cx="2133600" cy="685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rot="10800000">
            <a:off x="3200400" y="2190750"/>
            <a:ext cx="3657600" cy="1981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pPr/>
              <a:t>9</a:t>
            </a:fld>
            <a:endParaRPr lang="en-US"/>
          </a:p>
        </p:txBody>
      </p:sp>
      <p:pic>
        <p:nvPicPr>
          <p:cNvPr id="3" name="Picture 2"/>
          <p:cNvPicPr>
            <a:picLocks noChangeAspect="1"/>
          </p:cNvPicPr>
          <p:nvPr/>
        </p:nvPicPr>
        <p:blipFill>
          <a:blip r:embed="rId2"/>
          <a:stretch>
            <a:fillRect/>
          </a:stretch>
        </p:blipFill>
        <p:spPr>
          <a:xfrm>
            <a:off x="0" y="0"/>
            <a:ext cx="4693920" cy="3627120"/>
          </a:xfrm>
          <a:prstGeom prst="rect">
            <a:avLst/>
          </a:prstGeom>
        </p:spPr>
      </p:pic>
      <p:pic>
        <p:nvPicPr>
          <p:cNvPr id="4" name="Picture 3"/>
          <p:cNvPicPr>
            <a:picLocks noChangeAspect="1"/>
          </p:cNvPicPr>
          <p:nvPr/>
        </p:nvPicPr>
        <p:blipFill>
          <a:blip r:embed="rId3"/>
          <a:stretch>
            <a:fillRect/>
          </a:stretch>
        </p:blipFill>
        <p:spPr>
          <a:xfrm>
            <a:off x="4450080" y="0"/>
            <a:ext cx="4693920" cy="3627120"/>
          </a:xfrm>
          <a:prstGeom prst="rect">
            <a:avLst/>
          </a:prstGeom>
        </p:spPr>
      </p:pic>
      <p:sp>
        <p:nvSpPr>
          <p:cNvPr id="5" name="TextBox 4"/>
          <p:cNvSpPr txBox="1"/>
          <p:nvPr/>
        </p:nvSpPr>
        <p:spPr>
          <a:xfrm>
            <a:off x="304800" y="4019550"/>
            <a:ext cx="8305800" cy="646331"/>
          </a:xfrm>
          <a:prstGeom prst="rect">
            <a:avLst/>
          </a:prstGeom>
          <a:noFill/>
        </p:spPr>
        <p:txBody>
          <a:bodyPr wrap="square" rtlCol="0">
            <a:spAutoFit/>
          </a:bodyPr>
          <a:lstStyle/>
          <a:p>
            <a:r>
              <a:rPr lang="en-US" dirty="0" smtClean="0"/>
              <a:t>X-sect along routine track (left) and 700mb plan view shows an RH blob – only getting to 700mb</a:t>
            </a:r>
            <a:endParaRPr lang="en-US" dirty="0"/>
          </a:p>
        </p:txBody>
      </p:sp>
      <p:cxnSp>
        <p:nvCxnSpPr>
          <p:cNvPr id="7" name="Straight Arrow Connector 6"/>
          <p:cNvCxnSpPr/>
          <p:nvPr/>
        </p:nvCxnSpPr>
        <p:spPr>
          <a:xfrm rot="5400000" flipH="1" flipV="1">
            <a:off x="504825" y="2066925"/>
            <a:ext cx="2876550" cy="1447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1371600" y="1047750"/>
            <a:ext cx="5410200" cy="3429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9004</TotalTime>
  <Words>1344</Words>
  <Application>Microsoft Macintosh PowerPoint</Application>
  <PresentationFormat>On-screen Show (16:9)</PresentationFormat>
  <Paragraphs>135</Paragraphs>
  <Slides>24</Slides>
  <Notes>3</Notes>
  <HiddenSlides>0</HiddenSlides>
  <MMClips>0</MMClips>
  <ScaleCrop>false</ScaleCrop>
  <HeadingPairs>
    <vt:vector size="4" baseType="variant">
      <vt:variant>
        <vt:lpstr>Design Template</vt:lpstr>
      </vt:variant>
      <vt:variant>
        <vt:i4>1</vt:i4>
      </vt:variant>
      <vt:variant>
        <vt:lpstr>Slide Titles</vt:lpstr>
      </vt:variant>
      <vt:variant>
        <vt:i4>24</vt:i4>
      </vt:variant>
    </vt:vector>
  </HeadingPairs>
  <TitlesOfParts>
    <vt:vector size="25" baseType="lpstr">
      <vt:lpstr>Office Theme</vt:lpstr>
      <vt:lpstr>ORACLES forecasting briefing Meteorology for 26-Jul-2017 (Wed) to 29-Jul-2017 (Sat)</vt:lpstr>
      <vt:lpstr>Overall Summary (see bullet points for each day)</vt:lpstr>
      <vt:lpstr>Slide 3</vt:lpstr>
      <vt:lpstr>Slide 4</vt:lpstr>
      <vt:lpstr>Slide 5</vt:lpstr>
      <vt:lpstr>Wednesday (7/26)</vt:lpstr>
      <vt:lpstr>Slide 7</vt:lpstr>
      <vt:lpstr>Slide 8</vt:lpstr>
      <vt:lpstr>Slide 9</vt:lpstr>
      <vt:lpstr>Thursday (7/27)</vt:lpstr>
      <vt:lpstr>Slide 11</vt:lpstr>
      <vt:lpstr>Slide 12</vt:lpstr>
      <vt:lpstr>Slide 13</vt:lpstr>
      <vt:lpstr>Friday (7/28)</vt:lpstr>
      <vt:lpstr>Slide 15</vt:lpstr>
      <vt:lpstr>Slide 16</vt:lpstr>
      <vt:lpstr>Slide 17</vt:lpstr>
      <vt:lpstr>Slide 18</vt:lpstr>
      <vt:lpstr>Saturday (7/29)</vt:lpstr>
      <vt:lpstr>Slide 20</vt:lpstr>
      <vt:lpstr>Slide 21</vt:lpstr>
      <vt:lpstr>Slide 22</vt:lpstr>
      <vt:lpstr>Slide 23</vt:lpstr>
      <vt:lpstr>Slide 24</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ORACLES forecasting Briefing Aerosols</dc:title>
  <dc:creator>Pablo Saide Peralta</dc:creator>
  <cp:lastModifiedBy>Lenny Pfister</cp:lastModifiedBy>
  <cp:revision>141</cp:revision>
  <dcterms:created xsi:type="dcterms:W3CDTF">2017-07-25T23:56:29Z</dcterms:created>
  <dcterms:modified xsi:type="dcterms:W3CDTF">2017-07-26T01:29:17Z</dcterms:modified>
</cp:coreProperties>
</file>