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527" r:id="rId3"/>
    <p:sldId id="471" r:id="rId4"/>
    <p:sldId id="525" r:id="rId5"/>
    <p:sldId id="526" r:id="rId6"/>
    <p:sldId id="528" r:id="rId7"/>
    <p:sldId id="529" r:id="rId8"/>
    <p:sldId id="530" r:id="rId9"/>
    <p:sldId id="531" r:id="rId10"/>
    <p:sldId id="539" r:id="rId11"/>
    <p:sldId id="534" r:id="rId12"/>
    <p:sldId id="543" r:id="rId13"/>
    <p:sldId id="535" r:id="rId14"/>
    <p:sldId id="537" r:id="rId15"/>
    <p:sldId id="538" r:id="rId16"/>
    <p:sldId id="536" r:id="rId17"/>
    <p:sldId id="540" r:id="rId18"/>
    <p:sldId id="541" r:id="rId19"/>
    <p:sldId id="542" r:id="rId2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26" autoAdjust="0"/>
    <p:restoredTop sz="92776" autoAdjust="0"/>
  </p:normalViewPr>
  <p:slideViewPr>
    <p:cSldViewPr>
      <p:cViewPr varScale="1">
        <p:scale>
          <a:sx n="108" d="100"/>
          <a:sy n="108" d="100"/>
        </p:scale>
        <p:origin x="-784" y="-1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5A592-4D14-4C7F-91ED-B56C95117113}" type="datetimeFigureOut">
              <a:rPr lang="en-US" smtClean="0"/>
              <a:pPr/>
              <a:t>7/20/17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A2CB9-FD66-4E13-B342-76D1C169DF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33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3E1-AABC-43A4-ADE1-6EE700AE1CCF}" type="datetime1">
              <a:rPr lang="en-US" smtClean="0"/>
              <a:pPr/>
              <a:t>7/20/17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2892-FEFA-4B8F-ABD0-781A9A9F28D3}" type="datetime1">
              <a:rPr lang="en-US" smtClean="0"/>
              <a:pPr/>
              <a:t>7/20/17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DDA3-AF4A-4763-AD50-2093D766E6D1}" type="datetime1">
              <a:rPr lang="en-US" smtClean="0"/>
              <a:pPr/>
              <a:t>7/20/17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1D675-CB14-4B9E-A3FB-A77161BED5A8}" type="datetime1">
              <a:rPr lang="en-US" smtClean="0"/>
              <a:pPr/>
              <a:t>7/20/17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9047-3D72-47BD-BEC5-903CBAE2C259}" type="datetime1">
              <a:rPr lang="en-US" smtClean="0"/>
              <a:pPr/>
              <a:t>7/20/17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57B0D-1CC9-415D-976C-7F22ADFEE19E}" type="datetime1">
              <a:rPr lang="en-US" smtClean="0"/>
              <a:pPr/>
              <a:t>7/20/17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77A6-2936-4342-A312-7B01191D0548}" type="datetime1">
              <a:rPr lang="en-US" smtClean="0"/>
              <a:pPr/>
              <a:t>7/20/17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FB895-2ECD-4B1D-96DA-66F210F506D7}" type="datetime1">
              <a:rPr lang="en-US" smtClean="0"/>
              <a:pPr/>
              <a:t>7/20/17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9A37-3570-473D-A526-6F7CDC8009BF}" type="datetime1">
              <a:rPr lang="en-US" smtClean="0"/>
              <a:pPr/>
              <a:t>7/20/17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EC1D-C5D1-4EEF-9BEA-8CEC1D2095D0}" type="datetime1">
              <a:rPr lang="en-US" smtClean="0"/>
              <a:pPr/>
              <a:t>7/20/17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BA27-7988-48A0-8852-57DEB9517F31}" type="datetime1">
              <a:rPr lang="en-US" smtClean="0"/>
              <a:pPr/>
              <a:t>7/20/17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6C375-F334-4922-911D-C0170E2E411B}" type="datetime1">
              <a:rPr lang="en-US" smtClean="0"/>
              <a:pPr/>
              <a:t>7/20/17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774031"/>
            <a:ext cx="8458200" cy="1407319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ORACLES forecasting briefing</a:t>
            </a:r>
            <a:br>
              <a:rPr lang="en-US" sz="3600" dirty="0" smtClean="0"/>
            </a:br>
            <a:r>
              <a:rPr lang="en-US" sz="3200" dirty="0" smtClean="0"/>
              <a:t>Meteorology for 21-Jul-2017 (Fri) to 24-Jul-2017 (Mon)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31381"/>
            <a:ext cx="6400800" cy="1314450"/>
          </a:xfrm>
        </p:spPr>
        <p:txBody>
          <a:bodyPr/>
          <a:lstStyle/>
          <a:p>
            <a:r>
              <a:rPr lang="en-US" dirty="0" smtClean="0"/>
              <a:t>20-Jul-2017</a:t>
            </a:r>
          </a:p>
          <a:p>
            <a:r>
              <a:rPr lang="en-US" dirty="0" smtClean="0"/>
              <a:t>Lenny </a:t>
            </a:r>
            <a:r>
              <a:rPr lang="en-US" dirty="0" err="1" smtClean="0"/>
              <a:t>Pfister</a:t>
            </a:r>
            <a:r>
              <a:rPr lang="en-US" dirty="0" smtClean="0"/>
              <a:t> and Rei Ueyama</a:t>
            </a:r>
            <a:endParaRPr lang="en-US" dirty="0"/>
          </a:p>
        </p:txBody>
      </p:sp>
      <p:pic>
        <p:nvPicPr>
          <p:cNvPr id="1026" name="Picture 2" descr="ORACLE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3335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nas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57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"/>
            <a:ext cx="7772400" cy="5905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Sunday (7/23)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28600" y="590550"/>
            <a:ext cx="8686800" cy="4552950"/>
          </a:xfrm>
        </p:spPr>
        <p:txBody>
          <a:bodyPr>
            <a:normAutofit fontScale="77500" lnSpcReduction="20000"/>
          </a:bodyPr>
          <a:lstStyle/>
          <a:p>
            <a:pPr algn="l">
              <a:buFont typeface="Arial"/>
              <a:buChar char="•"/>
            </a:pPr>
            <a:r>
              <a:rPr lang="en-US" dirty="0" smtClean="0"/>
              <a:t> Upper-level (150-200mb) high moves offshore, with strong easterlies transporting </a:t>
            </a:r>
            <a:r>
              <a:rPr lang="en-US" dirty="0" smtClean="0"/>
              <a:t>convective moisture and </a:t>
            </a:r>
            <a:r>
              <a:rPr lang="en-US" dirty="0" smtClean="0"/>
              <a:t>high clouds offshore</a:t>
            </a:r>
          </a:p>
          <a:p>
            <a:pPr algn="l">
              <a:buFont typeface="Arial"/>
              <a:buChar char="•"/>
            </a:pPr>
            <a:r>
              <a:rPr lang="en-US" dirty="0"/>
              <a:t> </a:t>
            </a:r>
            <a:r>
              <a:rPr lang="en-US" dirty="0" smtClean="0"/>
              <a:t>Mid to upper level moisture starts to increase over the African continent east of Sao Tome (more on Monday)</a:t>
            </a:r>
          </a:p>
          <a:p>
            <a:pPr algn="l">
              <a:buFont typeface="Arial"/>
              <a:buChar char="•"/>
            </a:pPr>
            <a:r>
              <a:rPr lang="en-US" dirty="0"/>
              <a:t> </a:t>
            </a:r>
            <a:r>
              <a:rPr lang="en-US" dirty="0" smtClean="0"/>
              <a:t>Low and middle cloud forecasts </a:t>
            </a:r>
            <a:r>
              <a:rPr lang="en-US" dirty="0" smtClean="0"/>
              <a:t>similar to 7</a:t>
            </a:r>
            <a:r>
              <a:rPr lang="en-US" dirty="0" smtClean="0"/>
              <a:t>/</a:t>
            </a:r>
            <a:r>
              <a:rPr lang="en-US" dirty="0" smtClean="0"/>
              <a:t>22 forecasts</a:t>
            </a:r>
            <a:endParaRPr lang="en-US" dirty="0" smtClean="0"/>
          </a:p>
          <a:p>
            <a:pPr lvl="1" algn="l">
              <a:buFont typeface="Arial"/>
              <a:buChar char="•"/>
            </a:pPr>
            <a:r>
              <a:rPr lang="en-US" dirty="0" smtClean="0"/>
              <a:t> abundant low clouds along the </a:t>
            </a:r>
            <a:r>
              <a:rPr lang="en-US" dirty="0" smtClean="0"/>
              <a:t>flight track</a:t>
            </a:r>
            <a:endParaRPr lang="en-US" dirty="0" smtClean="0"/>
          </a:p>
          <a:p>
            <a:pPr lvl="1" algn="l">
              <a:buFont typeface="Arial"/>
              <a:buChar char="•"/>
            </a:pPr>
            <a:r>
              <a:rPr lang="en-US" dirty="0"/>
              <a:t> </a:t>
            </a:r>
            <a:r>
              <a:rPr lang="en-US" dirty="0" smtClean="0"/>
              <a:t>very few (if any) middle </a:t>
            </a:r>
            <a:r>
              <a:rPr lang="en-US" dirty="0" smtClean="0"/>
              <a:t>clouds, but </a:t>
            </a:r>
            <a:r>
              <a:rPr lang="en-US" dirty="0"/>
              <a:t>anomalously strong </a:t>
            </a:r>
            <a:r>
              <a:rPr lang="en-US" dirty="0" smtClean="0"/>
              <a:t>(compared </a:t>
            </a:r>
            <a:r>
              <a:rPr lang="en-US" dirty="0"/>
              <a:t>to climatology) easterly flow at mid-levels </a:t>
            </a:r>
            <a:r>
              <a:rPr lang="en-US" dirty="0" smtClean="0"/>
              <a:t>(600mb) from </a:t>
            </a:r>
            <a:r>
              <a:rPr lang="en-US" dirty="0"/>
              <a:t>inland fire region due to </a:t>
            </a:r>
            <a:r>
              <a:rPr lang="en-US" dirty="0" err="1"/>
              <a:t>latitudinally</a:t>
            </a:r>
            <a:r>
              <a:rPr lang="en-US" dirty="0"/>
              <a:t> displaced </a:t>
            </a:r>
            <a:r>
              <a:rPr lang="en-US" dirty="0" smtClean="0"/>
              <a:t>anticyclone</a:t>
            </a:r>
            <a:r>
              <a:rPr lang="en-US" dirty="0" smtClean="0"/>
              <a:t>)</a:t>
            </a:r>
            <a:endParaRPr lang="en-US" dirty="0" smtClean="0"/>
          </a:p>
          <a:p>
            <a:pPr algn="l">
              <a:buFont typeface="Arial"/>
              <a:buChar char="•"/>
            </a:pPr>
            <a:r>
              <a:rPr lang="en-US" dirty="0"/>
              <a:t> </a:t>
            </a:r>
            <a:r>
              <a:rPr lang="en-US" dirty="0" smtClean="0"/>
              <a:t>Models disagree on the placement of high clouds: </a:t>
            </a:r>
            <a:r>
              <a:rPr lang="en-US" dirty="0" smtClean="0"/>
              <a:t>ECMWF predicts </a:t>
            </a:r>
            <a:r>
              <a:rPr lang="en-US" dirty="0" smtClean="0"/>
              <a:t>some high clouds </a:t>
            </a:r>
            <a:r>
              <a:rPr lang="en-US" dirty="0" smtClean="0"/>
              <a:t>along the </a:t>
            </a:r>
            <a:r>
              <a:rPr lang="en-US" dirty="0" smtClean="0"/>
              <a:t>flight track (north of 5S) while </a:t>
            </a:r>
            <a:r>
              <a:rPr lang="en-US" dirty="0" smtClean="0"/>
              <a:t>UKMO does </a:t>
            </a:r>
            <a:r>
              <a:rPr lang="en-US" dirty="0" smtClean="0"/>
              <a:t>not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69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33350"/>
            <a:ext cx="4423959" cy="447675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8600" y="57150"/>
            <a:ext cx="2460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clouds (7/23 12PM)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" y="4135219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Not a lot of change in low </a:t>
            </a:r>
            <a:r>
              <a:rPr lang="en-US" dirty="0" smtClean="0"/>
              <a:t>clouds </a:t>
            </a:r>
            <a:r>
              <a:rPr lang="en-US" dirty="0" smtClean="0"/>
              <a:t>near flight track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little </a:t>
            </a:r>
            <a:r>
              <a:rPr lang="en-US" dirty="0" smtClean="0"/>
              <a:t>or no middle </a:t>
            </a:r>
            <a:r>
              <a:rPr lang="en-US" dirty="0" smtClean="0"/>
              <a:t>clouds (same as 7/22)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3" y="438150"/>
            <a:ext cx="4662577" cy="3581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33800" y="24048"/>
            <a:ext cx="92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ECMWF</a:t>
            </a: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62364" y="57150"/>
            <a:ext cx="80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UKMO</a:t>
            </a:r>
            <a:endParaRPr lang="en-US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279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8"/>
            <a:ext cx="6689785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99713" y="209550"/>
            <a:ext cx="2429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RH and winds @ 600mb</a:t>
            </a:r>
            <a:endParaRPr lang="en-US" dirty="0" smtClean="0"/>
          </a:p>
          <a:p>
            <a:r>
              <a:rPr lang="en-US" dirty="0" smtClean="0"/>
              <a:t>(7/</a:t>
            </a:r>
            <a:r>
              <a:rPr lang="en-US" dirty="0" smtClean="0"/>
              <a:t>22 12PM, ECMWF)</a:t>
            </a: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133600" y="2495550"/>
            <a:ext cx="378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4343400" y="1809750"/>
            <a:ext cx="2438400" cy="1447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81800" y="3028950"/>
            <a:ext cx="2438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Ely winds from the coast (and inland fire region) to the N-S leg of the flight track due to displaced high offshore; typically see NE winds here</a:t>
            </a:r>
            <a:endParaRPr lang="en-US" dirty="0" smtClean="0"/>
          </a:p>
        </p:txBody>
      </p:sp>
      <p:sp>
        <p:nvSpPr>
          <p:cNvPr id="15" name="Oval 14"/>
          <p:cNvSpPr/>
          <p:nvPr/>
        </p:nvSpPr>
        <p:spPr>
          <a:xfrm>
            <a:off x="4800600" y="1428750"/>
            <a:ext cx="952462" cy="6858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781800" y="1276350"/>
            <a:ext cx="2438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 indications of dry convection (capped below 700mb) south of the moist convection region</a:t>
            </a:r>
            <a:endParaRPr lang="en-US" dirty="0" smtClean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791200" y="1504950"/>
            <a:ext cx="9906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5315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33350"/>
            <a:ext cx="4423959" cy="447675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8600" y="57150"/>
            <a:ext cx="2503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clouds (7/23 12PM)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" y="4239220"/>
            <a:ext cx="731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Models disagree on the placement of the high clouds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ECMWF predicts </a:t>
            </a:r>
            <a:r>
              <a:rPr lang="en-US" dirty="0" smtClean="0"/>
              <a:t>high clouds along the flight track, while </a:t>
            </a:r>
            <a:r>
              <a:rPr lang="en-US" dirty="0" smtClean="0"/>
              <a:t>UKMO does </a:t>
            </a:r>
            <a:r>
              <a:rPr lang="en-US" dirty="0" smtClean="0"/>
              <a:t>not (opposite </a:t>
            </a:r>
            <a:r>
              <a:rPr lang="en-US" dirty="0" smtClean="0"/>
              <a:t>of Saturday 7</a:t>
            </a:r>
            <a:r>
              <a:rPr lang="en-US" dirty="0" smtClean="0"/>
              <a:t>/22 </a:t>
            </a:r>
            <a:r>
              <a:rPr lang="en-US" dirty="0" smtClean="0"/>
              <a:t>12Z forecasts)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38150"/>
            <a:ext cx="4572000" cy="35387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33800" y="24048"/>
            <a:ext cx="92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ECMWF</a:t>
            </a: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62364" y="57150"/>
            <a:ext cx="80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UKMO</a:t>
            </a:r>
            <a:endParaRPr lang="en-US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15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57150"/>
            <a:ext cx="2503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clouds (7/23 12PM)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" y="4095750"/>
            <a:ext cx="845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High cloud forecasts are associated with </a:t>
            </a:r>
            <a:r>
              <a:rPr lang="en-US" dirty="0" smtClean="0"/>
              <a:t>a region of high </a:t>
            </a:r>
            <a:r>
              <a:rPr lang="en-US" dirty="0" smtClean="0"/>
              <a:t>RH </a:t>
            </a:r>
            <a:r>
              <a:rPr lang="en-US" dirty="0" smtClean="0"/>
              <a:t>at upper </a:t>
            </a:r>
            <a:r>
              <a:rPr lang="en-US" dirty="0" smtClean="0"/>
              <a:t>levels and easterly flow through them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This region of high RH air expands </a:t>
            </a:r>
            <a:r>
              <a:rPr lang="en-US" dirty="0" smtClean="0"/>
              <a:t>westward on </a:t>
            </a:r>
            <a:r>
              <a:rPr lang="en-US" dirty="0" smtClean="0"/>
              <a:t>Monday 7/24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38150"/>
            <a:ext cx="4572000" cy="35387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438150"/>
            <a:ext cx="4534330" cy="3505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38800" y="35030"/>
            <a:ext cx="1421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RH @ </a:t>
            </a:r>
            <a:r>
              <a:rPr lang="en-US" dirty="0" smtClean="0"/>
              <a:t>150mb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24800" y="0"/>
            <a:ext cx="92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ECMWF</a:t>
            </a:r>
            <a:endParaRPr lang="en-US" dirty="0" smtClean="0">
              <a:solidFill>
                <a:schemeClr val="tx2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7239000" y="1809750"/>
            <a:ext cx="381000" cy="2362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64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"/>
            <a:ext cx="7772400" cy="5905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Monday (7/24)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28600" y="590550"/>
            <a:ext cx="8686800" cy="4552950"/>
          </a:xfrm>
        </p:spPr>
        <p:txBody>
          <a:bodyPr>
            <a:normAutofit fontScale="92500" lnSpcReduction="10000"/>
          </a:bodyPr>
          <a:lstStyle/>
          <a:p>
            <a:pPr algn="l">
              <a:buFont typeface="Arial"/>
              <a:buChar char="•"/>
            </a:pPr>
            <a:r>
              <a:rPr lang="en-US" dirty="0" smtClean="0"/>
              <a:t> Mid to upper level moisture increases over the African continent east of Sao Tome</a:t>
            </a:r>
          </a:p>
          <a:p>
            <a:pPr algn="l">
              <a:buFont typeface="Arial"/>
              <a:buChar char="•"/>
            </a:pPr>
            <a:r>
              <a:rPr lang="en-US" dirty="0"/>
              <a:t> </a:t>
            </a:r>
            <a:r>
              <a:rPr lang="en-US" dirty="0" smtClean="0"/>
              <a:t>Abundant low clouds throughout the flight region (slightly higher cloud bases due to increasing BL </a:t>
            </a:r>
            <a:r>
              <a:rPr lang="en-US" dirty="0" smtClean="0"/>
              <a:t>height from 7/21 to 7/24)</a:t>
            </a:r>
            <a:endParaRPr lang="en-US" dirty="0" smtClean="0"/>
          </a:p>
          <a:p>
            <a:pPr algn="l">
              <a:buFont typeface="Arial"/>
              <a:buChar char="•"/>
            </a:pPr>
            <a:r>
              <a:rPr lang="en-US" dirty="0"/>
              <a:t> </a:t>
            </a:r>
            <a:r>
              <a:rPr lang="en-US" dirty="0" smtClean="0"/>
              <a:t>Expect some middle clouds at Sao Tome associated with the westward push of mid-level moisture </a:t>
            </a:r>
          </a:p>
          <a:p>
            <a:pPr algn="l">
              <a:buFont typeface="Arial"/>
              <a:buChar char="•"/>
            </a:pPr>
            <a:r>
              <a:rPr lang="en-US" dirty="0"/>
              <a:t> </a:t>
            </a:r>
            <a:r>
              <a:rPr lang="en-US" dirty="0" smtClean="0"/>
              <a:t>Models disagree on high cloud cover: </a:t>
            </a:r>
            <a:r>
              <a:rPr lang="en-US" dirty="0" smtClean="0"/>
              <a:t>ECMWF predicts </a:t>
            </a:r>
            <a:r>
              <a:rPr lang="en-US" dirty="0" smtClean="0"/>
              <a:t>extensive high clouds at Sao Tome, while </a:t>
            </a:r>
            <a:r>
              <a:rPr lang="en-US" dirty="0" smtClean="0"/>
              <a:t>UKMO forecasts </a:t>
            </a:r>
            <a:r>
              <a:rPr lang="en-US" dirty="0" smtClean="0"/>
              <a:t>place them further north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78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5181600" cy="388882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840" y="685800"/>
            <a:ext cx="5248045" cy="4019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0"/>
            <a:ext cx="3464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RH cross-section along the equator</a:t>
            </a:r>
          </a:p>
          <a:p>
            <a:r>
              <a:rPr lang="en-US" dirty="0" smtClean="0"/>
              <a:t> (7/23 12PM)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1600" y="285750"/>
            <a:ext cx="1367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(7/24 12PM)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924800" y="0"/>
            <a:ext cx="92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ECMWF</a:t>
            </a: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1352550"/>
            <a:ext cx="841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600mb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2038350"/>
            <a:ext cx="841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7</a:t>
            </a:r>
            <a:r>
              <a:rPr lang="en-US" dirty="0" smtClean="0">
                <a:solidFill>
                  <a:srgbClr val="FF6600"/>
                </a:solidFill>
              </a:rPr>
              <a:t>00mb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4717018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Westward intrusion of high RH air at mid levels (600mb) from Sun 7/23 to Mon 7/24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92022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33350"/>
            <a:ext cx="4483562" cy="455295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8600" y="57150"/>
            <a:ext cx="2460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clouds (7/24 12PM)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438150"/>
            <a:ext cx="4654764" cy="35871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33800" y="24048"/>
            <a:ext cx="92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ECMWF</a:t>
            </a: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62364" y="57150"/>
            <a:ext cx="80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UKMO</a:t>
            </a: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4287619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Abundant low clouds in the flight region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Cloud free region begins to develop off Namibia coast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60678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33350"/>
            <a:ext cx="4483562" cy="455295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8600" y="57150"/>
            <a:ext cx="2737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Middle clouds (7/24 12PM)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8151"/>
            <a:ext cx="4800600" cy="37063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4363819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General agreement between models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ECMWF forecasts </a:t>
            </a:r>
            <a:r>
              <a:rPr lang="en-US" dirty="0" smtClean="0"/>
              <a:t>middle clouds over Sao Tome, less in </a:t>
            </a:r>
            <a:r>
              <a:rPr lang="en-US" dirty="0" smtClean="0"/>
              <a:t>UKMO</a:t>
            </a: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3733800" y="24048"/>
            <a:ext cx="92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ECMWF</a:t>
            </a: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62364" y="57150"/>
            <a:ext cx="80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UKMO</a:t>
            </a:r>
            <a:endParaRPr lang="en-US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802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33350"/>
            <a:ext cx="4483562" cy="455295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57150"/>
            <a:ext cx="2503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clouds (7/24 12PM)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4239220"/>
            <a:ext cx="861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Models disagree on the distribution of high clouds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ECMWF predicts </a:t>
            </a:r>
            <a:r>
              <a:rPr lang="en-US" dirty="0" smtClean="0"/>
              <a:t>extensive high cloud cover over Sao Tome, while </a:t>
            </a:r>
            <a:r>
              <a:rPr lang="en-US" dirty="0" smtClean="0"/>
              <a:t>UKMO high </a:t>
            </a:r>
            <a:r>
              <a:rPr lang="en-US" dirty="0" smtClean="0"/>
              <a:t>clouds are concentrated further north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438150"/>
            <a:ext cx="4727518" cy="36790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33800" y="24048"/>
            <a:ext cx="92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ECMWF</a:t>
            </a: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62364" y="57150"/>
            <a:ext cx="80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UKMO</a:t>
            </a:r>
            <a:endParaRPr lang="en-US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027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-30110"/>
            <a:ext cx="7150544" cy="51435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467600" y="133350"/>
            <a:ext cx="1611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Latest IR image</a:t>
            </a:r>
          </a:p>
          <a:p>
            <a:r>
              <a:rPr lang="en-US" dirty="0" smtClean="0"/>
              <a:t>(7/20 615PM)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96200" y="3409950"/>
            <a:ext cx="1132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loud </a:t>
            </a:r>
            <a:r>
              <a:rPr lang="en-US" dirty="0" smtClean="0"/>
              <a:t>free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495800" y="3562350"/>
            <a:ext cx="32004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391400" y="1581150"/>
            <a:ext cx="175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 clouds (cloud top height </a:t>
            </a:r>
            <a:r>
              <a:rPr lang="en-US" dirty="0" smtClean="0"/>
              <a:t>≤1.25 km) </a:t>
            </a:r>
            <a:r>
              <a:rPr lang="en-US" dirty="0" smtClean="0"/>
              <a:t>along flight track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 rot="20367134">
            <a:off x="4229137" y="3100815"/>
            <a:ext cx="721328" cy="14478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962400" y="1809750"/>
            <a:ext cx="342900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1857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"/>
            <a:ext cx="7772400" cy="5905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Friday (7/21)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28600" y="666750"/>
            <a:ext cx="8686800" cy="4648200"/>
          </a:xfrm>
        </p:spPr>
        <p:txBody>
          <a:bodyPr>
            <a:normAutofit fontScale="85000" lnSpcReduction="10000"/>
          </a:bodyPr>
          <a:lstStyle/>
          <a:p>
            <a:pPr algn="l">
              <a:buFont typeface="Arial"/>
              <a:buChar char="•"/>
            </a:pPr>
            <a:r>
              <a:rPr lang="en-US" dirty="0" smtClean="0"/>
              <a:t> Returning to climatological mean pattern of low clouds (i.e., low clouds filling in off Namibia coast) by early Saturday </a:t>
            </a:r>
            <a:r>
              <a:rPr lang="en-US" dirty="0" smtClean="0"/>
              <a:t>morning</a:t>
            </a:r>
            <a:endParaRPr lang="en-US" dirty="0" smtClean="0"/>
          </a:p>
          <a:p>
            <a:pPr algn="l"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smtClean="0"/>
              <a:t>TAF indicates cloud </a:t>
            </a:r>
            <a:r>
              <a:rPr lang="en-US" dirty="0" smtClean="0"/>
              <a:t>ceiling of ~3 </a:t>
            </a:r>
            <a:r>
              <a:rPr lang="en-US" dirty="0" err="1" smtClean="0"/>
              <a:t>kft</a:t>
            </a:r>
            <a:r>
              <a:rPr lang="en-US" dirty="0" smtClean="0"/>
              <a:t> (low clouds) at takeoff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 Expect patches of low clouds along the routine flight track north of ~5S, and abundant low clouds southward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 Very few (if any) middle and high clouds along flight track</a:t>
            </a:r>
          </a:p>
          <a:p>
            <a:pPr algn="l">
              <a:buFont typeface="Arial"/>
              <a:buChar char="•"/>
            </a:pPr>
            <a:r>
              <a:rPr lang="en-US" dirty="0"/>
              <a:t> P</a:t>
            </a:r>
            <a:r>
              <a:rPr lang="en-US" dirty="0" smtClean="0"/>
              <a:t>ossible high clouds over Sao Tome at landing associated with offshore flow from inland daytime convection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"/>
            <a:ext cx="6683315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99713" y="209550"/>
            <a:ext cx="230295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Precip</a:t>
            </a:r>
            <a:endParaRPr lang="en-US" dirty="0" smtClean="0"/>
          </a:p>
          <a:p>
            <a:r>
              <a:rPr lang="en-US" dirty="0" smtClean="0"/>
              <a:t>Mean SLP </a:t>
            </a:r>
          </a:p>
          <a:p>
            <a:r>
              <a:rPr lang="en-US" dirty="0" smtClean="0"/>
              <a:t>500-1000mb thickness </a:t>
            </a:r>
          </a:p>
          <a:p>
            <a:r>
              <a:rPr lang="en-US" dirty="0" err="1" smtClean="0"/>
              <a:t>Sfc</a:t>
            </a:r>
            <a:r>
              <a:rPr lang="en-US" dirty="0" smtClean="0"/>
              <a:t> winds</a:t>
            </a:r>
            <a:endParaRPr lang="en-US" dirty="0" smtClean="0"/>
          </a:p>
          <a:p>
            <a:r>
              <a:rPr lang="en-US" dirty="0" smtClean="0"/>
              <a:t>(7/</a:t>
            </a:r>
            <a:r>
              <a:rPr lang="en-US" dirty="0" smtClean="0"/>
              <a:t>21 12PM, ECMWF)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21568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8600" y="57150"/>
            <a:ext cx="2460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clouds (7/21 12PM)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207099"/>
            <a:ext cx="4299728" cy="43458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35699"/>
            <a:ext cx="4652220" cy="3581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" y="4163020"/>
            <a:ext cx="815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Cloud-free region off </a:t>
            </a:r>
            <a:r>
              <a:rPr lang="en-US" dirty="0" smtClean="0"/>
              <a:t>Namibia </a:t>
            </a:r>
            <a:r>
              <a:rPr lang="en-US" dirty="0" smtClean="0"/>
              <a:t>coast, gradually filling in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Abundant low clouds expected along flight track south of ~5S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Very few middle and </a:t>
            </a:r>
            <a:r>
              <a:rPr lang="en-US" dirty="0" smtClean="0"/>
              <a:t>high clouds (ECMWF not </a:t>
            </a:r>
            <a:r>
              <a:rPr lang="en-US" dirty="0" smtClean="0"/>
              <a:t>shown but agrees with </a:t>
            </a:r>
            <a:r>
              <a:rPr lang="en-US" dirty="0" smtClean="0"/>
              <a:t>UKMO)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733800" y="24048"/>
            <a:ext cx="92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ECMWF</a:t>
            </a: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62364" y="57150"/>
            <a:ext cx="80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UKMO</a:t>
            </a:r>
            <a:endParaRPr lang="en-US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807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"/>
            <a:ext cx="7772400" cy="5905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Saturday (7/22)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28600" y="590550"/>
            <a:ext cx="8686800" cy="4552950"/>
          </a:xfrm>
        </p:spPr>
        <p:txBody>
          <a:bodyPr>
            <a:normAutofit lnSpcReduction="10000"/>
          </a:bodyPr>
          <a:lstStyle/>
          <a:p>
            <a:pPr algn="l">
              <a:buFont typeface="Arial"/>
              <a:buChar char="•"/>
            </a:pPr>
            <a:r>
              <a:rPr lang="en-US" dirty="0" smtClean="0"/>
              <a:t> Climatological mean conditions: surface high, low cloud deck with ~15 knot SSE winds off </a:t>
            </a:r>
            <a:r>
              <a:rPr lang="en-US" dirty="0" smtClean="0"/>
              <a:t>the Namibia </a:t>
            </a:r>
            <a:r>
              <a:rPr lang="en-US" dirty="0" smtClean="0"/>
              <a:t>coast</a:t>
            </a:r>
          </a:p>
          <a:p>
            <a:pPr algn="l">
              <a:buFont typeface="Arial"/>
              <a:buChar char="•"/>
            </a:pPr>
            <a:r>
              <a:rPr lang="en-US" dirty="0"/>
              <a:t> </a:t>
            </a:r>
            <a:r>
              <a:rPr lang="en-US" dirty="0" smtClean="0"/>
              <a:t>Abundant low clouds along the flight track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 Very few (if any) middle </a:t>
            </a:r>
            <a:r>
              <a:rPr lang="en-US" dirty="0" smtClean="0"/>
              <a:t>clouds</a:t>
            </a:r>
          </a:p>
          <a:p>
            <a:pPr algn="l">
              <a:buFont typeface="Arial"/>
              <a:buChar char="•"/>
            </a:pPr>
            <a:r>
              <a:rPr lang="en-US" dirty="0"/>
              <a:t> </a:t>
            </a:r>
            <a:r>
              <a:rPr lang="en-US" dirty="0" smtClean="0"/>
              <a:t>Expect </a:t>
            </a:r>
            <a:r>
              <a:rPr lang="en-US" dirty="0" smtClean="0"/>
              <a:t>high clouds over Sao Tome. There is some model disagreement on the </a:t>
            </a:r>
            <a:r>
              <a:rPr lang="en-US" dirty="0" smtClean="0"/>
              <a:t>southward </a:t>
            </a:r>
            <a:r>
              <a:rPr lang="en-US" dirty="0" smtClean="0"/>
              <a:t>extent </a:t>
            </a:r>
            <a:r>
              <a:rPr lang="en-US" dirty="0" smtClean="0"/>
              <a:t>of these high </a:t>
            </a:r>
            <a:r>
              <a:rPr lang="en-US" dirty="0" smtClean="0"/>
              <a:t>clouds (down to ~5S); clear of high clouds south of 5S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957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68457" cy="51435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20367134">
            <a:off x="3351295" y="2138581"/>
            <a:ext cx="936463" cy="1907764"/>
          </a:xfrm>
          <a:prstGeom prst="ellipse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914712" y="2724150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Stronger </a:t>
            </a:r>
            <a:r>
              <a:rPr lang="en-US" dirty="0" err="1" smtClean="0"/>
              <a:t>SEly</a:t>
            </a:r>
            <a:r>
              <a:rPr lang="en-US" dirty="0" smtClean="0"/>
              <a:t> winds (~15 </a:t>
            </a:r>
            <a:r>
              <a:rPr lang="en-US" dirty="0" err="1" smtClean="0"/>
              <a:t>kts</a:t>
            </a:r>
            <a:r>
              <a:rPr lang="en-US" dirty="0" smtClean="0"/>
              <a:t>) compared to previous day, closer to climatology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648202" y="2952750"/>
            <a:ext cx="220979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699713" y="209550"/>
            <a:ext cx="230295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Precip</a:t>
            </a:r>
            <a:endParaRPr lang="en-US" dirty="0" smtClean="0"/>
          </a:p>
          <a:p>
            <a:r>
              <a:rPr lang="en-US" dirty="0" smtClean="0"/>
              <a:t>Mean SLP </a:t>
            </a:r>
          </a:p>
          <a:p>
            <a:r>
              <a:rPr lang="en-US" dirty="0" smtClean="0"/>
              <a:t>500-1000mb thickness </a:t>
            </a:r>
          </a:p>
          <a:p>
            <a:r>
              <a:rPr lang="en-US" dirty="0" err="1" smtClean="0"/>
              <a:t>Sfc</a:t>
            </a:r>
            <a:r>
              <a:rPr lang="en-US" dirty="0" smtClean="0"/>
              <a:t> winds</a:t>
            </a:r>
            <a:endParaRPr lang="en-US" dirty="0" smtClean="0"/>
          </a:p>
          <a:p>
            <a:r>
              <a:rPr lang="en-US" dirty="0" smtClean="0"/>
              <a:t>(7/</a:t>
            </a:r>
            <a:r>
              <a:rPr lang="en-US" dirty="0" smtClean="0"/>
              <a:t>22 12PM, ECMWF)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40527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526" y="133350"/>
            <a:ext cx="4315975" cy="44196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8600" y="57150"/>
            <a:ext cx="2460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clouds (7/22 12PM)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" y="4440019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Vast region of low cloud cover, resembling </a:t>
            </a:r>
            <a:r>
              <a:rPr lang="en-US" dirty="0" smtClean="0"/>
              <a:t>climatology (greater southward extent)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Little or no middle clouds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487648"/>
            <a:ext cx="4571999" cy="35319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33800" y="24048"/>
            <a:ext cx="92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ECMWF</a:t>
            </a: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62364" y="57150"/>
            <a:ext cx="80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UKMO</a:t>
            </a:r>
            <a:endParaRPr lang="en-US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022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526" y="133350"/>
            <a:ext cx="4315975" cy="44196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8600" y="57150"/>
            <a:ext cx="2503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clouds (7/22 12PM)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" y="4211419"/>
            <a:ext cx="861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High clouds expected over Sao Tome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Model disagreement on the southward extent of the high </a:t>
            </a:r>
            <a:r>
              <a:rPr lang="en-US" dirty="0" smtClean="0"/>
              <a:t>clouds along the flight </a:t>
            </a:r>
            <a:r>
              <a:rPr lang="en-US" dirty="0" smtClean="0"/>
              <a:t>track; clear south of ~5S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95" y="438150"/>
            <a:ext cx="4599305" cy="35485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33800" y="24048"/>
            <a:ext cx="92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ECMWF</a:t>
            </a: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62364" y="57150"/>
            <a:ext cx="80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UKMO</a:t>
            </a:r>
            <a:endParaRPr lang="en-US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0410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8689</TotalTime>
  <Words>934</Words>
  <Application>Microsoft Macintosh PowerPoint</Application>
  <PresentationFormat>On-screen Show (16:9)</PresentationFormat>
  <Paragraphs>118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ORACLES forecasting briefing Meteorology for 21-Jul-2017 (Fri) to 24-Jul-2017 (Mon)</vt:lpstr>
      <vt:lpstr>PowerPoint Presentation</vt:lpstr>
      <vt:lpstr>Friday (7/21)</vt:lpstr>
      <vt:lpstr>PowerPoint Presentation</vt:lpstr>
      <vt:lpstr>PowerPoint Presentation</vt:lpstr>
      <vt:lpstr>Saturday (7/22)</vt:lpstr>
      <vt:lpstr>PowerPoint Presentation</vt:lpstr>
      <vt:lpstr>PowerPoint Presentation</vt:lpstr>
      <vt:lpstr>PowerPoint Presentation</vt:lpstr>
      <vt:lpstr>Sunday (7/23)</vt:lpstr>
      <vt:lpstr>PowerPoint Presentation</vt:lpstr>
      <vt:lpstr>PowerPoint Presentation</vt:lpstr>
      <vt:lpstr>PowerPoint Presentation</vt:lpstr>
      <vt:lpstr>PowerPoint Presentation</vt:lpstr>
      <vt:lpstr>Monday (7/24)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ORACLES forecasting Briefing Aerosols</dc:title>
  <dc:creator>Pablo Saide Peralta</dc:creator>
  <cp:lastModifiedBy>Rei</cp:lastModifiedBy>
  <cp:revision>105</cp:revision>
  <dcterms:created xsi:type="dcterms:W3CDTF">2016-09-16T02:40:31Z</dcterms:created>
  <dcterms:modified xsi:type="dcterms:W3CDTF">2017-07-21T04:27:24Z</dcterms:modified>
</cp:coreProperties>
</file>