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69" r:id="rId3"/>
    <p:sldId id="257" r:id="rId4"/>
    <p:sldId id="262" r:id="rId5"/>
    <p:sldId id="263" r:id="rId6"/>
    <p:sldId id="264" r:id="rId7"/>
    <p:sldId id="265" r:id="rId8"/>
    <p:sldId id="266" r:id="rId9"/>
    <p:sldId id="268"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41" autoAdjust="0"/>
    <p:restoredTop sz="99827" autoAdjust="0"/>
  </p:normalViewPr>
  <p:slideViewPr>
    <p:cSldViewPr snapToGrid="0" snapToObjects="1">
      <p:cViewPr>
        <p:scale>
          <a:sx n="103" d="100"/>
          <a:sy n="103" d="100"/>
        </p:scale>
        <p:origin x="-1240" y="-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5CF935-9670-BA4F-A46D-56CE67228EF2}" type="datetimeFigureOut">
              <a:rPr lang="en-US" smtClean="0"/>
              <a:t>7/15/17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257ECA-EF2B-8544-A6E3-BC255D478B9D}" type="slidenum">
              <a:rPr lang="en-US" smtClean="0"/>
              <a:t>‹#›</a:t>
            </a:fld>
            <a:endParaRPr lang="en-US"/>
          </a:p>
        </p:txBody>
      </p:sp>
    </p:spTree>
    <p:extLst>
      <p:ext uri="{BB962C8B-B14F-4D97-AF65-F5344CB8AC3E}">
        <p14:creationId xmlns:p14="http://schemas.microsoft.com/office/powerpoint/2010/main" val="40056127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257ECA-EF2B-8544-A6E3-BC255D478B9D}" type="slidenum">
              <a:rPr lang="en-US" smtClean="0"/>
              <a:t>9</a:t>
            </a:fld>
            <a:endParaRPr lang="en-US"/>
          </a:p>
        </p:txBody>
      </p:sp>
    </p:spTree>
    <p:extLst>
      <p:ext uri="{BB962C8B-B14F-4D97-AF65-F5344CB8AC3E}">
        <p14:creationId xmlns:p14="http://schemas.microsoft.com/office/powerpoint/2010/main" val="3616816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E5D0EE-8424-AC47-B929-1C1FAC0BDBD3}" type="datetimeFigureOut">
              <a:rPr lang="en-US" smtClean="0"/>
              <a:t>7/15/17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D7CFE-65C5-0043-8554-202EAFB151E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E5D0EE-8424-AC47-B929-1C1FAC0BDBD3}" type="datetimeFigureOut">
              <a:rPr lang="en-US" smtClean="0"/>
              <a:t>7/15/17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D7CFE-65C5-0043-8554-202EAFB151E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E5D0EE-8424-AC47-B929-1C1FAC0BDBD3}" type="datetimeFigureOut">
              <a:rPr lang="en-US" smtClean="0"/>
              <a:t>7/15/17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D7CFE-65C5-0043-8554-202EAFB151E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E5D0EE-8424-AC47-B929-1C1FAC0BDBD3}" type="datetimeFigureOut">
              <a:rPr lang="en-US" smtClean="0"/>
              <a:t>7/15/17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D7CFE-65C5-0043-8554-202EAFB151E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E5D0EE-8424-AC47-B929-1C1FAC0BDBD3}" type="datetimeFigureOut">
              <a:rPr lang="en-US" smtClean="0"/>
              <a:t>7/15/17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D7CFE-65C5-0043-8554-202EAFB151E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E5D0EE-8424-AC47-B929-1C1FAC0BDBD3}" type="datetimeFigureOut">
              <a:rPr lang="en-US" smtClean="0"/>
              <a:t>7/15/17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0D7CFE-65C5-0043-8554-202EAFB151E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E5D0EE-8424-AC47-B929-1C1FAC0BDBD3}" type="datetimeFigureOut">
              <a:rPr lang="en-US" smtClean="0"/>
              <a:t>7/15/17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0D7CFE-65C5-0043-8554-202EAFB151E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E5D0EE-8424-AC47-B929-1C1FAC0BDBD3}" type="datetimeFigureOut">
              <a:rPr lang="en-US" smtClean="0"/>
              <a:t>7/15/17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0D7CFE-65C5-0043-8554-202EAFB151E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E5D0EE-8424-AC47-B929-1C1FAC0BDBD3}" type="datetimeFigureOut">
              <a:rPr lang="en-US" smtClean="0"/>
              <a:t>7/15/17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0D7CFE-65C5-0043-8554-202EAFB151E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E5D0EE-8424-AC47-B929-1C1FAC0BDBD3}" type="datetimeFigureOut">
              <a:rPr lang="en-US" smtClean="0"/>
              <a:t>7/15/17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0D7CFE-65C5-0043-8554-202EAFB151E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E5D0EE-8424-AC47-B929-1C1FAC0BDBD3}" type="datetimeFigureOut">
              <a:rPr lang="en-US" smtClean="0"/>
              <a:t>7/15/17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0D7CFE-65C5-0043-8554-202EAFB151E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E5D0EE-8424-AC47-B929-1C1FAC0BDBD3}" type="datetimeFigureOut">
              <a:rPr lang="en-US" smtClean="0"/>
              <a:t>7/15/17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0D7CFE-65C5-0043-8554-202EAFB151E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ORACLES Weather Briefing </a:t>
            </a:r>
            <a:br>
              <a:rPr lang="en-US" dirty="0" smtClean="0"/>
            </a:br>
            <a:r>
              <a:rPr lang="en-US" dirty="0" smtClean="0"/>
              <a:t>Saturday, July 15</a:t>
            </a:r>
            <a:endParaRPr lang="en-US" dirty="0"/>
          </a:p>
        </p:txBody>
      </p:sp>
      <p:sp>
        <p:nvSpPr>
          <p:cNvPr id="3" name="Subtitle 2"/>
          <p:cNvSpPr>
            <a:spLocks noGrp="1"/>
          </p:cNvSpPr>
          <p:nvPr>
            <p:ph type="subTitle" idx="1"/>
          </p:nvPr>
        </p:nvSpPr>
        <p:spPr/>
        <p:txBody>
          <a:bodyPr/>
          <a:lstStyle/>
          <a:p>
            <a:r>
              <a:rPr lang="en-US" dirty="0" smtClean="0"/>
              <a:t>Lenny Pfister and </a:t>
            </a:r>
            <a:r>
              <a:rPr lang="en-US" dirty="0" err="1" smtClean="0"/>
              <a:t>Rei</a:t>
            </a:r>
            <a:r>
              <a:rPr lang="en-US" dirty="0" smtClean="0"/>
              <a:t> </a:t>
            </a:r>
            <a:r>
              <a:rPr lang="en-US" dirty="0" err="1" smtClean="0"/>
              <a:t>Ueyama</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1500" y="0"/>
            <a:ext cx="7979241" cy="6858000"/>
          </a:xfrm>
          <a:prstGeom prst="rect">
            <a:avLst/>
          </a:prstGeom>
        </p:spPr>
      </p:pic>
      <p:sp>
        <p:nvSpPr>
          <p:cNvPr id="3" name="TextBox 2"/>
          <p:cNvSpPr txBox="1"/>
          <p:nvPr/>
        </p:nvSpPr>
        <p:spPr>
          <a:xfrm>
            <a:off x="571500" y="290635"/>
            <a:ext cx="4892385" cy="369332"/>
          </a:xfrm>
          <a:prstGeom prst="rect">
            <a:avLst/>
          </a:prstGeom>
          <a:noFill/>
        </p:spPr>
        <p:txBody>
          <a:bodyPr wrap="none" rtlCol="0">
            <a:spAutoFit/>
          </a:bodyPr>
          <a:lstStyle/>
          <a:p>
            <a:r>
              <a:rPr lang="en-US" dirty="0" smtClean="0">
                <a:solidFill>
                  <a:srgbClr val="FF0000"/>
                </a:solidFill>
              </a:rPr>
              <a:t>Water Vapor imagery on Saturday 7/15 at 1:15PM</a:t>
            </a:r>
            <a:endParaRPr lang="en-US" dirty="0" smtClean="0">
              <a:solidFill>
                <a:srgbClr val="FF0000"/>
              </a:solidFill>
            </a:endParaRPr>
          </a:p>
        </p:txBody>
      </p:sp>
    </p:spTree>
    <p:extLst>
      <p:ext uri="{BB962C8B-B14F-4D97-AF65-F5344CB8AC3E}">
        <p14:creationId xmlns:p14="http://schemas.microsoft.com/office/powerpoint/2010/main" val="3196715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272254" y="1600200"/>
            <a:ext cx="8686800" cy="4761558"/>
          </a:xfrm>
        </p:spPr>
        <p:txBody>
          <a:bodyPr>
            <a:normAutofit fontScale="77500" lnSpcReduction="20000"/>
          </a:bodyPr>
          <a:lstStyle/>
          <a:p>
            <a:r>
              <a:rPr lang="en-US" sz="2400" dirty="0" smtClean="0"/>
              <a:t>As forecasted, had a lot of T-storm activity last night.  </a:t>
            </a:r>
            <a:r>
              <a:rPr lang="en-US" sz="2400" smtClean="0"/>
              <a:t>Shortwave trough has </a:t>
            </a:r>
            <a:r>
              <a:rPr lang="en-US" sz="2400" dirty="0" smtClean="0"/>
              <a:t>passed through.  Today, significant </a:t>
            </a:r>
            <a:r>
              <a:rPr lang="en-US" sz="2400" dirty="0" err="1" smtClean="0"/>
              <a:t>precip</a:t>
            </a:r>
            <a:r>
              <a:rPr lang="en-US" sz="2400" dirty="0" smtClean="0"/>
              <a:t> will be confined to VA/NC border region.  </a:t>
            </a:r>
          </a:p>
          <a:p>
            <a:r>
              <a:rPr lang="en-US" sz="2400" dirty="0" smtClean="0"/>
              <a:t>The main upper level trough that drove this development is well to the northwest (around the eastern Great Lakes) and slowly moving eastward.  Will stall and amplify, giving us </a:t>
            </a:r>
            <a:r>
              <a:rPr lang="en-US" sz="2400" dirty="0" smtClean="0">
                <a:solidFill>
                  <a:srgbClr val="FF0000"/>
                </a:solidFill>
              </a:rPr>
              <a:t>ample high clouds offshore on Monday </a:t>
            </a:r>
            <a:r>
              <a:rPr lang="en-US" sz="2400" dirty="0" smtClean="0"/>
              <a:t>(more than Sunday).  Latest runs have this trough moving through a bit faster than yesterday’s runs, but it will still not be out to sea until Wednesday.  (This change in the forecast has no substantial implications for us unless we do test flights past Tuesday.)</a:t>
            </a:r>
          </a:p>
          <a:p>
            <a:r>
              <a:rPr lang="en-US" sz="2400" dirty="0" smtClean="0"/>
              <a:t>High cloud forecasts are generally stable for Sunday and Monday.  Sunday shows substantially less high cloud than Monday with </a:t>
            </a:r>
            <a:r>
              <a:rPr lang="en-US" sz="2400" dirty="0" smtClean="0">
                <a:solidFill>
                  <a:srgbClr val="FF0000"/>
                </a:solidFill>
              </a:rPr>
              <a:t>high cloud-free region off the coast of NJ on Sunday</a:t>
            </a:r>
            <a:r>
              <a:rPr lang="en-US" sz="2400" dirty="0" smtClean="0"/>
              <a:t>. </a:t>
            </a:r>
          </a:p>
          <a:p>
            <a:r>
              <a:rPr lang="en-US" sz="2400" dirty="0" smtClean="0"/>
              <a:t>Low cloud forecasts are also stable.  </a:t>
            </a:r>
            <a:r>
              <a:rPr lang="en-US" sz="2400" dirty="0" smtClean="0">
                <a:solidFill>
                  <a:srgbClr val="FF0000"/>
                </a:solidFill>
              </a:rPr>
              <a:t>Very few low clouds on Sunday, </a:t>
            </a:r>
            <a:r>
              <a:rPr lang="en-US" sz="2400" dirty="0" smtClean="0"/>
              <a:t>except some near VA/NC border (and offshore from that).  </a:t>
            </a:r>
            <a:r>
              <a:rPr lang="en-US" sz="2400" dirty="0" smtClean="0">
                <a:solidFill>
                  <a:srgbClr val="FF0000"/>
                </a:solidFill>
              </a:rPr>
              <a:t>A bit more low clouds offshore from KWAL (accessible by aircraft) on Monday</a:t>
            </a:r>
            <a:r>
              <a:rPr lang="en-US" sz="2400" dirty="0" smtClean="0"/>
              <a:t>.</a:t>
            </a:r>
          </a:p>
          <a:p>
            <a:r>
              <a:rPr lang="en-US" sz="2400" dirty="0" err="1" smtClean="0">
                <a:solidFill>
                  <a:srgbClr val="FF0000"/>
                </a:solidFill>
              </a:rPr>
              <a:t>Precip</a:t>
            </a:r>
            <a:r>
              <a:rPr lang="en-US" sz="2400" dirty="0" smtClean="0">
                <a:solidFill>
                  <a:srgbClr val="FF0000"/>
                </a:solidFill>
              </a:rPr>
              <a:t> on Sunday to the S and SE </a:t>
            </a:r>
            <a:r>
              <a:rPr lang="en-US" sz="2400" dirty="0" smtClean="0"/>
              <a:t>of KWAL.  EC model shows significant forecast-to-forecast changes in Monday’s </a:t>
            </a:r>
            <a:r>
              <a:rPr lang="en-US" sz="2400" dirty="0" err="1" smtClean="0"/>
              <a:t>precip</a:t>
            </a:r>
            <a:r>
              <a:rPr lang="en-US" sz="2400" dirty="0" smtClean="0"/>
              <a:t>.  Given the amplifying upper-level trough on Monday and its associated high clouds off the east coast, </a:t>
            </a:r>
            <a:r>
              <a:rPr lang="en-US" sz="2400" dirty="0" smtClean="0">
                <a:solidFill>
                  <a:srgbClr val="FF0000"/>
                </a:solidFill>
              </a:rPr>
              <a:t>some </a:t>
            </a:r>
            <a:r>
              <a:rPr lang="en-US" sz="2400" dirty="0" err="1" smtClean="0">
                <a:solidFill>
                  <a:srgbClr val="FF0000"/>
                </a:solidFill>
              </a:rPr>
              <a:t>precip</a:t>
            </a:r>
            <a:r>
              <a:rPr lang="en-US" sz="2400" dirty="0" smtClean="0">
                <a:solidFill>
                  <a:srgbClr val="FF0000"/>
                </a:solidFill>
              </a:rPr>
              <a:t> ought to be expected in our region on Monday</a:t>
            </a:r>
            <a:r>
              <a:rPr lang="en-US" sz="2400" dirty="0" smtClean="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3454400" cy="3454400"/>
          </a:xfrm>
          <a:prstGeom prst="rect">
            <a:avLst/>
          </a:prstGeom>
        </p:spPr>
      </p:pic>
      <p:pic>
        <p:nvPicPr>
          <p:cNvPr id="6" name="Picture 5"/>
          <p:cNvPicPr>
            <a:picLocks noChangeAspect="1"/>
          </p:cNvPicPr>
          <p:nvPr/>
        </p:nvPicPr>
        <p:blipFill>
          <a:blip r:embed="rId3"/>
          <a:stretch>
            <a:fillRect/>
          </a:stretch>
        </p:blipFill>
        <p:spPr>
          <a:xfrm>
            <a:off x="4592320" y="0"/>
            <a:ext cx="4551680" cy="3413760"/>
          </a:xfrm>
          <a:prstGeom prst="rect">
            <a:avLst/>
          </a:prstGeom>
        </p:spPr>
      </p:pic>
      <p:sp>
        <p:nvSpPr>
          <p:cNvPr id="7" name="TextBox 6"/>
          <p:cNvSpPr txBox="1"/>
          <p:nvPr/>
        </p:nvSpPr>
        <p:spPr>
          <a:xfrm>
            <a:off x="4371474" y="3879334"/>
            <a:ext cx="3947026" cy="1754327"/>
          </a:xfrm>
          <a:prstGeom prst="rect">
            <a:avLst/>
          </a:prstGeom>
          <a:noFill/>
        </p:spPr>
        <p:txBody>
          <a:bodyPr wrap="square" rtlCol="0">
            <a:spAutoFit/>
          </a:bodyPr>
          <a:lstStyle/>
          <a:p>
            <a:r>
              <a:rPr lang="en-US" dirty="0" smtClean="0"/>
              <a:t>Current pictures (left, 1245Z today), right is high cloud forecast from Thursday’s briefing  Not bad.</a:t>
            </a:r>
          </a:p>
          <a:p>
            <a:endParaRPr lang="en-US" dirty="0" smtClean="0"/>
          </a:p>
          <a:p>
            <a:r>
              <a:rPr lang="en-US" dirty="0" smtClean="0"/>
              <a:t>Currently have scattered clouds at 10kft at KWAL.</a:t>
            </a:r>
            <a:endParaRPr lang="en-US" dirty="0"/>
          </a:p>
        </p:txBody>
      </p:sp>
      <p:pic>
        <p:nvPicPr>
          <p:cNvPr id="8" name="Picture 7"/>
          <p:cNvPicPr>
            <a:picLocks noChangeAspect="1"/>
          </p:cNvPicPr>
          <p:nvPr/>
        </p:nvPicPr>
        <p:blipFill>
          <a:blip r:embed="rId4"/>
          <a:stretch>
            <a:fillRect/>
          </a:stretch>
        </p:blipFill>
        <p:spPr>
          <a:xfrm>
            <a:off x="0" y="3413760"/>
            <a:ext cx="3454400" cy="3454400"/>
          </a:xfrm>
          <a:prstGeom prst="rect">
            <a:avLst/>
          </a:prstGeom>
        </p:spPr>
      </p:pic>
      <p:sp>
        <p:nvSpPr>
          <p:cNvPr id="9" name="TextBox 8"/>
          <p:cNvSpPr txBox="1"/>
          <p:nvPr/>
        </p:nvSpPr>
        <p:spPr>
          <a:xfrm>
            <a:off x="2870321" y="2849494"/>
            <a:ext cx="377026" cy="369332"/>
          </a:xfrm>
          <a:prstGeom prst="rect">
            <a:avLst/>
          </a:prstGeom>
          <a:noFill/>
        </p:spPr>
        <p:txBody>
          <a:bodyPr wrap="none" rtlCol="0">
            <a:spAutoFit/>
          </a:bodyPr>
          <a:lstStyle/>
          <a:p>
            <a:r>
              <a:rPr lang="en-US" dirty="0" smtClean="0">
                <a:solidFill>
                  <a:srgbClr val="FF0000"/>
                </a:solidFill>
              </a:rPr>
              <a:t>IR</a:t>
            </a:r>
          </a:p>
        </p:txBody>
      </p:sp>
      <p:sp>
        <p:nvSpPr>
          <p:cNvPr id="10" name="TextBox 9"/>
          <p:cNvSpPr txBox="1"/>
          <p:nvPr/>
        </p:nvSpPr>
        <p:spPr>
          <a:xfrm>
            <a:off x="2476814" y="6319390"/>
            <a:ext cx="800970" cy="369332"/>
          </a:xfrm>
          <a:prstGeom prst="rect">
            <a:avLst/>
          </a:prstGeom>
          <a:noFill/>
        </p:spPr>
        <p:txBody>
          <a:bodyPr wrap="none" rtlCol="0">
            <a:spAutoFit/>
          </a:bodyPr>
          <a:lstStyle/>
          <a:p>
            <a:r>
              <a:rPr lang="en-US" dirty="0" smtClean="0">
                <a:solidFill>
                  <a:srgbClr val="FF0000"/>
                </a:solidFill>
              </a:rPr>
              <a:t>Visible</a:t>
            </a:r>
          </a:p>
        </p:txBody>
      </p:sp>
      <p:sp>
        <p:nvSpPr>
          <p:cNvPr id="11" name="TextBox 10"/>
          <p:cNvSpPr txBox="1"/>
          <p:nvPr/>
        </p:nvSpPr>
        <p:spPr>
          <a:xfrm>
            <a:off x="150298" y="162044"/>
            <a:ext cx="2326516" cy="646331"/>
          </a:xfrm>
          <a:prstGeom prst="rect">
            <a:avLst/>
          </a:prstGeom>
          <a:noFill/>
        </p:spPr>
        <p:txBody>
          <a:bodyPr wrap="none" rtlCol="0">
            <a:spAutoFit/>
          </a:bodyPr>
          <a:lstStyle/>
          <a:p>
            <a:r>
              <a:rPr lang="en-US" dirty="0" smtClean="0">
                <a:solidFill>
                  <a:srgbClr val="FF0000"/>
                </a:solidFill>
              </a:rPr>
              <a:t>Saturday 7/15, 8:45am</a:t>
            </a:r>
          </a:p>
          <a:p>
            <a:r>
              <a:rPr lang="en-US" dirty="0" smtClean="0">
                <a:solidFill>
                  <a:srgbClr val="FF0000"/>
                </a:solidFill>
              </a:rPr>
              <a:t>(observed) </a:t>
            </a:r>
          </a:p>
        </p:txBody>
      </p:sp>
      <p:sp>
        <p:nvSpPr>
          <p:cNvPr id="12" name="TextBox 11"/>
          <p:cNvSpPr txBox="1"/>
          <p:nvPr/>
        </p:nvSpPr>
        <p:spPr>
          <a:xfrm>
            <a:off x="4926328" y="252799"/>
            <a:ext cx="3591360" cy="646331"/>
          </a:xfrm>
          <a:prstGeom prst="rect">
            <a:avLst/>
          </a:prstGeom>
          <a:noFill/>
        </p:spPr>
        <p:txBody>
          <a:bodyPr wrap="none" rtlCol="0">
            <a:spAutoFit/>
          </a:bodyPr>
          <a:lstStyle/>
          <a:p>
            <a:r>
              <a:rPr lang="en-US" dirty="0" smtClean="0">
                <a:solidFill>
                  <a:srgbClr val="FF0000"/>
                </a:solidFill>
              </a:rPr>
              <a:t>Saturday 7/15, 8am</a:t>
            </a:r>
          </a:p>
          <a:p>
            <a:r>
              <a:rPr lang="en-US" dirty="0" smtClean="0">
                <a:solidFill>
                  <a:srgbClr val="FF0000"/>
                </a:solidFill>
              </a:rPr>
              <a:t>(high cloud forecast from yesterday) </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56709" y="392793"/>
            <a:ext cx="4430261" cy="2862323"/>
          </a:xfrm>
          <a:prstGeom prst="rect">
            <a:avLst/>
          </a:prstGeom>
          <a:noFill/>
        </p:spPr>
        <p:txBody>
          <a:bodyPr wrap="square" rtlCol="0">
            <a:spAutoFit/>
          </a:bodyPr>
          <a:lstStyle/>
          <a:p>
            <a:r>
              <a:rPr lang="en-US" dirty="0" smtClean="0"/>
              <a:t>Forecast comparison: </a:t>
            </a:r>
          </a:p>
          <a:p>
            <a:r>
              <a:rPr lang="en-US" dirty="0" smtClean="0"/>
              <a:t>high cloud forecast from yesterday (top) vs. today’s forecast (bottom)</a:t>
            </a:r>
          </a:p>
          <a:p>
            <a:endParaRPr lang="en-US" dirty="0" smtClean="0"/>
          </a:p>
          <a:p>
            <a:r>
              <a:rPr lang="en-US" dirty="0" smtClean="0"/>
              <a:t>Arguably, things have improved (i.e., less clouds offshore NJ in today’s forecast)</a:t>
            </a:r>
          </a:p>
          <a:p>
            <a:endParaRPr lang="en-US" dirty="0" smtClean="0"/>
          </a:p>
          <a:p>
            <a:r>
              <a:rPr lang="en-US" dirty="0" smtClean="0"/>
              <a:t>Forecast sounding (GFS; off the coast of KWAL) indicate that high cloud base is ~30 </a:t>
            </a:r>
            <a:r>
              <a:rPr lang="en-US" dirty="0" err="1" smtClean="0"/>
              <a:t>kft</a:t>
            </a:r>
            <a:r>
              <a:rPr lang="en-US" dirty="0" smtClean="0"/>
              <a:t> (above aircraft ceiling) </a:t>
            </a:r>
            <a:endParaRPr lang="en-US" dirty="0"/>
          </a:p>
        </p:txBody>
      </p:sp>
      <p:pic>
        <p:nvPicPr>
          <p:cNvPr id="4" name="Picture 3"/>
          <p:cNvPicPr>
            <a:picLocks noChangeAspect="1"/>
          </p:cNvPicPr>
          <p:nvPr/>
        </p:nvPicPr>
        <p:blipFill>
          <a:blip r:embed="rId2"/>
          <a:stretch>
            <a:fillRect/>
          </a:stretch>
        </p:blipFill>
        <p:spPr>
          <a:xfrm>
            <a:off x="0" y="30480"/>
            <a:ext cx="4551680" cy="3413760"/>
          </a:xfrm>
          <a:prstGeom prst="rect">
            <a:avLst/>
          </a:prstGeom>
        </p:spPr>
      </p:pic>
      <p:pic>
        <p:nvPicPr>
          <p:cNvPr id="5" name="Picture 4"/>
          <p:cNvPicPr>
            <a:picLocks noChangeAspect="1"/>
          </p:cNvPicPr>
          <p:nvPr/>
        </p:nvPicPr>
        <p:blipFill>
          <a:blip r:embed="rId3"/>
          <a:stretch>
            <a:fillRect/>
          </a:stretch>
        </p:blipFill>
        <p:spPr>
          <a:xfrm>
            <a:off x="0" y="3444240"/>
            <a:ext cx="4551680" cy="3413760"/>
          </a:xfrm>
          <a:prstGeom prst="rect">
            <a:avLst/>
          </a:prstGeom>
        </p:spPr>
      </p:pic>
      <p:sp>
        <p:nvSpPr>
          <p:cNvPr id="7" name="TextBox 6"/>
          <p:cNvSpPr txBox="1"/>
          <p:nvPr/>
        </p:nvSpPr>
        <p:spPr>
          <a:xfrm>
            <a:off x="5038467" y="66270"/>
            <a:ext cx="2340830" cy="369332"/>
          </a:xfrm>
          <a:prstGeom prst="rect">
            <a:avLst/>
          </a:prstGeom>
          <a:noFill/>
        </p:spPr>
        <p:txBody>
          <a:bodyPr wrap="none" rtlCol="0">
            <a:spAutoFit/>
          </a:bodyPr>
          <a:lstStyle/>
          <a:p>
            <a:r>
              <a:rPr lang="en-US" dirty="0" smtClean="0">
                <a:solidFill>
                  <a:srgbClr val="FF0000"/>
                </a:solidFill>
              </a:rPr>
              <a:t>SUNDAY HIGH CLOUDS</a:t>
            </a:r>
            <a:endParaRPr lang="en-US" dirty="0">
              <a:solidFill>
                <a:srgbClr val="FF0000"/>
              </a:solidFill>
            </a:endParaRPr>
          </a:p>
        </p:txBody>
      </p:sp>
      <p:sp>
        <p:nvSpPr>
          <p:cNvPr id="8" name="TextBox 7"/>
          <p:cNvSpPr txBox="1"/>
          <p:nvPr/>
        </p:nvSpPr>
        <p:spPr>
          <a:xfrm>
            <a:off x="1116618" y="27330"/>
            <a:ext cx="1646530" cy="646331"/>
          </a:xfrm>
          <a:prstGeom prst="rect">
            <a:avLst/>
          </a:prstGeom>
          <a:noFill/>
        </p:spPr>
        <p:txBody>
          <a:bodyPr wrap="none" rtlCol="0">
            <a:spAutoFit/>
          </a:bodyPr>
          <a:lstStyle/>
          <a:p>
            <a:r>
              <a:rPr lang="en-US" dirty="0" smtClean="0">
                <a:solidFill>
                  <a:srgbClr val="FF0000"/>
                </a:solidFill>
              </a:rPr>
              <a:t>7/16 Sun  2PM</a:t>
            </a:r>
          </a:p>
          <a:p>
            <a:r>
              <a:rPr lang="en-US" dirty="0" smtClean="0">
                <a:solidFill>
                  <a:srgbClr val="FF0000"/>
                </a:solidFill>
              </a:rPr>
              <a:t>(66-hr forecast)</a:t>
            </a:r>
          </a:p>
        </p:txBody>
      </p:sp>
      <p:sp>
        <p:nvSpPr>
          <p:cNvPr id="9" name="TextBox 8"/>
          <p:cNvSpPr txBox="1"/>
          <p:nvPr/>
        </p:nvSpPr>
        <p:spPr>
          <a:xfrm>
            <a:off x="1116618" y="3430294"/>
            <a:ext cx="1646530" cy="646331"/>
          </a:xfrm>
          <a:prstGeom prst="rect">
            <a:avLst/>
          </a:prstGeom>
          <a:noFill/>
        </p:spPr>
        <p:txBody>
          <a:bodyPr wrap="none" rtlCol="0">
            <a:spAutoFit/>
          </a:bodyPr>
          <a:lstStyle/>
          <a:p>
            <a:r>
              <a:rPr lang="en-US" dirty="0" smtClean="0">
                <a:solidFill>
                  <a:srgbClr val="FF0000"/>
                </a:solidFill>
              </a:rPr>
              <a:t>7/16 Sun  2PM</a:t>
            </a:r>
          </a:p>
          <a:p>
            <a:r>
              <a:rPr lang="en-US" dirty="0" smtClean="0">
                <a:solidFill>
                  <a:srgbClr val="FF0000"/>
                </a:solidFill>
              </a:rPr>
              <a:t>(42-hr forecast)</a:t>
            </a:r>
          </a:p>
        </p:txBody>
      </p:sp>
      <p:pic>
        <p:nvPicPr>
          <p:cNvPr id="10" name="Picture 9"/>
          <p:cNvPicPr>
            <a:picLocks noChangeAspect="1"/>
          </p:cNvPicPr>
          <p:nvPr/>
        </p:nvPicPr>
        <p:blipFill>
          <a:blip r:embed="rId4"/>
          <a:stretch>
            <a:fillRect/>
          </a:stretch>
        </p:blipFill>
        <p:spPr>
          <a:xfrm>
            <a:off x="5038467" y="3220545"/>
            <a:ext cx="3768254" cy="3637455"/>
          </a:xfrm>
          <a:prstGeom prst="rect">
            <a:avLst/>
          </a:prstGeom>
        </p:spPr>
      </p:pic>
      <p:sp>
        <p:nvSpPr>
          <p:cNvPr id="11" name="TextBox 10"/>
          <p:cNvSpPr txBox="1"/>
          <p:nvPr/>
        </p:nvSpPr>
        <p:spPr>
          <a:xfrm>
            <a:off x="6854362" y="3402211"/>
            <a:ext cx="1694883" cy="369332"/>
          </a:xfrm>
          <a:prstGeom prst="rect">
            <a:avLst/>
          </a:prstGeom>
          <a:noFill/>
        </p:spPr>
        <p:txBody>
          <a:bodyPr wrap="none" rtlCol="0">
            <a:spAutoFit/>
          </a:bodyPr>
          <a:lstStyle/>
          <a:p>
            <a:r>
              <a:rPr lang="en-US" dirty="0" smtClean="0">
                <a:solidFill>
                  <a:srgbClr val="FF0000"/>
                </a:solidFill>
              </a:rPr>
              <a:t>7/16 Sun  11AM</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4551680" cy="3413760"/>
          </a:xfrm>
          <a:prstGeom prst="rect">
            <a:avLst/>
          </a:prstGeom>
        </p:spPr>
      </p:pic>
      <p:pic>
        <p:nvPicPr>
          <p:cNvPr id="3" name="Picture 2"/>
          <p:cNvPicPr>
            <a:picLocks noChangeAspect="1"/>
          </p:cNvPicPr>
          <p:nvPr/>
        </p:nvPicPr>
        <p:blipFill>
          <a:blip r:embed="rId3"/>
          <a:stretch>
            <a:fillRect/>
          </a:stretch>
        </p:blipFill>
        <p:spPr>
          <a:xfrm>
            <a:off x="0" y="3444240"/>
            <a:ext cx="4551680" cy="3413760"/>
          </a:xfrm>
          <a:prstGeom prst="rect">
            <a:avLst/>
          </a:prstGeom>
        </p:spPr>
      </p:pic>
      <p:sp>
        <p:nvSpPr>
          <p:cNvPr id="4" name="TextBox 3"/>
          <p:cNvSpPr txBox="1"/>
          <p:nvPr/>
        </p:nvSpPr>
        <p:spPr>
          <a:xfrm>
            <a:off x="4903800" y="671074"/>
            <a:ext cx="4105533" cy="2031325"/>
          </a:xfrm>
          <a:prstGeom prst="rect">
            <a:avLst/>
          </a:prstGeom>
          <a:noFill/>
        </p:spPr>
        <p:txBody>
          <a:bodyPr wrap="square" rtlCol="0">
            <a:spAutoFit/>
          </a:bodyPr>
          <a:lstStyle/>
          <a:p>
            <a:r>
              <a:rPr lang="en-US" dirty="0" smtClean="0"/>
              <a:t>Low cloud forecast is stable -  basically very little.</a:t>
            </a:r>
          </a:p>
          <a:p>
            <a:endParaRPr lang="en-US" dirty="0"/>
          </a:p>
          <a:p>
            <a:r>
              <a:rPr lang="en-US" dirty="0" smtClean="0"/>
              <a:t>Indication of few low clouds off the coast of VA/NC border, but expect some middle clouds (with base ~20 </a:t>
            </a:r>
            <a:r>
              <a:rPr lang="en-US" dirty="0" err="1" smtClean="0"/>
              <a:t>kft</a:t>
            </a:r>
            <a:r>
              <a:rPr lang="en-US" dirty="0" smtClean="0"/>
              <a:t>) there also (see forecast sounding below). </a:t>
            </a:r>
            <a:endParaRPr lang="en-US" dirty="0"/>
          </a:p>
        </p:txBody>
      </p:sp>
      <p:sp>
        <p:nvSpPr>
          <p:cNvPr id="7" name="TextBox 6"/>
          <p:cNvSpPr txBox="1"/>
          <p:nvPr/>
        </p:nvSpPr>
        <p:spPr>
          <a:xfrm>
            <a:off x="5038467" y="140244"/>
            <a:ext cx="2304650" cy="369332"/>
          </a:xfrm>
          <a:prstGeom prst="rect">
            <a:avLst/>
          </a:prstGeom>
          <a:noFill/>
        </p:spPr>
        <p:txBody>
          <a:bodyPr wrap="none" rtlCol="0">
            <a:spAutoFit/>
          </a:bodyPr>
          <a:lstStyle/>
          <a:p>
            <a:r>
              <a:rPr lang="en-US" dirty="0" smtClean="0">
                <a:solidFill>
                  <a:srgbClr val="FF0000"/>
                </a:solidFill>
              </a:rPr>
              <a:t>SUNDAY LOW CLOUDS</a:t>
            </a:r>
            <a:endParaRPr lang="en-US" dirty="0">
              <a:solidFill>
                <a:srgbClr val="FF0000"/>
              </a:solidFill>
            </a:endParaRPr>
          </a:p>
        </p:txBody>
      </p:sp>
      <p:pic>
        <p:nvPicPr>
          <p:cNvPr id="8" name="Picture 7"/>
          <p:cNvPicPr>
            <a:picLocks noChangeAspect="1"/>
          </p:cNvPicPr>
          <p:nvPr/>
        </p:nvPicPr>
        <p:blipFill>
          <a:blip r:embed="rId4"/>
          <a:stretch>
            <a:fillRect/>
          </a:stretch>
        </p:blipFill>
        <p:spPr>
          <a:xfrm>
            <a:off x="5153807" y="3145592"/>
            <a:ext cx="3855526" cy="3727647"/>
          </a:xfrm>
          <a:prstGeom prst="rect">
            <a:avLst/>
          </a:prstGeom>
        </p:spPr>
      </p:pic>
      <p:sp>
        <p:nvSpPr>
          <p:cNvPr id="9" name="TextBox 8"/>
          <p:cNvSpPr txBox="1"/>
          <p:nvPr/>
        </p:nvSpPr>
        <p:spPr>
          <a:xfrm>
            <a:off x="6854362" y="3402211"/>
            <a:ext cx="1694883" cy="369332"/>
          </a:xfrm>
          <a:prstGeom prst="rect">
            <a:avLst/>
          </a:prstGeom>
          <a:noFill/>
        </p:spPr>
        <p:txBody>
          <a:bodyPr wrap="none" rtlCol="0">
            <a:spAutoFit/>
          </a:bodyPr>
          <a:lstStyle/>
          <a:p>
            <a:r>
              <a:rPr lang="en-US" dirty="0" smtClean="0">
                <a:solidFill>
                  <a:srgbClr val="FF0000"/>
                </a:solidFill>
              </a:rPr>
              <a:t>7/16 Sun  11AM</a:t>
            </a:r>
          </a:p>
        </p:txBody>
      </p:sp>
      <p:sp>
        <p:nvSpPr>
          <p:cNvPr id="10" name="TextBox 9"/>
          <p:cNvSpPr txBox="1"/>
          <p:nvPr/>
        </p:nvSpPr>
        <p:spPr>
          <a:xfrm>
            <a:off x="1116618" y="-9657"/>
            <a:ext cx="1646530" cy="646331"/>
          </a:xfrm>
          <a:prstGeom prst="rect">
            <a:avLst/>
          </a:prstGeom>
          <a:noFill/>
        </p:spPr>
        <p:txBody>
          <a:bodyPr wrap="none" rtlCol="0">
            <a:spAutoFit/>
          </a:bodyPr>
          <a:lstStyle/>
          <a:p>
            <a:r>
              <a:rPr lang="en-US" dirty="0" smtClean="0">
                <a:solidFill>
                  <a:srgbClr val="FF0000"/>
                </a:solidFill>
              </a:rPr>
              <a:t>7/16 Sun  2PM</a:t>
            </a:r>
          </a:p>
          <a:p>
            <a:r>
              <a:rPr lang="en-US" dirty="0" smtClean="0">
                <a:solidFill>
                  <a:srgbClr val="FF0000"/>
                </a:solidFill>
              </a:rPr>
              <a:t>(66-hr forecast)</a:t>
            </a:r>
          </a:p>
        </p:txBody>
      </p:sp>
      <p:sp>
        <p:nvSpPr>
          <p:cNvPr id="11" name="TextBox 10"/>
          <p:cNvSpPr txBox="1"/>
          <p:nvPr/>
        </p:nvSpPr>
        <p:spPr>
          <a:xfrm>
            <a:off x="1116618" y="3430294"/>
            <a:ext cx="1646530" cy="646331"/>
          </a:xfrm>
          <a:prstGeom prst="rect">
            <a:avLst/>
          </a:prstGeom>
          <a:noFill/>
        </p:spPr>
        <p:txBody>
          <a:bodyPr wrap="none" rtlCol="0">
            <a:spAutoFit/>
          </a:bodyPr>
          <a:lstStyle/>
          <a:p>
            <a:r>
              <a:rPr lang="en-US" dirty="0" smtClean="0">
                <a:solidFill>
                  <a:srgbClr val="FF0000"/>
                </a:solidFill>
              </a:rPr>
              <a:t>7/16 Sun  2PM</a:t>
            </a:r>
          </a:p>
          <a:p>
            <a:r>
              <a:rPr lang="en-US" dirty="0" smtClean="0">
                <a:solidFill>
                  <a:srgbClr val="FF0000"/>
                </a:solidFill>
              </a:rPr>
              <a:t>(42-hr forecast)</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4658"/>
            <a:ext cx="4551680" cy="3413760"/>
          </a:xfrm>
          <a:prstGeom prst="rect">
            <a:avLst/>
          </a:prstGeom>
        </p:spPr>
      </p:pic>
      <p:pic>
        <p:nvPicPr>
          <p:cNvPr id="4" name="Picture 3"/>
          <p:cNvPicPr>
            <a:picLocks noChangeAspect="1"/>
          </p:cNvPicPr>
          <p:nvPr/>
        </p:nvPicPr>
        <p:blipFill>
          <a:blip r:embed="rId3"/>
          <a:stretch>
            <a:fillRect/>
          </a:stretch>
        </p:blipFill>
        <p:spPr>
          <a:xfrm>
            <a:off x="0" y="3444240"/>
            <a:ext cx="4551680" cy="3413760"/>
          </a:xfrm>
          <a:prstGeom prst="rect">
            <a:avLst/>
          </a:prstGeom>
        </p:spPr>
      </p:pic>
      <p:sp>
        <p:nvSpPr>
          <p:cNvPr id="5" name="TextBox 4"/>
          <p:cNvSpPr txBox="1"/>
          <p:nvPr/>
        </p:nvSpPr>
        <p:spPr>
          <a:xfrm>
            <a:off x="4894883" y="649003"/>
            <a:ext cx="4105783" cy="1200329"/>
          </a:xfrm>
          <a:prstGeom prst="rect">
            <a:avLst/>
          </a:prstGeom>
          <a:noFill/>
        </p:spPr>
        <p:txBody>
          <a:bodyPr wrap="square" rtlCol="0">
            <a:spAutoFit/>
          </a:bodyPr>
          <a:lstStyle/>
          <a:p>
            <a:r>
              <a:rPr lang="en-US" dirty="0" smtClean="0"/>
              <a:t>High cloud forecast is stable – vast region of high cloud cover</a:t>
            </a:r>
            <a:endParaRPr lang="en-US" dirty="0"/>
          </a:p>
          <a:p>
            <a:endParaRPr lang="en-US" dirty="0" smtClean="0"/>
          </a:p>
          <a:p>
            <a:endParaRPr lang="en-US" dirty="0"/>
          </a:p>
        </p:txBody>
      </p:sp>
      <p:sp>
        <p:nvSpPr>
          <p:cNvPr id="6" name="TextBox 5"/>
          <p:cNvSpPr txBox="1"/>
          <p:nvPr/>
        </p:nvSpPr>
        <p:spPr>
          <a:xfrm>
            <a:off x="5038467" y="140244"/>
            <a:ext cx="2436860" cy="369332"/>
          </a:xfrm>
          <a:prstGeom prst="rect">
            <a:avLst/>
          </a:prstGeom>
          <a:noFill/>
        </p:spPr>
        <p:txBody>
          <a:bodyPr wrap="none" rtlCol="0">
            <a:spAutoFit/>
          </a:bodyPr>
          <a:lstStyle/>
          <a:p>
            <a:r>
              <a:rPr lang="en-US" dirty="0" smtClean="0">
                <a:solidFill>
                  <a:srgbClr val="FF0000"/>
                </a:solidFill>
              </a:rPr>
              <a:t>MONDAY HIGH CLOUDS</a:t>
            </a:r>
            <a:endParaRPr lang="en-US" dirty="0">
              <a:solidFill>
                <a:srgbClr val="FF0000"/>
              </a:solidFill>
            </a:endParaRPr>
          </a:p>
        </p:txBody>
      </p:sp>
      <p:sp>
        <p:nvSpPr>
          <p:cNvPr id="7" name="TextBox 6"/>
          <p:cNvSpPr txBox="1"/>
          <p:nvPr/>
        </p:nvSpPr>
        <p:spPr>
          <a:xfrm>
            <a:off x="1116618" y="2672"/>
            <a:ext cx="1646530" cy="646331"/>
          </a:xfrm>
          <a:prstGeom prst="rect">
            <a:avLst/>
          </a:prstGeom>
          <a:noFill/>
        </p:spPr>
        <p:txBody>
          <a:bodyPr wrap="none" rtlCol="0">
            <a:spAutoFit/>
          </a:bodyPr>
          <a:lstStyle/>
          <a:p>
            <a:r>
              <a:rPr lang="en-US" dirty="0" smtClean="0">
                <a:solidFill>
                  <a:srgbClr val="FF0000"/>
                </a:solidFill>
              </a:rPr>
              <a:t>7/17 Mon  2PM</a:t>
            </a:r>
          </a:p>
          <a:p>
            <a:r>
              <a:rPr lang="en-US" dirty="0" smtClean="0">
                <a:solidFill>
                  <a:srgbClr val="FF0000"/>
                </a:solidFill>
              </a:rPr>
              <a:t>(90-hr forecast)</a:t>
            </a:r>
          </a:p>
        </p:txBody>
      </p:sp>
      <p:sp>
        <p:nvSpPr>
          <p:cNvPr id="8" name="TextBox 7"/>
          <p:cNvSpPr txBox="1"/>
          <p:nvPr/>
        </p:nvSpPr>
        <p:spPr>
          <a:xfrm>
            <a:off x="1116618" y="3430294"/>
            <a:ext cx="1646530" cy="646331"/>
          </a:xfrm>
          <a:prstGeom prst="rect">
            <a:avLst/>
          </a:prstGeom>
          <a:noFill/>
        </p:spPr>
        <p:txBody>
          <a:bodyPr wrap="none" rtlCol="0">
            <a:spAutoFit/>
          </a:bodyPr>
          <a:lstStyle/>
          <a:p>
            <a:r>
              <a:rPr lang="en-US" dirty="0" smtClean="0">
                <a:solidFill>
                  <a:srgbClr val="FF0000"/>
                </a:solidFill>
              </a:rPr>
              <a:t>7/17 Mon  2PM</a:t>
            </a:r>
          </a:p>
          <a:p>
            <a:r>
              <a:rPr lang="en-US" dirty="0" smtClean="0">
                <a:solidFill>
                  <a:srgbClr val="FF0000"/>
                </a:solidFill>
              </a:rPr>
              <a:t>(66-hr forecast)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4551680" cy="3413760"/>
          </a:xfrm>
          <a:prstGeom prst="rect">
            <a:avLst/>
          </a:prstGeom>
        </p:spPr>
      </p:pic>
      <p:pic>
        <p:nvPicPr>
          <p:cNvPr id="3" name="Picture 2"/>
          <p:cNvPicPr>
            <a:picLocks noChangeAspect="1"/>
          </p:cNvPicPr>
          <p:nvPr/>
        </p:nvPicPr>
        <p:blipFill>
          <a:blip r:embed="rId3"/>
          <a:stretch>
            <a:fillRect/>
          </a:stretch>
        </p:blipFill>
        <p:spPr>
          <a:xfrm>
            <a:off x="0" y="3444240"/>
            <a:ext cx="4551680" cy="3413760"/>
          </a:xfrm>
          <a:prstGeom prst="rect">
            <a:avLst/>
          </a:prstGeom>
        </p:spPr>
      </p:pic>
      <p:sp>
        <p:nvSpPr>
          <p:cNvPr id="5" name="TextBox 4"/>
          <p:cNvSpPr txBox="1"/>
          <p:nvPr/>
        </p:nvSpPr>
        <p:spPr>
          <a:xfrm>
            <a:off x="4719659" y="618432"/>
            <a:ext cx="4375021" cy="1754327"/>
          </a:xfrm>
          <a:prstGeom prst="rect">
            <a:avLst/>
          </a:prstGeom>
          <a:noFill/>
        </p:spPr>
        <p:txBody>
          <a:bodyPr wrap="square" rtlCol="0">
            <a:spAutoFit/>
          </a:bodyPr>
          <a:lstStyle/>
          <a:p>
            <a:r>
              <a:rPr lang="en-US" dirty="0" smtClean="0"/>
              <a:t>Forecast very stable for this.  </a:t>
            </a:r>
          </a:p>
          <a:p>
            <a:endParaRPr lang="en-US" dirty="0" smtClean="0"/>
          </a:p>
          <a:p>
            <a:r>
              <a:rPr lang="en-US" dirty="0" smtClean="0"/>
              <a:t>GFS (forecast sounding below) does not quite get the low clouds that EC does offshore, but both models suggest that low clouds are clearly accessible by the aircraft.</a:t>
            </a:r>
            <a:endParaRPr lang="en-US" dirty="0"/>
          </a:p>
        </p:txBody>
      </p:sp>
      <p:sp>
        <p:nvSpPr>
          <p:cNvPr id="7" name="TextBox 6"/>
          <p:cNvSpPr txBox="1"/>
          <p:nvPr/>
        </p:nvSpPr>
        <p:spPr>
          <a:xfrm>
            <a:off x="5038467" y="140244"/>
            <a:ext cx="2403222" cy="369332"/>
          </a:xfrm>
          <a:prstGeom prst="rect">
            <a:avLst/>
          </a:prstGeom>
          <a:noFill/>
        </p:spPr>
        <p:txBody>
          <a:bodyPr wrap="none" rtlCol="0">
            <a:spAutoFit/>
          </a:bodyPr>
          <a:lstStyle/>
          <a:p>
            <a:r>
              <a:rPr lang="en-US" dirty="0" smtClean="0">
                <a:solidFill>
                  <a:srgbClr val="FF0000"/>
                </a:solidFill>
              </a:rPr>
              <a:t>MONDAY LOW CLOUDS</a:t>
            </a:r>
            <a:endParaRPr lang="en-US" dirty="0">
              <a:solidFill>
                <a:srgbClr val="FF0000"/>
              </a:solidFill>
            </a:endParaRPr>
          </a:p>
        </p:txBody>
      </p:sp>
      <p:sp>
        <p:nvSpPr>
          <p:cNvPr id="9" name="TextBox 8"/>
          <p:cNvSpPr txBox="1"/>
          <p:nvPr/>
        </p:nvSpPr>
        <p:spPr>
          <a:xfrm>
            <a:off x="1116618" y="2672"/>
            <a:ext cx="1646530" cy="646331"/>
          </a:xfrm>
          <a:prstGeom prst="rect">
            <a:avLst/>
          </a:prstGeom>
          <a:noFill/>
        </p:spPr>
        <p:txBody>
          <a:bodyPr wrap="none" rtlCol="0">
            <a:spAutoFit/>
          </a:bodyPr>
          <a:lstStyle/>
          <a:p>
            <a:r>
              <a:rPr lang="en-US" dirty="0" smtClean="0">
                <a:solidFill>
                  <a:srgbClr val="FF0000"/>
                </a:solidFill>
              </a:rPr>
              <a:t>7/17 Mon  2PM</a:t>
            </a:r>
          </a:p>
          <a:p>
            <a:r>
              <a:rPr lang="en-US" dirty="0" smtClean="0">
                <a:solidFill>
                  <a:srgbClr val="FF0000"/>
                </a:solidFill>
              </a:rPr>
              <a:t>(90-hr forecast)</a:t>
            </a:r>
          </a:p>
        </p:txBody>
      </p:sp>
      <p:sp>
        <p:nvSpPr>
          <p:cNvPr id="10" name="TextBox 9"/>
          <p:cNvSpPr txBox="1"/>
          <p:nvPr/>
        </p:nvSpPr>
        <p:spPr>
          <a:xfrm>
            <a:off x="1116618" y="3430294"/>
            <a:ext cx="1646530" cy="646331"/>
          </a:xfrm>
          <a:prstGeom prst="rect">
            <a:avLst/>
          </a:prstGeom>
          <a:noFill/>
        </p:spPr>
        <p:txBody>
          <a:bodyPr wrap="none" rtlCol="0">
            <a:spAutoFit/>
          </a:bodyPr>
          <a:lstStyle/>
          <a:p>
            <a:r>
              <a:rPr lang="en-US" dirty="0" smtClean="0">
                <a:solidFill>
                  <a:srgbClr val="FF0000"/>
                </a:solidFill>
              </a:rPr>
              <a:t>7/17 Mon  2PM</a:t>
            </a:r>
          </a:p>
          <a:p>
            <a:r>
              <a:rPr lang="en-US" dirty="0" smtClean="0">
                <a:solidFill>
                  <a:srgbClr val="FF0000"/>
                </a:solidFill>
              </a:rPr>
              <a:t>(66-hr forecast)</a:t>
            </a:r>
          </a:p>
        </p:txBody>
      </p:sp>
      <p:pic>
        <p:nvPicPr>
          <p:cNvPr id="11" name="Picture 10"/>
          <p:cNvPicPr>
            <a:picLocks noChangeAspect="1"/>
          </p:cNvPicPr>
          <p:nvPr/>
        </p:nvPicPr>
        <p:blipFill>
          <a:blip r:embed="rId4"/>
          <a:stretch>
            <a:fillRect/>
          </a:stretch>
        </p:blipFill>
        <p:spPr>
          <a:xfrm>
            <a:off x="4793356" y="2749364"/>
            <a:ext cx="4301324" cy="4123876"/>
          </a:xfrm>
          <a:prstGeom prst="rect">
            <a:avLst/>
          </a:prstGeom>
        </p:spPr>
      </p:pic>
      <p:sp>
        <p:nvSpPr>
          <p:cNvPr id="12" name="TextBox 11"/>
          <p:cNvSpPr txBox="1"/>
          <p:nvPr/>
        </p:nvSpPr>
        <p:spPr>
          <a:xfrm>
            <a:off x="6854362" y="3402211"/>
            <a:ext cx="1655321" cy="369332"/>
          </a:xfrm>
          <a:prstGeom prst="rect">
            <a:avLst/>
          </a:prstGeom>
          <a:noFill/>
        </p:spPr>
        <p:txBody>
          <a:bodyPr wrap="none" rtlCol="0">
            <a:spAutoFit/>
          </a:bodyPr>
          <a:lstStyle/>
          <a:p>
            <a:r>
              <a:rPr lang="en-US" dirty="0" smtClean="0">
                <a:solidFill>
                  <a:srgbClr val="FF0000"/>
                </a:solidFill>
              </a:rPr>
              <a:t>7/17 Mon  2PM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30480"/>
            <a:ext cx="4551680" cy="3413760"/>
          </a:xfrm>
          <a:prstGeom prst="rect">
            <a:avLst/>
          </a:prstGeom>
        </p:spPr>
      </p:pic>
      <p:pic>
        <p:nvPicPr>
          <p:cNvPr id="6" name="Picture 5"/>
          <p:cNvPicPr>
            <a:picLocks noChangeAspect="1"/>
          </p:cNvPicPr>
          <p:nvPr/>
        </p:nvPicPr>
        <p:blipFill>
          <a:blip r:embed="rId4"/>
          <a:stretch>
            <a:fillRect/>
          </a:stretch>
        </p:blipFill>
        <p:spPr>
          <a:xfrm>
            <a:off x="4592320" y="30480"/>
            <a:ext cx="4551680" cy="3413760"/>
          </a:xfrm>
          <a:prstGeom prst="rect">
            <a:avLst/>
          </a:prstGeom>
        </p:spPr>
      </p:pic>
      <p:sp>
        <p:nvSpPr>
          <p:cNvPr id="10" name="TextBox 9"/>
          <p:cNvSpPr txBox="1"/>
          <p:nvPr/>
        </p:nvSpPr>
        <p:spPr>
          <a:xfrm>
            <a:off x="4884678" y="336662"/>
            <a:ext cx="1655321" cy="646331"/>
          </a:xfrm>
          <a:prstGeom prst="rect">
            <a:avLst/>
          </a:prstGeom>
          <a:noFill/>
        </p:spPr>
        <p:txBody>
          <a:bodyPr wrap="none" rtlCol="0">
            <a:spAutoFit/>
          </a:bodyPr>
          <a:lstStyle/>
          <a:p>
            <a:r>
              <a:rPr lang="en-US" dirty="0" smtClean="0">
                <a:solidFill>
                  <a:srgbClr val="FF0000"/>
                </a:solidFill>
              </a:rPr>
              <a:t>7/17 Mon  2PM</a:t>
            </a:r>
          </a:p>
          <a:p>
            <a:r>
              <a:rPr lang="en-US" dirty="0" smtClean="0">
                <a:solidFill>
                  <a:srgbClr val="FF0000"/>
                </a:solidFill>
              </a:rPr>
              <a:t>(90-hr forecast)</a:t>
            </a:r>
          </a:p>
        </p:txBody>
      </p:sp>
      <p:pic>
        <p:nvPicPr>
          <p:cNvPr id="11" name="Picture 10"/>
          <p:cNvPicPr>
            <a:picLocks noChangeAspect="1"/>
          </p:cNvPicPr>
          <p:nvPr/>
        </p:nvPicPr>
        <p:blipFill>
          <a:blip r:embed="rId5"/>
          <a:stretch>
            <a:fillRect/>
          </a:stretch>
        </p:blipFill>
        <p:spPr>
          <a:xfrm>
            <a:off x="0" y="3413760"/>
            <a:ext cx="4551680" cy="3413760"/>
          </a:xfrm>
          <a:prstGeom prst="rect">
            <a:avLst/>
          </a:prstGeom>
        </p:spPr>
      </p:pic>
      <p:sp>
        <p:nvSpPr>
          <p:cNvPr id="12" name="TextBox 11"/>
          <p:cNvSpPr txBox="1"/>
          <p:nvPr/>
        </p:nvSpPr>
        <p:spPr>
          <a:xfrm>
            <a:off x="293353" y="382828"/>
            <a:ext cx="1646530" cy="646331"/>
          </a:xfrm>
          <a:prstGeom prst="rect">
            <a:avLst/>
          </a:prstGeom>
          <a:noFill/>
        </p:spPr>
        <p:txBody>
          <a:bodyPr wrap="none" rtlCol="0">
            <a:spAutoFit/>
          </a:bodyPr>
          <a:lstStyle/>
          <a:p>
            <a:r>
              <a:rPr lang="en-US" dirty="0" smtClean="0">
                <a:solidFill>
                  <a:srgbClr val="FF0000"/>
                </a:solidFill>
              </a:rPr>
              <a:t>7/16 Sun  2PM</a:t>
            </a:r>
          </a:p>
          <a:p>
            <a:r>
              <a:rPr lang="en-US" dirty="0" smtClean="0">
                <a:solidFill>
                  <a:srgbClr val="FF0000"/>
                </a:solidFill>
              </a:rPr>
              <a:t>(66-hr forecast)</a:t>
            </a:r>
          </a:p>
        </p:txBody>
      </p:sp>
      <p:sp>
        <p:nvSpPr>
          <p:cNvPr id="13" name="TextBox 12"/>
          <p:cNvSpPr txBox="1"/>
          <p:nvPr/>
        </p:nvSpPr>
        <p:spPr>
          <a:xfrm>
            <a:off x="293353" y="3785792"/>
            <a:ext cx="1646530" cy="646331"/>
          </a:xfrm>
          <a:prstGeom prst="rect">
            <a:avLst/>
          </a:prstGeom>
          <a:noFill/>
        </p:spPr>
        <p:txBody>
          <a:bodyPr wrap="none" rtlCol="0">
            <a:spAutoFit/>
          </a:bodyPr>
          <a:lstStyle/>
          <a:p>
            <a:r>
              <a:rPr lang="en-US" dirty="0" smtClean="0">
                <a:solidFill>
                  <a:srgbClr val="FF0000"/>
                </a:solidFill>
              </a:rPr>
              <a:t>7/16 Sun  2PM</a:t>
            </a:r>
          </a:p>
          <a:p>
            <a:r>
              <a:rPr lang="en-US" dirty="0" smtClean="0">
                <a:solidFill>
                  <a:srgbClr val="FF0000"/>
                </a:solidFill>
              </a:rPr>
              <a:t>(42-hr forecast)</a:t>
            </a:r>
          </a:p>
        </p:txBody>
      </p:sp>
      <p:pic>
        <p:nvPicPr>
          <p:cNvPr id="14" name="Picture 13"/>
          <p:cNvPicPr>
            <a:picLocks noChangeAspect="1"/>
          </p:cNvPicPr>
          <p:nvPr/>
        </p:nvPicPr>
        <p:blipFill>
          <a:blip r:embed="rId6"/>
          <a:stretch>
            <a:fillRect/>
          </a:stretch>
        </p:blipFill>
        <p:spPr>
          <a:xfrm>
            <a:off x="4551680" y="3415130"/>
            <a:ext cx="4551680" cy="3413760"/>
          </a:xfrm>
          <a:prstGeom prst="rect">
            <a:avLst/>
          </a:prstGeom>
        </p:spPr>
      </p:pic>
      <p:sp>
        <p:nvSpPr>
          <p:cNvPr id="15" name="TextBox 14"/>
          <p:cNvSpPr txBox="1"/>
          <p:nvPr/>
        </p:nvSpPr>
        <p:spPr>
          <a:xfrm>
            <a:off x="5037078" y="3785792"/>
            <a:ext cx="1655321" cy="646331"/>
          </a:xfrm>
          <a:prstGeom prst="rect">
            <a:avLst/>
          </a:prstGeom>
          <a:noFill/>
        </p:spPr>
        <p:txBody>
          <a:bodyPr wrap="none" rtlCol="0">
            <a:spAutoFit/>
          </a:bodyPr>
          <a:lstStyle/>
          <a:p>
            <a:r>
              <a:rPr lang="en-US" dirty="0" smtClean="0">
                <a:solidFill>
                  <a:srgbClr val="FF0000"/>
                </a:solidFill>
              </a:rPr>
              <a:t>7/17 Mon  2PM</a:t>
            </a:r>
          </a:p>
          <a:p>
            <a:r>
              <a:rPr lang="en-US" dirty="0" smtClean="0">
                <a:solidFill>
                  <a:srgbClr val="FF0000"/>
                </a:solidFill>
              </a:rPr>
              <a:t>(66-hr forecast)</a:t>
            </a:r>
          </a:p>
        </p:txBody>
      </p:sp>
      <p:sp>
        <p:nvSpPr>
          <p:cNvPr id="16" name="TextBox 15"/>
          <p:cNvSpPr txBox="1"/>
          <p:nvPr/>
        </p:nvSpPr>
        <p:spPr>
          <a:xfrm>
            <a:off x="175408" y="1858889"/>
            <a:ext cx="1982286" cy="923330"/>
          </a:xfrm>
          <a:prstGeom prst="rect">
            <a:avLst/>
          </a:prstGeom>
          <a:noFill/>
        </p:spPr>
        <p:txBody>
          <a:bodyPr wrap="square" rtlCol="0">
            <a:spAutoFit/>
          </a:bodyPr>
          <a:lstStyle/>
          <a:p>
            <a:r>
              <a:rPr lang="en-US" dirty="0" smtClean="0"/>
              <a:t>Sunday’s forecast is stable – </a:t>
            </a:r>
            <a:r>
              <a:rPr lang="en-US" dirty="0" err="1" smtClean="0"/>
              <a:t>precip</a:t>
            </a:r>
            <a:r>
              <a:rPr lang="en-US" dirty="0" smtClean="0"/>
              <a:t> to the S-SE</a:t>
            </a:r>
            <a:endParaRPr lang="en-US" dirty="0"/>
          </a:p>
        </p:txBody>
      </p:sp>
      <p:sp>
        <p:nvSpPr>
          <p:cNvPr id="17" name="TextBox 16"/>
          <p:cNvSpPr txBox="1"/>
          <p:nvPr/>
        </p:nvSpPr>
        <p:spPr>
          <a:xfrm>
            <a:off x="1647805" y="-32670"/>
            <a:ext cx="1685866" cy="369332"/>
          </a:xfrm>
          <a:prstGeom prst="rect">
            <a:avLst/>
          </a:prstGeom>
          <a:noFill/>
        </p:spPr>
        <p:txBody>
          <a:bodyPr wrap="none" rtlCol="0">
            <a:spAutoFit/>
          </a:bodyPr>
          <a:lstStyle/>
          <a:p>
            <a:r>
              <a:rPr lang="en-US" dirty="0" smtClean="0">
                <a:solidFill>
                  <a:srgbClr val="FF0000"/>
                </a:solidFill>
              </a:rPr>
              <a:t>SUNDAY PRECIP</a:t>
            </a:r>
            <a:endParaRPr lang="en-US" dirty="0">
              <a:solidFill>
                <a:srgbClr val="FF0000"/>
              </a:solidFill>
            </a:endParaRPr>
          </a:p>
        </p:txBody>
      </p:sp>
      <p:sp>
        <p:nvSpPr>
          <p:cNvPr id="18" name="TextBox 17"/>
          <p:cNvSpPr txBox="1"/>
          <p:nvPr/>
        </p:nvSpPr>
        <p:spPr>
          <a:xfrm>
            <a:off x="5979967" y="13496"/>
            <a:ext cx="1781896" cy="369332"/>
          </a:xfrm>
          <a:prstGeom prst="rect">
            <a:avLst/>
          </a:prstGeom>
          <a:noFill/>
        </p:spPr>
        <p:txBody>
          <a:bodyPr wrap="none" rtlCol="0">
            <a:spAutoFit/>
          </a:bodyPr>
          <a:lstStyle/>
          <a:p>
            <a:r>
              <a:rPr lang="en-US" dirty="0" smtClean="0">
                <a:solidFill>
                  <a:srgbClr val="FF0000"/>
                </a:solidFill>
              </a:rPr>
              <a:t>MONDAY PRECIP</a:t>
            </a:r>
            <a:endParaRPr lang="en-US" dirty="0">
              <a:solidFill>
                <a:srgbClr val="FF0000"/>
              </a:solidFill>
            </a:endParaRPr>
          </a:p>
        </p:txBody>
      </p:sp>
      <p:sp>
        <p:nvSpPr>
          <p:cNvPr id="19" name="TextBox 18"/>
          <p:cNvSpPr txBox="1"/>
          <p:nvPr/>
        </p:nvSpPr>
        <p:spPr>
          <a:xfrm>
            <a:off x="4551681" y="961038"/>
            <a:ext cx="4592320" cy="1200329"/>
          </a:xfrm>
          <a:prstGeom prst="rect">
            <a:avLst/>
          </a:prstGeom>
          <a:noFill/>
        </p:spPr>
        <p:txBody>
          <a:bodyPr wrap="square" rtlCol="0">
            <a:spAutoFit/>
          </a:bodyPr>
          <a:lstStyle/>
          <a:p>
            <a:r>
              <a:rPr lang="en-US" dirty="0" smtClean="0"/>
              <a:t>Monday’s forecast is not stable. </a:t>
            </a:r>
            <a:r>
              <a:rPr lang="en-US" dirty="0" err="1" smtClean="0"/>
              <a:t>Precip</a:t>
            </a:r>
            <a:r>
              <a:rPr lang="en-US" dirty="0" smtClean="0"/>
              <a:t>, mostly convective this time of year, can be arbitrary to forecast, so “blob” at the VA/NC border is still highly uncertain.</a:t>
            </a:r>
            <a:endParaRPr lang="en-US" dirty="0"/>
          </a:p>
        </p:txBody>
      </p:sp>
    </p:spTree>
    <p:extLst>
      <p:ext uri="{BB962C8B-B14F-4D97-AF65-F5344CB8AC3E}">
        <p14:creationId xmlns:p14="http://schemas.microsoft.com/office/powerpoint/2010/main" val="8839890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1713</TotalTime>
  <Words>701</Words>
  <Application>Microsoft Macintosh PowerPoint</Application>
  <PresentationFormat>On-screen Show (4:3)</PresentationFormat>
  <Paragraphs>67</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ORACLES Weather Briefing  Saturday, July 15</vt:lpstr>
      <vt:lpstr>PowerPoint Presentation</vt:lpstr>
      <vt:lpstr>Summary</vt:lpstr>
      <vt:lpstr>PowerPoint Presentation</vt:lpstr>
      <vt:lpstr>PowerPoint Presentation</vt:lpstr>
      <vt:lpstr>PowerPoint Presentation</vt:lpstr>
      <vt:lpstr>PowerPoint Presentation</vt:lpstr>
      <vt:lpstr>PowerPoint Presentation</vt:lpstr>
      <vt:lpstr>PowerPoint Presentation</vt:lpstr>
    </vt:vector>
  </TitlesOfParts>
  <Company>NASA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Weather Briefing, Bastille day 2017</dc:title>
  <dc:creator>Lenny Pfister</dc:creator>
  <cp:lastModifiedBy>Rei</cp:lastModifiedBy>
  <cp:revision>26</cp:revision>
  <dcterms:created xsi:type="dcterms:W3CDTF">2017-07-14T13:24:41Z</dcterms:created>
  <dcterms:modified xsi:type="dcterms:W3CDTF">2017-07-15T18:42:50Z</dcterms:modified>
</cp:coreProperties>
</file>