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1" r:id="rId2"/>
    <p:sldId id="263" r:id="rId3"/>
    <p:sldId id="262" r:id="rId4"/>
    <p:sldId id="256" r:id="rId5"/>
    <p:sldId id="258" r:id="rId6"/>
    <p:sldId id="257" r:id="rId7"/>
    <p:sldId id="259" r:id="rId8"/>
    <p:sldId id="260" r:id="rId9"/>
    <p:sldId id="26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12" autoAdjust="0"/>
    <p:restoredTop sz="94660"/>
  </p:normalViewPr>
  <p:slideViewPr>
    <p:cSldViewPr snapToGrid="0" snapToObjects="1">
      <p:cViewPr>
        <p:scale>
          <a:sx n="125" d="100"/>
          <a:sy n="125" d="100"/>
        </p:scale>
        <p:origin x="-560" y="2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49D988-4D7F-BF4B-918E-058EC8D93492}" type="datetimeFigureOut">
              <a:rPr lang="en-US" smtClean="0"/>
              <a:pPr/>
              <a:t>7/13/17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C3D6E-BD16-0F4A-A189-BD09DACCE61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49D988-4D7F-BF4B-918E-058EC8D93492}" type="datetimeFigureOut">
              <a:rPr lang="en-US" smtClean="0"/>
              <a:pPr/>
              <a:t>7/13/17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C3D6E-BD16-0F4A-A189-BD09DACCE61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49D988-4D7F-BF4B-918E-058EC8D93492}" type="datetimeFigureOut">
              <a:rPr lang="en-US" smtClean="0"/>
              <a:pPr/>
              <a:t>7/13/17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C3D6E-BD16-0F4A-A189-BD09DACCE61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49D988-4D7F-BF4B-918E-058EC8D93492}" type="datetimeFigureOut">
              <a:rPr lang="en-US" smtClean="0"/>
              <a:pPr/>
              <a:t>7/13/17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C3D6E-BD16-0F4A-A189-BD09DACCE61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49D988-4D7F-BF4B-918E-058EC8D93492}" type="datetimeFigureOut">
              <a:rPr lang="en-US" smtClean="0"/>
              <a:pPr/>
              <a:t>7/13/17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C3D6E-BD16-0F4A-A189-BD09DACCE61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49D988-4D7F-BF4B-918E-058EC8D93492}" type="datetimeFigureOut">
              <a:rPr lang="en-US" smtClean="0"/>
              <a:pPr/>
              <a:t>7/13/17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9C3D6E-BD16-0F4A-A189-BD09DACCE61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49D988-4D7F-BF4B-918E-058EC8D93492}" type="datetimeFigureOut">
              <a:rPr lang="en-US" smtClean="0"/>
              <a:pPr/>
              <a:t>7/13/17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9C3D6E-BD16-0F4A-A189-BD09DACCE61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49D988-4D7F-BF4B-918E-058EC8D93492}" type="datetimeFigureOut">
              <a:rPr lang="en-US" smtClean="0"/>
              <a:pPr/>
              <a:t>7/13/17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9C3D6E-BD16-0F4A-A189-BD09DACCE61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49D988-4D7F-BF4B-918E-058EC8D93492}" type="datetimeFigureOut">
              <a:rPr lang="en-US" smtClean="0"/>
              <a:pPr/>
              <a:t>7/13/17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9C3D6E-BD16-0F4A-A189-BD09DACCE61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49D988-4D7F-BF4B-918E-058EC8D93492}" type="datetimeFigureOut">
              <a:rPr lang="en-US" smtClean="0"/>
              <a:pPr/>
              <a:t>7/13/17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9C3D6E-BD16-0F4A-A189-BD09DACCE61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49D988-4D7F-BF4B-918E-058EC8D93492}" type="datetimeFigureOut">
              <a:rPr lang="en-US" smtClean="0"/>
              <a:pPr/>
              <a:t>7/13/17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9C3D6E-BD16-0F4A-A189-BD09DACCE61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49D988-4D7F-BF4B-918E-058EC8D93492}" type="datetimeFigureOut">
              <a:rPr lang="en-US" smtClean="0"/>
              <a:pPr/>
              <a:t>7/13/17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9C3D6E-BD16-0F4A-A189-BD09DACCE61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Weather </a:t>
            </a:r>
            <a:r>
              <a:rPr lang="en-US" dirty="0" smtClean="0"/>
              <a:t>Briefing</a:t>
            </a:r>
            <a:br>
              <a:rPr lang="en-US" dirty="0" smtClean="0"/>
            </a:br>
            <a:r>
              <a:rPr lang="en-US" dirty="0" smtClean="0"/>
              <a:t>for ORACLES test flight</a:t>
            </a:r>
            <a:endParaRPr lang="en-US" dirty="0"/>
          </a:p>
        </p:txBody>
      </p:sp>
      <p:sp>
        <p:nvSpPr>
          <p:cNvPr id="3" name="Subtitle 2"/>
          <p:cNvSpPr>
            <a:spLocks noGrp="1"/>
          </p:cNvSpPr>
          <p:nvPr>
            <p:ph type="subTitle" idx="1"/>
          </p:nvPr>
        </p:nvSpPr>
        <p:spPr/>
        <p:txBody>
          <a:bodyPr/>
          <a:lstStyle/>
          <a:p>
            <a:r>
              <a:rPr lang="en-US" dirty="0" smtClean="0"/>
              <a:t>Thursday, July 13</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7-07-13 at 12.18.02 PM.png"/>
          <p:cNvPicPr>
            <a:picLocks noChangeAspect="1"/>
          </p:cNvPicPr>
          <p:nvPr/>
        </p:nvPicPr>
        <p:blipFill>
          <a:blip r:embed="rId2"/>
          <a:stretch>
            <a:fillRect/>
          </a:stretch>
        </p:blipFill>
        <p:spPr>
          <a:xfrm>
            <a:off x="1068131" y="40640"/>
            <a:ext cx="7007738" cy="6858000"/>
          </a:xfrm>
          <a:prstGeom prst="rect">
            <a:avLst/>
          </a:prstGeom>
        </p:spPr>
      </p:pic>
      <p:sp>
        <p:nvSpPr>
          <p:cNvPr id="3" name="TextBox 2"/>
          <p:cNvSpPr txBox="1"/>
          <p:nvPr/>
        </p:nvSpPr>
        <p:spPr>
          <a:xfrm>
            <a:off x="5303520" y="5543180"/>
            <a:ext cx="2320655" cy="646331"/>
          </a:xfrm>
          <a:prstGeom prst="rect">
            <a:avLst/>
          </a:prstGeom>
          <a:noFill/>
        </p:spPr>
        <p:txBody>
          <a:bodyPr wrap="none" rtlCol="0">
            <a:spAutoFit/>
          </a:bodyPr>
          <a:lstStyle/>
          <a:p>
            <a:r>
              <a:rPr lang="en-US" dirty="0" smtClean="0">
                <a:solidFill>
                  <a:srgbClr val="FF0000"/>
                </a:solidFill>
              </a:rPr>
              <a:t>IR satellite imagery</a:t>
            </a:r>
          </a:p>
          <a:p>
            <a:r>
              <a:rPr lang="en-US" dirty="0" smtClean="0">
                <a:solidFill>
                  <a:srgbClr val="FF0000"/>
                </a:solidFill>
              </a:rPr>
              <a:t>2:45PM Thursday 7/13</a:t>
            </a:r>
            <a:endParaRPr lang="en-US"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62500" lnSpcReduction="20000"/>
          </a:bodyPr>
          <a:lstStyle/>
          <a:p>
            <a:r>
              <a:rPr lang="en-US" sz="2857" dirty="0" smtClean="0"/>
              <a:t>Moderate ridge over mid-Atlantic coast with WSW winds locally, and a few low level clouds, and a broken deck of very thin high level clouds.  Hot and humid.  A wave in this “dirty ridge” yields T-storm chances tonight.  Current Low level clouds appear confined to the near-coastal region.</a:t>
            </a:r>
          </a:p>
          <a:p>
            <a:r>
              <a:rPr lang="en-US" sz="2857" dirty="0" smtClean="0"/>
              <a:t>Expect a trough to amplify and move in from the NW, producing T-storms Friday afternoon and Friday night.  Front moves through and settles south of the VA/NC border stretching ENE ward into the Atlantic Saturday morning.</a:t>
            </a:r>
          </a:p>
          <a:p>
            <a:r>
              <a:rPr lang="en-US" sz="2857" dirty="0" smtClean="0"/>
              <a:t>Latest runs suggest minimal low cloud cover over the Atlantic within range of the aircraft on Saturday (drier air following the front).</a:t>
            </a:r>
          </a:p>
          <a:p>
            <a:r>
              <a:rPr lang="en-US" sz="2857" dirty="0" smtClean="0"/>
              <a:t>Sunday looks to be even drier offshore, as the front sags southward.</a:t>
            </a:r>
          </a:p>
          <a:p>
            <a:r>
              <a:rPr lang="en-US" sz="2857" dirty="0" smtClean="0"/>
              <a:t>EC model is more aggressive in pushing the middle and high cloudiness associated with the front south of our area.  So, EC suggests offshore clear skies Saturday, with GFS indicating some middle and high cloudiness offshore.  However, both models have minimal RH at low levels on both days, indicating </a:t>
            </a:r>
            <a:r>
              <a:rPr lang="en-US" sz="2857" dirty="0" smtClean="0">
                <a:solidFill>
                  <a:srgbClr val="FF0000"/>
                </a:solidFill>
              </a:rPr>
              <a:t>minimal low </a:t>
            </a:r>
            <a:r>
              <a:rPr lang="en-US" sz="2857" dirty="0" smtClean="0">
                <a:solidFill>
                  <a:srgbClr val="FF0000"/>
                </a:solidFill>
              </a:rPr>
              <a:t>clouds </a:t>
            </a:r>
            <a:r>
              <a:rPr lang="en-US" sz="2857" dirty="0" smtClean="0">
                <a:solidFill>
                  <a:srgbClr val="FF0000"/>
                </a:solidFill>
              </a:rPr>
              <a:t>off the </a:t>
            </a:r>
            <a:r>
              <a:rPr lang="en-US" sz="2857" dirty="0" smtClean="0">
                <a:solidFill>
                  <a:srgbClr val="FF0000"/>
                </a:solidFill>
              </a:rPr>
              <a:t>coast on Saturday and Sunday</a:t>
            </a:r>
            <a:r>
              <a:rPr lang="en-US" sz="2857" dirty="0" smtClean="0"/>
              <a:t>.</a:t>
            </a:r>
            <a:endParaRPr lang="en-US" sz="2857" dirty="0" smtClean="0"/>
          </a:p>
          <a:p>
            <a:r>
              <a:rPr lang="en-US" sz="2857" dirty="0" smtClean="0"/>
              <a:t>Diurnal convection on land, coupled with offshore low level (925mb) flow, could yield some cloudiness offshore – this convection would be in the </a:t>
            </a:r>
            <a:r>
              <a:rPr lang="en-US" sz="2857" dirty="0" smtClean="0"/>
              <a:t>afternoon</a:t>
            </a:r>
          </a:p>
          <a:p>
            <a:r>
              <a:rPr lang="en-US" sz="2857" dirty="0" smtClean="0"/>
              <a:t>Some </a:t>
            </a:r>
            <a:r>
              <a:rPr lang="en-US" sz="2857" dirty="0" err="1" smtClean="0"/>
              <a:t>precip</a:t>
            </a:r>
            <a:r>
              <a:rPr lang="en-US" sz="2857" dirty="0" smtClean="0"/>
              <a:t> expected along the front S and SE of Wallops</a:t>
            </a:r>
            <a:endParaRPr lang="en-US" sz="2857" dirty="0" smtClean="0"/>
          </a:p>
          <a:p>
            <a:endParaRPr lang="en-US" sz="2400" dirty="0" smtClean="0"/>
          </a:p>
          <a:p>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551680" cy="3413760"/>
          </a:xfrm>
          <a:prstGeom prst="rect">
            <a:avLst/>
          </a:prstGeom>
        </p:spPr>
      </p:pic>
      <p:pic>
        <p:nvPicPr>
          <p:cNvPr id="5" name="Picture 4"/>
          <p:cNvPicPr>
            <a:picLocks noChangeAspect="1"/>
          </p:cNvPicPr>
          <p:nvPr/>
        </p:nvPicPr>
        <p:blipFill>
          <a:blip r:embed="rId3"/>
          <a:stretch>
            <a:fillRect/>
          </a:stretch>
        </p:blipFill>
        <p:spPr>
          <a:xfrm>
            <a:off x="0" y="3444240"/>
            <a:ext cx="4551680" cy="341376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stretch>
            <a:fillRect/>
          </a:stretch>
        </p:blipFill>
        <p:spPr>
          <a:xfrm>
            <a:off x="4561840" y="1706880"/>
            <a:ext cx="4551680" cy="3413760"/>
          </a:xfrm>
          <a:prstGeom prst="rect">
            <a:avLst/>
          </a:prstGeom>
        </p:spPr>
      </p:pic>
      <p:sp>
        <p:nvSpPr>
          <p:cNvPr id="7" name="TextBox 6"/>
          <p:cNvSpPr txBox="1"/>
          <p:nvPr/>
        </p:nvSpPr>
        <p:spPr>
          <a:xfrm>
            <a:off x="1463040" y="546550"/>
            <a:ext cx="568447" cy="369332"/>
          </a:xfrm>
          <a:prstGeom prst="rect">
            <a:avLst/>
          </a:prstGeom>
          <a:noFill/>
        </p:spPr>
        <p:txBody>
          <a:bodyPr wrap="none" rtlCol="0">
            <a:spAutoFit/>
          </a:bodyPr>
          <a:lstStyle/>
          <a:p>
            <a:r>
              <a:rPr lang="en-US" dirty="0" smtClean="0">
                <a:solidFill>
                  <a:srgbClr val="FF0000"/>
                </a:solidFill>
              </a:rPr>
              <a:t>Low</a:t>
            </a:r>
            <a:endParaRPr lang="en-US" dirty="0">
              <a:solidFill>
                <a:srgbClr val="FF0000"/>
              </a:solidFill>
            </a:endParaRPr>
          </a:p>
        </p:txBody>
      </p:sp>
      <p:sp>
        <p:nvSpPr>
          <p:cNvPr id="8" name="TextBox 7"/>
          <p:cNvSpPr txBox="1"/>
          <p:nvPr/>
        </p:nvSpPr>
        <p:spPr>
          <a:xfrm>
            <a:off x="2031487" y="4292027"/>
            <a:ext cx="845379" cy="369332"/>
          </a:xfrm>
          <a:prstGeom prst="rect">
            <a:avLst/>
          </a:prstGeom>
          <a:noFill/>
        </p:spPr>
        <p:txBody>
          <a:bodyPr wrap="none" rtlCol="0">
            <a:spAutoFit/>
          </a:bodyPr>
          <a:lstStyle/>
          <a:p>
            <a:r>
              <a:rPr lang="en-US" dirty="0" smtClean="0">
                <a:solidFill>
                  <a:srgbClr val="FF0000"/>
                </a:solidFill>
              </a:rPr>
              <a:t>Middle</a:t>
            </a:r>
            <a:endParaRPr lang="en-US" dirty="0">
              <a:solidFill>
                <a:srgbClr val="FF0000"/>
              </a:solidFill>
            </a:endParaRPr>
          </a:p>
        </p:txBody>
      </p:sp>
      <p:sp>
        <p:nvSpPr>
          <p:cNvPr id="9" name="TextBox 8"/>
          <p:cNvSpPr txBox="1"/>
          <p:nvPr/>
        </p:nvSpPr>
        <p:spPr>
          <a:xfrm>
            <a:off x="6010141" y="2352000"/>
            <a:ext cx="611390" cy="369332"/>
          </a:xfrm>
          <a:prstGeom prst="rect">
            <a:avLst/>
          </a:prstGeom>
          <a:noFill/>
        </p:spPr>
        <p:txBody>
          <a:bodyPr wrap="none" rtlCol="0">
            <a:spAutoFit/>
          </a:bodyPr>
          <a:lstStyle/>
          <a:p>
            <a:r>
              <a:rPr lang="en-US" dirty="0" smtClean="0">
                <a:solidFill>
                  <a:srgbClr val="FF0000"/>
                </a:solidFill>
              </a:rPr>
              <a:t>High</a:t>
            </a:r>
            <a:endParaRPr lang="en-US" dirty="0">
              <a:solidFill>
                <a:srgbClr val="FF0000"/>
              </a:solidFill>
            </a:endParaRPr>
          </a:p>
        </p:txBody>
      </p:sp>
      <p:sp>
        <p:nvSpPr>
          <p:cNvPr id="10" name="TextBox 9"/>
          <p:cNvSpPr txBox="1"/>
          <p:nvPr/>
        </p:nvSpPr>
        <p:spPr>
          <a:xfrm>
            <a:off x="5381066" y="1276536"/>
            <a:ext cx="2480930" cy="369332"/>
          </a:xfrm>
          <a:prstGeom prst="rect">
            <a:avLst/>
          </a:prstGeom>
          <a:noFill/>
        </p:spPr>
        <p:txBody>
          <a:bodyPr wrap="none" rtlCol="0">
            <a:spAutoFit/>
          </a:bodyPr>
          <a:lstStyle/>
          <a:p>
            <a:r>
              <a:rPr lang="en-US" dirty="0" smtClean="0"/>
              <a:t>Saturday, 8 AM, </a:t>
            </a:r>
            <a:r>
              <a:rPr lang="en-US" dirty="0" smtClean="0"/>
              <a:t>ECMWF</a:t>
            </a:r>
            <a:endParaRPr lang="en-US" dirty="0"/>
          </a:p>
        </p:txBody>
      </p:sp>
      <p:sp>
        <p:nvSpPr>
          <p:cNvPr id="11" name="TextBox 10"/>
          <p:cNvSpPr txBox="1"/>
          <p:nvPr/>
        </p:nvSpPr>
        <p:spPr>
          <a:xfrm>
            <a:off x="4882326" y="177218"/>
            <a:ext cx="3681609" cy="369332"/>
          </a:xfrm>
          <a:prstGeom prst="rect">
            <a:avLst/>
          </a:prstGeom>
          <a:noFill/>
        </p:spPr>
        <p:txBody>
          <a:bodyPr wrap="square" rtlCol="0">
            <a:spAutoFit/>
          </a:bodyPr>
          <a:lstStyle/>
          <a:p>
            <a:r>
              <a:rPr lang="en-US" dirty="0" smtClean="0"/>
              <a:t>Low, Middle and High Cloud Cover</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61840" y="1716640"/>
            <a:ext cx="4551680" cy="3413760"/>
          </a:xfrm>
          <a:prstGeom prst="rect">
            <a:avLst/>
          </a:prstGeom>
        </p:spPr>
      </p:pic>
      <p:sp>
        <p:nvSpPr>
          <p:cNvPr id="4" name="TextBox 3"/>
          <p:cNvSpPr txBox="1"/>
          <p:nvPr/>
        </p:nvSpPr>
        <p:spPr>
          <a:xfrm>
            <a:off x="412871" y="1337548"/>
            <a:ext cx="4063056" cy="1200329"/>
          </a:xfrm>
          <a:prstGeom prst="rect">
            <a:avLst/>
          </a:prstGeom>
          <a:noFill/>
        </p:spPr>
        <p:txBody>
          <a:bodyPr wrap="none" rtlCol="0">
            <a:spAutoFit/>
          </a:bodyPr>
          <a:lstStyle/>
          <a:p>
            <a:r>
              <a:rPr lang="en-US" dirty="0" smtClean="0"/>
              <a:t>GFS has even less low cloud (not shown)</a:t>
            </a:r>
          </a:p>
          <a:p>
            <a:endParaRPr lang="en-US" dirty="0" smtClean="0"/>
          </a:p>
          <a:p>
            <a:r>
              <a:rPr lang="en-US" dirty="0" smtClean="0"/>
              <a:t>High cloud band has not advanced as</a:t>
            </a:r>
          </a:p>
          <a:p>
            <a:r>
              <a:rPr lang="en-US" dirty="0" smtClean="0"/>
              <a:t> </a:t>
            </a:r>
            <a:r>
              <a:rPr lang="en-US" dirty="0" smtClean="0"/>
              <a:t>far east </a:t>
            </a:r>
            <a:r>
              <a:rPr lang="en-US" dirty="0" smtClean="0"/>
              <a:t>as the ECMWF (</a:t>
            </a:r>
            <a:r>
              <a:rPr lang="en-US" dirty="0" err="1" smtClean="0"/>
              <a:t>cf</a:t>
            </a:r>
            <a:r>
              <a:rPr lang="en-US" dirty="0" smtClean="0"/>
              <a:t> previous slide)</a:t>
            </a:r>
            <a:endParaRPr lang="en-US" dirty="0"/>
          </a:p>
        </p:txBody>
      </p:sp>
      <p:sp>
        <p:nvSpPr>
          <p:cNvPr id="6" name="TextBox 5"/>
          <p:cNvSpPr txBox="1"/>
          <p:nvPr/>
        </p:nvSpPr>
        <p:spPr>
          <a:xfrm>
            <a:off x="6010141" y="2352000"/>
            <a:ext cx="611390" cy="369332"/>
          </a:xfrm>
          <a:prstGeom prst="rect">
            <a:avLst/>
          </a:prstGeom>
          <a:noFill/>
        </p:spPr>
        <p:txBody>
          <a:bodyPr wrap="none" rtlCol="0">
            <a:spAutoFit/>
          </a:bodyPr>
          <a:lstStyle/>
          <a:p>
            <a:r>
              <a:rPr lang="en-US" dirty="0" smtClean="0">
                <a:solidFill>
                  <a:srgbClr val="FF0000"/>
                </a:solidFill>
              </a:rPr>
              <a:t>High</a:t>
            </a:r>
            <a:endParaRPr lang="en-US" dirty="0">
              <a:solidFill>
                <a:srgbClr val="FF0000"/>
              </a:solidFill>
            </a:endParaRPr>
          </a:p>
        </p:txBody>
      </p:sp>
      <p:sp>
        <p:nvSpPr>
          <p:cNvPr id="7" name="TextBox 6"/>
          <p:cNvSpPr txBox="1"/>
          <p:nvPr/>
        </p:nvSpPr>
        <p:spPr>
          <a:xfrm>
            <a:off x="5381066" y="1276536"/>
            <a:ext cx="2095445" cy="369332"/>
          </a:xfrm>
          <a:prstGeom prst="rect">
            <a:avLst/>
          </a:prstGeom>
          <a:noFill/>
        </p:spPr>
        <p:txBody>
          <a:bodyPr wrap="none" rtlCol="0">
            <a:spAutoFit/>
          </a:bodyPr>
          <a:lstStyle/>
          <a:p>
            <a:r>
              <a:rPr lang="en-US" dirty="0" smtClean="0"/>
              <a:t>Saturday, 8 AM, </a:t>
            </a:r>
            <a:r>
              <a:rPr lang="en-US" dirty="0" smtClean="0"/>
              <a:t>GFS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0" y="0"/>
            <a:ext cx="4551680" cy="3413760"/>
          </a:xfrm>
          <a:prstGeom prst="rect">
            <a:avLst/>
          </a:prstGeom>
        </p:spPr>
      </p:pic>
      <p:pic>
        <p:nvPicPr>
          <p:cNvPr id="12" name="Picture 11"/>
          <p:cNvPicPr>
            <a:picLocks noChangeAspect="1"/>
          </p:cNvPicPr>
          <p:nvPr/>
        </p:nvPicPr>
        <p:blipFill>
          <a:blip r:embed="rId3"/>
          <a:stretch>
            <a:fillRect/>
          </a:stretch>
        </p:blipFill>
        <p:spPr>
          <a:xfrm>
            <a:off x="0" y="3444240"/>
            <a:ext cx="4551680" cy="3413760"/>
          </a:xfrm>
          <a:prstGeom prst="rect">
            <a:avLst/>
          </a:prstGeom>
        </p:spPr>
      </p:pic>
      <p:pic>
        <p:nvPicPr>
          <p:cNvPr id="11" name="Picture 10"/>
          <p:cNvPicPr>
            <a:picLocks noChangeAspect="1"/>
          </p:cNvPicPr>
          <p:nvPr/>
        </p:nvPicPr>
        <p:blipFill>
          <a:blip r:embed="rId4"/>
          <a:stretch>
            <a:fillRect/>
          </a:stretch>
        </p:blipFill>
        <p:spPr>
          <a:xfrm>
            <a:off x="4592320" y="1737360"/>
            <a:ext cx="4551680" cy="3413760"/>
          </a:xfrm>
          <a:prstGeom prst="rect">
            <a:avLst/>
          </a:prstGeom>
        </p:spPr>
      </p:pic>
      <p:sp>
        <p:nvSpPr>
          <p:cNvPr id="7" name="TextBox 6"/>
          <p:cNvSpPr txBox="1"/>
          <p:nvPr/>
        </p:nvSpPr>
        <p:spPr>
          <a:xfrm>
            <a:off x="1463040" y="546550"/>
            <a:ext cx="568447" cy="369332"/>
          </a:xfrm>
          <a:prstGeom prst="rect">
            <a:avLst/>
          </a:prstGeom>
          <a:noFill/>
        </p:spPr>
        <p:txBody>
          <a:bodyPr wrap="none" rtlCol="0">
            <a:spAutoFit/>
          </a:bodyPr>
          <a:lstStyle/>
          <a:p>
            <a:r>
              <a:rPr lang="en-US" dirty="0" smtClean="0">
                <a:solidFill>
                  <a:srgbClr val="FF0000"/>
                </a:solidFill>
              </a:rPr>
              <a:t>Low</a:t>
            </a:r>
            <a:endParaRPr lang="en-US" dirty="0">
              <a:solidFill>
                <a:srgbClr val="FF0000"/>
              </a:solidFill>
            </a:endParaRPr>
          </a:p>
        </p:txBody>
      </p:sp>
      <p:sp>
        <p:nvSpPr>
          <p:cNvPr id="8" name="TextBox 7"/>
          <p:cNvSpPr txBox="1"/>
          <p:nvPr/>
        </p:nvSpPr>
        <p:spPr>
          <a:xfrm>
            <a:off x="1950207" y="4411866"/>
            <a:ext cx="845379" cy="369332"/>
          </a:xfrm>
          <a:prstGeom prst="rect">
            <a:avLst/>
          </a:prstGeom>
          <a:noFill/>
        </p:spPr>
        <p:txBody>
          <a:bodyPr wrap="none" rtlCol="0">
            <a:spAutoFit/>
          </a:bodyPr>
          <a:lstStyle/>
          <a:p>
            <a:r>
              <a:rPr lang="en-US" dirty="0" smtClean="0">
                <a:solidFill>
                  <a:srgbClr val="FF0000"/>
                </a:solidFill>
              </a:rPr>
              <a:t>Middle</a:t>
            </a:r>
            <a:endParaRPr lang="en-US" dirty="0">
              <a:solidFill>
                <a:srgbClr val="FF0000"/>
              </a:solidFill>
            </a:endParaRPr>
          </a:p>
        </p:txBody>
      </p:sp>
      <p:sp>
        <p:nvSpPr>
          <p:cNvPr id="9" name="TextBox 8"/>
          <p:cNvSpPr txBox="1"/>
          <p:nvPr/>
        </p:nvSpPr>
        <p:spPr>
          <a:xfrm>
            <a:off x="6060941" y="2406372"/>
            <a:ext cx="611390" cy="369332"/>
          </a:xfrm>
          <a:prstGeom prst="rect">
            <a:avLst/>
          </a:prstGeom>
          <a:noFill/>
        </p:spPr>
        <p:txBody>
          <a:bodyPr wrap="none" rtlCol="0">
            <a:spAutoFit/>
          </a:bodyPr>
          <a:lstStyle/>
          <a:p>
            <a:r>
              <a:rPr lang="en-US" dirty="0" smtClean="0">
                <a:solidFill>
                  <a:srgbClr val="FF0000"/>
                </a:solidFill>
              </a:rPr>
              <a:t>High</a:t>
            </a:r>
            <a:endParaRPr lang="en-US" dirty="0">
              <a:solidFill>
                <a:srgbClr val="FF0000"/>
              </a:solidFill>
            </a:endParaRPr>
          </a:p>
        </p:txBody>
      </p:sp>
      <p:sp>
        <p:nvSpPr>
          <p:cNvPr id="10" name="TextBox 9"/>
          <p:cNvSpPr txBox="1"/>
          <p:nvPr/>
        </p:nvSpPr>
        <p:spPr>
          <a:xfrm>
            <a:off x="5438660" y="1169578"/>
            <a:ext cx="2467342" cy="369332"/>
          </a:xfrm>
          <a:prstGeom prst="rect">
            <a:avLst/>
          </a:prstGeom>
          <a:noFill/>
        </p:spPr>
        <p:txBody>
          <a:bodyPr wrap="none" rtlCol="0">
            <a:spAutoFit/>
          </a:bodyPr>
          <a:lstStyle/>
          <a:p>
            <a:r>
              <a:rPr lang="en-US" dirty="0" smtClean="0"/>
              <a:t>Saturday, 2 </a:t>
            </a:r>
            <a:r>
              <a:rPr lang="en-US" dirty="0"/>
              <a:t>P</a:t>
            </a:r>
            <a:r>
              <a:rPr lang="en-US" dirty="0" smtClean="0"/>
              <a:t>M, </a:t>
            </a:r>
            <a:r>
              <a:rPr lang="en-US" dirty="0" smtClean="0"/>
              <a:t>ECMWF</a:t>
            </a:r>
            <a:endParaRPr lang="en-US" dirty="0"/>
          </a:p>
        </p:txBody>
      </p:sp>
      <p:sp>
        <p:nvSpPr>
          <p:cNvPr id="14" name="TextBox 13"/>
          <p:cNvSpPr txBox="1"/>
          <p:nvPr/>
        </p:nvSpPr>
        <p:spPr>
          <a:xfrm>
            <a:off x="4882326" y="177218"/>
            <a:ext cx="3681609" cy="369332"/>
          </a:xfrm>
          <a:prstGeom prst="rect">
            <a:avLst/>
          </a:prstGeom>
          <a:noFill/>
        </p:spPr>
        <p:txBody>
          <a:bodyPr wrap="square" rtlCol="0">
            <a:spAutoFit/>
          </a:bodyPr>
          <a:lstStyle/>
          <a:p>
            <a:r>
              <a:rPr lang="en-US" dirty="0" smtClean="0"/>
              <a:t>Low, Middle and High Cloud Cover</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4551680" cy="3413760"/>
          </a:xfrm>
          <a:prstGeom prst="rect">
            <a:avLst/>
          </a:prstGeom>
        </p:spPr>
      </p:pic>
      <p:pic>
        <p:nvPicPr>
          <p:cNvPr id="5" name="Picture 4"/>
          <p:cNvPicPr>
            <a:picLocks noChangeAspect="1"/>
          </p:cNvPicPr>
          <p:nvPr/>
        </p:nvPicPr>
        <p:blipFill>
          <a:blip r:embed="rId3"/>
          <a:stretch>
            <a:fillRect/>
          </a:stretch>
        </p:blipFill>
        <p:spPr>
          <a:xfrm>
            <a:off x="0" y="3444240"/>
            <a:ext cx="4551680" cy="3413760"/>
          </a:xfrm>
          <a:prstGeom prst="rect">
            <a:avLst/>
          </a:prstGeom>
        </p:spPr>
      </p:pic>
      <p:pic>
        <p:nvPicPr>
          <p:cNvPr id="8" name="Picture 7"/>
          <p:cNvPicPr>
            <a:picLocks noChangeAspect="1"/>
          </p:cNvPicPr>
          <p:nvPr/>
        </p:nvPicPr>
        <p:blipFill>
          <a:blip r:embed="rId4"/>
          <a:stretch>
            <a:fillRect/>
          </a:stretch>
        </p:blipFill>
        <p:spPr>
          <a:xfrm>
            <a:off x="4592320" y="1737360"/>
            <a:ext cx="4551680" cy="3413760"/>
          </a:xfrm>
          <a:prstGeom prst="rect">
            <a:avLst/>
          </a:prstGeom>
        </p:spPr>
      </p:pic>
      <p:sp>
        <p:nvSpPr>
          <p:cNvPr id="11" name="TextBox 10"/>
          <p:cNvSpPr txBox="1"/>
          <p:nvPr/>
        </p:nvSpPr>
        <p:spPr>
          <a:xfrm>
            <a:off x="1463040" y="546550"/>
            <a:ext cx="568447" cy="369332"/>
          </a:xfrm>
          <a:prstGeom prst="rect">
            <a:avLst/>
          </a:prstGeom>
          <a:noFill/>
        </p:spPr>
        <p:txBody>
          <a:bodyPr wrap="none" rtlCol="0">
            <a:spAutoFit/>
          </a:bodyPr>
          <a:lstStyle/>
          <a:p>
            <a:r>
              <a:rPr lang="en-US" dirty="0" smtClean="0">
                <a:solidFill>
                  <a:srgbClr val="FF0000"/>
                </a:solidFill>
              </a:rPr>
              <a:t>Low</a:t>
            </a:r>
            <a:endParaRPr lang="en-US" dirty="0">
              <a:solidFill>
                <a:srgbClr val="FF0000"/>
              </a:solidFill>
            </a:endParaRPr>
          </a:p>
        </p:txBody>
      </p:sp>
      <p:sp>
        <p:nvSpPr>
          <p:cNvPr id="12" name="TextBox 11"/>
          <p:cNvSpPr txBox="1"/>
          <p:nvPr/>
        </p:nvSpPr>
        <p:spPr>
          <a:xfrm>
            <a:off x="1950207" y="4411866"/>
            <a:ext cx="845379" cy="369332"/>
          </a:xfrm>
          <a:prstGeom prst="rect">
            <a:avLst/>
          </a:prstGeom>
          <a:noFill/>
        </p:spPr>
        <p:txBody>
          <a:bodyPr wrap="none" rtlCol="0">
            <a:spAutoFit/>
          </a:bodyPr>
          <a:lstStyle/>
          <a:p>
            <a:r>
              <a:rPr lang="en-US" dirty="0" smtClean="0">
                <a:solidFill>
                  <a:srgbClr val="FF0000"/>
                </a:solidFill>
              </a:rPr>
              <a:t>Middle</a:t>
            </a:r>
            <a:endParaRPr lang="en-US" dirty="0">
              <a:solidFill>
                <a:srgbClr val="FF0000"/>
              </a:solidFill>
            </a:endParaRPr>
          </a:p>
        </p:txBody>
      </p:sp>
      <p:sp>
        <p:nvSpPr>
          <p:cNvPr id="13" name="TextBox 12"/>
          <p:cNvSpPr txBox="1"/>
          <p:nvPr/>
        </p:nvSpPr>
        <p:spPr>
          <a:xfrm>
            <a:off x="6060941" y="2406372"/>
            <a:ext cx="611390" cy="369332"/>
          </a:xfrm>
          <a:prstGeom prst="rect">
            <a:avLst/>
          </a:prstGeom>
          <a:noFill/>
        </p:spPr>
        <p:txBody>
          <a:bodyPr wrap="none" rtlCol="0">
            <a:spAutoFit/>
          </a:bodyPr>
          <a:lstStyle/>
          <a:p>
            <a:r>
              <a:rPr lang="en-US" dirty="0" smtClean="0">
                <a:solidFill>
                  <a:srgbClr val="FF0000"/>
                </a:solidFill>
              </a:rPr>
              <a:t>High</a:t>
            </a:r>
            <a:endParaRPr lang="en-US" dirty="0">
              <a:solidFill>
                <a:srgbClr val="FF0000"/>
              </a:solidFill>
            </a:endParaRPr>
          </a:p>
        </p:txBody>
      </p:sp>
      <p:sp>
        <p:nvSpPr>
          <p:cNvPr id="14" name="TextBox 13"/>
          <p:cNvSpPr txBox="1"/>
          <p:nvPr/>
        </p:nvSpPr>
        <p:spPr>
          <a:xfrm>
            <a:off x="5438660" y="1169578"/>
            <a:ext cx="2333842" cy="369332"/>
          </a:xfrm>
          <a:prstGeom prst="rect">
            <a:avLst/>
          </a:prstGeom>
          <a:noFill/>
        </p:spPr>
        <p:txBody>
          <a:bodyPr wrap="none" rtlCol="0">
            <a:spAutoFit/>
          </a:bodyPr>
          <a:lstStyle/>
          <a:p>
            <a:r>
              <a:rPr lang="en-US" dirty="0" smtClean="0"/>
              <a:t>Sunday, </a:t>
            </a:r>
            <a:r>
              <a:rPr lang="en-US" dirty="0"/>
              <a:t>8</a:t>
            </a:r>
            <a:r>
              <a:rPr lang="en-US" dirty="0" smtClean="0"/>
              <a:t> </a:t>
            </a:r>
            <a:r>
              <a:rPr lang="en-US" dirty="0"/>
              <a:t>A</a:t>
            </a:r>
            <a:r>
              <a:rPr lang="en-US" dirty="0" smtClean="0"/>
              <a:t>M</a:t>
            </a:r>
            <a:r>
              <a:rPr lang="en-US" dirty="0" smtClean="0"/>
              <a:t>, </a:t>
            </a:r>
            <a:r>
              <a:rPr lang="en-US" dirty="0" smtClean="0"/>
              <a:t>ECMWF</a:t>
            </a:r>
            <a:endParaRPr lang="en-US" dirty="0"/>
          </a:p>
        </p:txBody>
      </p:sp>
      <p:sp>
        <p:nvSpPr>
          <p:cNvPr id="15" name="TextBox 14"/>
          <p:cNvSpPr txBox="1"/>
          <p:nvPr/>
        </p:nvSpPr>
        <p:spPr>
          <a:xfrm>
            <a:off x="4882326" y="177218"/>
            <a:ext cx="3681609" cy="369332"/>
          </a:xfrm>
          <a:prstGeom prst="rect">
            <a:avLst/>
          </a:prstGeom>
          <a:noFill/>
        </p:spPr>
        <p:txBody>
          <a:bodyPr wrap="square" rtlCol="0">
            <a:spAutoFit/>
          </a:bodyPr>
          <a:lstStyle/>
          <a:p>
            <a:r>
              <a:rPr lang="en-US" dirty="0" smtClean="0"/>
              <a:t>Low, Middle and High Cloud Cover</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4561840" y="1737360"/>
            <a:ext cx="4551680" cy="3413760"/>
          </a:xfrm>
          <a:prstGeom prst="rect">
            <a:avLst/>
          </a:prstGeom>
        </p:spPr>
      </p:pic>
      <p:pic>
        <p:nvPicPr>
          <p:cNvPr id="12" name="Picture 11"/>
          <p:cNvPicPr>
            <a:picLocks noChangeAspect="1"/>
          </p:cNvPicPr>
          <p:nvPr/>
        </p:nvPicPr>
        <p:blipFill>
          <a:blip r:embed="rId3"/>
          <a:stretch>
            <a:fillRect/>
          </a:stretch>
        </p:blipFill>
        <p:spPr>
          <a:xfrm>
            <a:off x="0" y="3444240"/>
            <a:ext cx="4551680" cy="3413760"/>
          </a:xfrm>
          <a:prstGeom prst="rect">
            <a:avLst/>
          </a:prstGeom>
        </p:spPr>
      </p:pic>
      <p:pic>
        <p:nvPicPr>
          <p:cNvPr id="13" name="Picture 12"/>
          <p:cNvPicPr>
            <a:picLocks noChangeAspect="1"/>
          </p:cNvPicPr>
          <p:nvPr/>
        </p:nvPicPr>
        <p:blipFill>
          <a:blip r:embed="rId4"/>
          <a:stretch>
            <a:fillRect/>
          </a:stretch>
        </p:blipFill>
        <p:spPr>
          <a:xfrm>
            <a:off x="0" y="0"/>
            <a:ext cx="4551680" cy="3413760"/>
          </a:xfrm>
          <a:prstGeom prst="rect">
            <a:avLst/>
          </a:prstGeom>
        </p:spPr>
      </p:pic>
      <p:sp>
        <p:nvSpPr>
          <p:cNvPr id="14" name="TextBox 13"/>
          <p:cNvSpPr txBox="1"/>
          <p:nvPr/>
        </p:nvSpPr>
        <p:spPr>
          <a:xfrm>
            <a:off x="1463040" y="546550"/>
            <a:ext cx="568447" cy="369332"/>
          </a:xfrm>
          <a:prstGeom prst="rect">
            <a:avLst/>
          </a:prstGeom>
          <a:noFill/>
        </p:spPr>
        <p:txBody>
          <a:bodyPr wrap="none" rtlCol="0">
            <a:spAutoFit/>
          </a:bodyPr>
          <a:lstStyle/>
          <a:p>
            <a:r>
              <a:rPr lang="en-US" dirty="0" smtClean="0">
                <a:solidFill>
                  <a:srgbClr val="FF0000"/>
                </a:solidFill>
              </a:rPr>
              <a:t>Low</a:t>
            </a:r>
            <a:endParaRPr lang="en-US" dirty="0">
              <a:solidFill>
                <a:srgbClr val="FF0000"/>
              </a:solidFill>
            </a:endParaRPr>
          </a:p>
        </p:txBody>
      </p:sp>
      <p:sp>
        <p:nvSpPr>
          <p:cNvPr id="15" name="TextBox 14"/>
          <p:cNvSpPr txBox="1"/>
          <p:nvPr/>
        </p:nvSpPr>
        <p:spPr>
          <a:xfrm>
            <a:off x="1950207" y="4411866"/>
            <a:ext cx="845379" cy="369332"/>
          </a:xfrm>
          <a:prstGeom prst="rect">
            <a:avLst/>
          </a:prstGeom>
          <a:noFill/>
        </p:spPr>
        <p:txBody>
          <a:bodyPr wrap="none" rtlCol="0">
            <a:spAutoFit/>
          </a:bodyPr>
          <a:lstStyle/>
          <a:p>
            <a:r>
              <a:rPr lang="en-US" dirty="0" smtClean="0">
                <a:solidFill>
                  <a:srgbClr val="FF0000"/>
                </a:solidFill>
              </a:rPr>
              <a:t>Middle</a:t>
            </a:r>
            <a:endParaRPr lang="en-US" dirty="0">
              <a:solidFill>
                <a:srgbClr val="FF0000"/>
              </a:solidFill>
            </a:endParaRPr>
          </a:p>
        </p:txBody>
      </p:sp>
      <p:sp>
        <p:nvSpPr>
          <p:cNvPr id="16" name="TextBox 15"/>
          <p:cNvSpPr txBox="1"/>
          <p:nvPr/>
        </p:nvSpPr>
        <p:spPr>
          <a:xfrm>
            <a:off x="6060941" y="2406372"/>
            <a:ext cx="611390" cy="369332"/>
          </a:xfrm>
          <a:prstGeom prst="rect">
            <a:avLst/>
          </a:prstGeom>
          <a:noFill/>
        </p:spPr>
        <p:txBody>
          <a:bodyPr wrap="none" rtlCol="0">
            <a:spAutoFit/>
          </a:bodyPr>
          <a:lstStyle/>
          <a:p>
            <a:r>
              <a:rPr lang="en-US" dirty="0" smtClean="0">
                <a:solidFill>
                  <a:srgbClr val="FF0000"/>
                </a:solidFill>
              </a:rPr>
              <a:t>High</a:t>
            </a:r>
            <a:endParaRPr lang="en-US" dirty="0">
              <a:solidFill>
                <a:srgbClr val="FF0000"/>
              </a:solidFill>
            </a:endParaRPr>
          </a:p>
        </p:txBody>
      </p:sp>
      <p:sp>
        <p:nvSpPr>
          <p:cNvPr id="17" name="TextBox 16"/>
          <p:cNvSpPr txBox="1"/>
          <p:nvPr/>
        </p:nvSpPr>
        <p:spPr>
          <a:xfrm>
            <a:off x="5438660" y="1169578"/>
            <a:ext cx="2319528" cy="369332"/>
          </a:xfrm>
          <a:prstGeom prst="rect">
            <a:avLst/>
          </a:prstGeom>
          <a:noFill/>
        </p:spPr>
        <p:txBody>
          <a:bodyPr wrap="none" rtlCol="0">
            <a:spAutoFit/>
          </a:bodyPr>
          <a:lstStyle/>
          <a:p>
            <a:r>
              <a:rPr lang="en-US" dirty="0" smtClean="0"/>
              <a:t>Sunday, </a:t>
            </a:r>
            <a:r>
              <a:rPr lang="en-US" dirty="0" smtClean="0"/>
              <a:t>2 </a:t>
            </a:r>
            <a:r>
              <a:rPr lang="en-US" dirty="0"/>
              <a:t>P</a:t>
            </a:r>
            <a:r>
              <a:rPr lang="en-US" dirty="0" smtClean="0"/>
              <a:t>M, </a:t>
            </a:r>
            <a:r>
              <a:rPr lang="en-US" dirty="0" smtClean="0"/>
              <a:t>ECMWF</a:t>
            </a:r>
            <a:endParaRPr lang="en-US" dirty="0"/>
          </a:p>
        </p:txBody>
      </p:sp>
      <p:sp>
        <p:nvSpPr>
          <p:cNvPr id="18" name="TextBox 17"/>
          <p:cNvSpPr txBox="1"/>
          <p:nvPr/>
        </p:nvSpPr>
        <p:spPr>
          <a:xfrm>
            <a:off x="4882326" y="177218"/>
            <a:ext cx="3681609" cy="369332"/>
          </a:xfrm>
          <a:prstGeom prst="rect">
            <a:avLst/>
          </a:prstGeom>
          <a:noFill/>
        </p:spPr>
        <p:txBody>
          <a:bodyPr wrap="square" rtlCol="0">
            <a:spAutoFit/>
          </a:bodyPr>
          <a:lstStyle/>
          <a:p>
            <a:r>
              <a:rPr lang="en-US" dirty="0" smtClean="0"/>
              <a:t>Low, Middle and High Cloud Cover</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640" y="792480"/>
            <a:ext cx="4529595" cy="3365977"/>
          </a:xfrm>
          <a:prstGeom prst="rect">
            <a:avLst/>
          </a:prstGeom>
        </p:spPr>
      </p:pic>
      <p:sp>
        <p:nvSpPr>
          <p:cNvPr id="3" name="TextBox 2"/>
          <p:cNvSpPr txBox="1"/>
          <p:nvPr/>
        </p:nvSpPr>
        <p:spPr>
          <a:xfrm>
            <a:off x="1415300" y="343654"/>
            <a:ext cx="1947017" cy="369332"/>
          </a:xfrm>
          <a:prstGeom prst="rect">
            <a:avLst/>
          </a:prstGeom>
          <a:noFill/>
        </p:spPr>
        <p:txBody>
          <a:bodyPr wrap="none" rtlCol="0">
            <a:spAutoFit/>
          </a:bodyPr>
          <a:lstStyle/>
          <a:p>
            <a:r>
              <a:rPr lang="en-US" dirty="0" smtClean="0"/>
              <a:t>Sunday, </a:t>
            </a:r>
            <a:r>
              <a:rPr lang="en-US" dirty="0"/>
              <a:t>8</a:t>
            </a:r>
            <a:r>
              <a:rPr lang="en-US" dirty="0" smtClean="0"/>
              <a:t> </a:t>
            </a:r>
            <a:r>
              <a:rPr lang="en-US" dirty="0"/>
              <a:t>A</a:t>
            </a:r>
            <a:r>
              <a:rPr lang="en-US" dirty="0" smtClean="0"/>
              <a:t>M</a:t>
            </a:r>
            <a:r>
              <a:rPr lang="en-US" dirty="0" smtClean="0"/>
              <a:t>, </a:t>
            </a:r>
            <a:r>
              <a:rPr lang="en-US" dirty="0" smtClean="0"/>
              <a:t>GFS</a:t>
            </a:r>
            <a:endParaRPr lang="en-US" dirty="0"/>
          </a:p>
        </p:txBody>
      </p:sp>
      <p:sp>
        <p:nvSpPr>
          <p:cNvPr id="4" name="TextBox 3"/>
          <p:cNvSpPr txBox="1"/>
          <p:nvPr/>
        </p:nvSpPr>
        <p:spPr>
          <a:xfrm>
            <a:off x="423031" y="4753770"/>
            <a:ext cx="3681609" cy="646331"/>
          </a:xfrm>
          <a:prstGeom prst="rect">
            <a:avLst/>
          </a:prstGeom>
          <a:noFill/>
        </p:spPr>
        <p:txBody>
          <a:bodyPr wrap="square" rtlCol="0">
            <a:spAutoFit/>
          </a:bodyPr>
          <a:lstStyle/>
          <a:p>
            <a:r>
              <a:rPr lang="en-US" dirty="0" err="1" smtClean="0"/>
              <a:t>Precip</a:t>
            </a:r>
            <a:r>
              <a:rPr lang="en-US" dirty="0" smtClean="0"/>
              <a:t> (mostl</a:t>
            </a:r>
            <a:r>
              <a:rPr lang="en-US" dirty="0" smtClean="0"/>
              <a:t>y convective</a:t>
            </a:r>
            <a:r>
              <a:rPr lang="en-US" dirty="0" smtClean="0"/>
              <a:t>) associated with the front to the S-SE</a:t>
            </a:r>
            <a:endParaRPr lang="en-US" dirty="0"/>
          </a:p>
        </p:txBody>
      </p:sp>
      <p:pic>
        <p:nvPicPr>
          <p:cNvPr id="5" name="Picture 4"/>
          <p:cNvPicPr>
            <a:picLocks noChangeAspect="1"/>
          </p:cNvPicPr>
          <p:nvPr/>
        </p:nvPicPr>
        <p:blipFill>
          <a:blip r:embed="rId3"/>
          <a:stretch>
            <a:fillRect/>
          </a:stretch>
        </p:blipFill>
        <p:spPr>
          <a:xfrm>
            <a:off x="4612640" y="2931192"/>
            <a:ext cx="4531359" cy="3388569"/>
          </a:xfrm>
          <a:prstGeom prst="rect">
            <a:avLst/>
          </a:prstGeom>
        </p:spPr>
      </p:pic>
      <p:sp>
        <p:nvSpPr>
          <p:cNvPr id="6" name="TextBox 5"/>
          <p:cNvSpPr txBox="1"/>
          <p:nvPr/>
        </p:nvSpPr>
        <p:spPr>
          <a:xfrm>
            <a:off x="5997460" y="2416294"/>
            <a:ext cx="1932703" cy="369332"/>
          </a:xfrm>
          <a:prstGeom prst="rect">
            <a:avLst/>
          </a:prstGeom>
          <a:noFill/>
        </p:spPr>
        <p:txBody>
          <a:bodyPr wrap="none" rtlCol="0">
            <a:spAutoFit/>
          </a:bodyPr>
          <a:lstStyle/>
          <a:p>
            <a:r>
              <a:rPr lang="en-US" dirty="0" smtClean="0"/>
              <a:t>Sunday, </a:t>
            </a:r>
            <a:r>
              <a:rPr lang="en-US" dirty="0" smtClean="0"/>
              <a:t>2</a:t>
            </a:r>
            <a:r>
              <a:rPr lang="en-US" dirty="0" smtClean="0"/>
              <a:t> </a:t>
            </a:r>
            <a:r>
              <a:rPr lang="en-US" dirty="0" smtClean="0"/>
              <a:t>PM</a:t>
            </a:r>
            <a:r>
              <a:rPr lang="en-US" dirty="0" smtClean="0"/>
              <a:t>, GFS</a:t>
            </a:r>
            <a:endParaRPr lang="en-US" dirty="0"/>
          </a:p>
        </p:txBody>
      </p:sp>
      <p:sp>
        <p:nvSpPr>
          <p:cNvPr id="7" name="TextBox 6"/>
          <p:cNvSpPr txBox="1"/>
          <p:nvPr/>
        </p:nvSpPr>
        <p:spPr>
          <a:xfrm>
            <a:off x="4882326" y="158988"/>
            <a:ext cx="4139754" cy="369332"/>
          </a:xfrm>
          <a:prstGeom prst="rect">
            <a:avLst/>
          </a:prstGeom>
          <a:noFill/>
        </p:spPr>
        <p:txBody>
          <a:bodyPr wrap="square" rtlCol="0">
            <a:spAutoFit/>
          </a:bodyPr>
          <a:lstStyle/>
          <a:p>
            <a:r>
              <a:rPr lang="en-US" dirty="0" smtClean="0"/>
              <a:t>3-hr </a:t>
            </a:r>
            <a:r>
              <a:rPr lang="en-US" dirty="0" err="1" smtClean="0"/>
              <a:t>Precip</a:t>
            </a:r>
            <a:r>
              <a:rPr lang="en-US" dirty="0" smtClean="0"/>
              <a:t>, MLP, 1000-500mb Thickness</a:t>
            </a:r>
            <a:endParaRPr lang="en-US" dirty="0"/>
          </a:p>
        </p:txBody>
      </p:sp>
    </p:spTree>
    <p:extLst>
      <p:ext uri="{BB962C8B-B14F-4D97-AF65-F5344CB8AC3E}">
        <p14:creationId xmlns:p14="http://schemas.microsoft.com/office/powerpoint/2010/main" val="22256937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89</TotalTime>
  <Words>402</Words>
  <Application>Microsoft Macintosh PowerPoint</Application>
  <PresentationFormat>On-screen Show (4:3)</PresentationFormat>
  <Paragraphs>42</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Weather Briefing for ORACLES test flight</vt:lpstr>
      <vt:lpstr>PowerPoint Presentation</vt:lpstr>
      <vt:lpstr>Summary</vt:lpstr>
      <vt:lpstr>PowerPoint Presentation</vt:lpstr>
      <vt:lpstr>PowerPoint Presentation</vt:lpstr>
      <vt:lpstr>PowerPoint Presentation</vt:lpstr>
      <vt:lpstr>PowerPoint Presentation</vt:lpstr>
      <vt:lpstr>PowerPoint Presentation</vt:lpstr>
      <vt:lpstr>PowerPoint Presentation</vt:lpstr>
    </vt:vector>
  </TitlesOfParts>
  <Company>NASA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Lenny Pfister</dc:creator>
  <cp:lastModifiedBy>Rei</cp:lastModifiedBy>
  <cp:revision>9</cp:revision>
  <dcterms:created xsi:type="dcterms:W3CDTF">2017-07-13T19:15:01Z</dcterms:created>
  <dcterms:modified xsi:type="dcterms:W3CDTF">2017-07-13T20:19:50Z</dcterms:modified>
</cp:coreProperties>
</file>