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8"/>
  </p:notesMasterIdLst>
  <p:sldIdLst>
    <p:sldId id="292" r:id="rId2"/>
    <p:sldId id="290" r:id="rId3"/>
    <p:sldId id="289" r:id="rId4"/>
    <p:sldId id="283" r:id="rId5"/>
    <p:sldId id="284" r:id="rId6"/>
    <p:sldId id="291" r:id="rId7"/>
    <p:sldId id="285" r:id="rId8"/>
    <p:sldId id="286" r:id="rId9"/>
    <p:sldId id="293" r:id="rId10"/>
    <p:sldId id="274" r:id="rId11"/>
    <p:sldId id="275" r:id="rId12"/>
    <p:sldId id="309" r:id="rId13"/>
    <p:sldId id="308" r:id="rId14"/>
    <p:sldId id="278" r:id="rId15"/>
    <p:sldId id="279" r:id="rId16"/>
    <p:sldId id="295" r:id="rId17"/>
    <p:sldId id="296" r:id="rId18"/>
    <p:sldId id="297" r:id="rId19"/>
    <p:sldId id="298" r:id="rId20"/>
    <p:sldId id="299" r:id="rId21"/>
    <p:sldId id="300" r:id="rId22"/>
    <p:sldId id="302" r:id="rId23"/>
    <p:sldId id="303" r:id="rId24"/>
    <p:sldId id="304" r:id="rId25"/>
    <p:sldId id="305" r:id="rId26"/>
    <p:sldId id="307" r:id="rId27"/>
    <p:sldId id="306" r:id="rId28"/>
    <p:sldId id="310" r:id="rId29"/>
    <p:sldId id="311" r:id="rId30"/>
    <p:sldId id="314" r:id="rId31"/>
    <p:sldId id="312" r:id="rId32"/>
    <p:sldId id="313" r:id="rId33"/>
    <p:sldId id="315" r:id="rId34"/>
    <p:sldId id="316" r:id="rId35"/>
    <p:sldId id="317" r:id="rId36"/>
    <p:sldId id="318" r:id="rId3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20" d="100"/>
          <a:sy n="120" d="100"/>
        </p:scale>
        <p:origin x="-1656" y="-1552"/>
      </p:cViewPr>
      <p:guideLst>
        <p:guide orient="horz" pos="1284"/>
        <p:guide pos="25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</a:t>
            </a:r>
            <a:r>
              <a:rPr lang="en-US" sz="3200" dirty="0" smtClean="0"/>
              <a:t>25-</a:t>
            </a:r>
            <a:r>
              <a:rPr lang="en-US" sz="3200" dirty="0" smtClean="0"/>
              <a:t>09-</a:t>
            </a:r>
            <a:r>
              <a:rPr lang="en-US" sz="3200" dirty="0" smtClean="0"/>
              <a:t>2016 – 27-09-2016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740569"/>
          </a:xfrm>
        </p:spPr>
        <p:txBody>
          <a:bodyPr/>
          <a:lstStyle/>
          <a:p>
            <a:r>
              <a:rPr lang="en-US" dirty="0" smtClean="0"/>
              <a:t>Susanne Bauer and Lenny </a:t>
            </a:r>
            <a:r>
              <a:rPr lang="en-US" dirty="0" smtClean="0"/>
              <a:t>Pfister</a:t>
            </a:r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1" y="432435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Mostly clear of Mid level clouds. Some cloudiness associated with</a:t>
            </a:r>
            <a:r>
              <a:rPr lang="en-US" dirty="0" smtClean="0"/>
              <a:t> outflow </a:t>
            </a:r>
            <a:r>
              <a:rPr lang="en-US" dirty="0" smtClean="0"/>
              <a:t>over </a:t>
            </a:r>
            <a:r>
              <a:rPr lang="en-US" dirty="0" smtClean="0"/>
              <a:t>Angola Bay.  Backed off a bit from yesterday’s </a:t>
            </a:r>
            <a:r>
              <a:rPr lang="en-US" dirty="0" err="1" smtClean="0"/>
              <a:t>fcst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4400550"/>
            <a:ext cx="580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Latest UKMO puts a cirrus band across the top of our region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4400550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hint of this thing at high levels (45kft).  UKMO tends to overdo high cirrus.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171950"/>
            <a:ext cx="8731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 model shows clearing in our coastal areas with some cloudiness over YWB (this could be </a:t>
            </a:r>
          </a:p>
          <a:p>
            <a:r>
              <a:rPr lang="en-US" dirty="0" smtClean="0"/>
              <a:t>caused by the small eddy circulation as seen in the previous plots), UK model does show </a:t>
            </a:r>
          </a:p>
          <a:p>
            <a:r>
              <a:rPr lang="en-US" dirty="0" smtClean="0"/>
              <a:t>more low clouds close to the coast. Models disagree</a:t>
            </a:r>
            <a:r>
              <a:rPr lang="en-US" dirty="0" smtClean="0"/>
              <a:t>.  Truth is somewhere in between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8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4552950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Earlier 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171950"/>
            <a:ext cx="822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ignificant cloud in EC goes with higher BL height</a:t>
            </a:r>
            <a:r>
              <a:rPr lang="en-US" dirty="0" smtClean="0"/>
              <a:t>.  EC </a:t>
            </a:r>
            <a:r>
              <a:rPr lang="en-US" dirty="0" smtClean="0"/>
              <a:t>probably underestimates cloud in low BL height regions.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7" y="0"/>
            <a:ext cx="5103159" cy="394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09550"/>
            <a:ext cx="4536141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7" y="0"/>
            <a:ext cx="5364480" cy="4145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Monday, 20160926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176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4201120"/>
            <a:ext cx="842221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Surface condition Monday:  Surface winds further weakened south of YWB, but stronger then the day before in the </a:t>
            </a:r>
            <a:r>
              <a:rPr lang="en-US" dirty="0" err="1" smtClean="0"/>
              <a:t>Sc</a:t>
            </a:r>
            <a:r>
              <a:rPr lang="en-US" dirty="0" smtClean="0"/>
              <a:t> area. Cold front is reaching the Southern tip of Africa</a:t>
            </a:r>
            <a:r>
              <a:rPr lang="en-US" dirty="0" smtClean="0"/>
              <a:t>.  Botswana High moves eastward, more </a:t>
            </a:r>
            <a:r>
              <a:rPr lang="en-US" dirty="0" smtClean="0"/>
              <a:t>eastward surface wind component over Namibia.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-25400"/>
            <a:ext cx="4546377" cy="3971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9550"/>
            <a:ext cx="5103159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48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257175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Increased humidity moving in with the frontal system. RH in the SC area similar to the day before.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43681" r="-43681"/>
          <a:stretch>
            <a:fillRect/>
          </a:stretch>
        </p:blipFill>
        <p:spPr>
          <a:xfrm>
            <a:off x="-2057400" y="133350"/>
            <a:ext cx="9472894" cy="390683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01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Sunday, 20160925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19550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Prefrontal situation.  Overcast expected, but prefrontal clouds usually don’t have low ceilings.  Model actually suggests that, with 500-600 foot ceiling.  Onshore flow.  Landing 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603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43171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  </a:t>
            </a:r>
            <a:endParaRPr lang="en-US" dirty="0" smtClean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0" y="1657350"/>
            <a:ext cx="198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057400" y="1809750"/>
            <a:ext cx="152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l="-43670" r="-43670"/>
          <a:stretch>
            <a:fillRect/>
          </a:stretch>
        </p:blipFill>
        <p:spPr>
          <a:xfrm>
            <a:off x="-2362200" y="0"/>
            <a:ext cx="10049817" cy="4145280"/>
          </a:xfrm>
        </p:spPr>
      </p:pic>
      <p:sp>
        <p:nvSpPr>
          <p:cNvPr id="10" name="TextBox 9"/>
          <p:cNvSpPr txBox="1"/>
          <p:nvPr/>
        </p:nvSpPr>
        <p:spPr>
          <a:xfrm>
            <a:off x="0" y="401955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Stable forecast – flow into Atlantic now near 5S. Trough pushes eastward, but still mid-level cloud over Namibia forecast.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932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4233"/>
            <a:ext cx="5103159" cy="3943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0"/>
            <a:ext cx="5068794" cy="391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66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1" y="4324350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Mostly clear of Mid level clouds. Some mid level clouds over the Angolan Bay. Good model agreement.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0" y="-2117"/>
            <a:ext cx="4186100" cy="3943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00382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73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4400550"/>
            <a:ext cx="61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Models agree very well for Cirrus prediction, clear in our region.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0" y="-2117"/>
            <a:ext cx="4186100" cy="3943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00382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962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4171950"/>
            <a:ext cx="9251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agreement between models. Forecast is stable, except that more clearing is predicted in EC</a:t>
            </a:r>
          </a:p>
          <a:p>
            <a:r>
              <a:rPr lang="en-US" dirty="0" smtClean="0"/>
              <a:t> model</a:t>
            </a:r>
            <a:r>
              <a:rPr lang="en-US" dirty="0"/>
              <a:t>.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000" y="-2117"/>
            <a:ext cx="4186100" cy="3943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868"/>
            <a:ext cx="5257800" cy="40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88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417195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ignificant cloud in EC goes with higher BL height.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" y="-2117"/>
            <a:ext cx="5257800" cy="4062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3975" y="-4234"/>
            <a:ext cx="5010026" cy="387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24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0"/>
            <a:ext cx="4297680" cy="3754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4400550"/>
            <a:ext cx="765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 high becoming well established after front – new system developing at 20W.</a:t>
            </a:r>
          </a:p>
          <a:p>
            <a:r>
              <a:rPr lang="en-US" dirty="0" smtClean="0"/>
              <a:t> Strongest winds at ANG/NAM border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2438400" y="2038350"/>
            <a:ext cx="2971800" cy="2438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16983" y="3333750"/>
            <a:ext cx="8422217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Surface evolution Saturday-Monday:</a:t>
            </a:r>
          </a:p>
          <a:p>
            <a:r>
              <a:rPr lang="en-US" dirty="0" smtClean="0"/>
              <a:t>Former low pressure system dissolved on Friday/Saturday, new system in the south east, pushing</a:t>
            </a:r>
            <a:r>
              <a:rPr lang="en-US" dirty="0" smtClean="0"/>
              <a:t> cold </a:t>
            </a:r>
            <a:r>
              <a:rPr lang="en-US" dirty="0" smtClean="0"/>
              <a:t>front</a:t>
            </a:r>
            <a:r>
              <a:rPr lang="en-US" dirty="0" smtClean="0"/>
              <a:t> that reaches RSA by Monday.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0"/>
            <a:ext cx="3403600" cy="31388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33"/>
            <a:ext cx="3367081" cy="3105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800" y="0"/>
            <a:ext cx="3403600" cy="31388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89535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33800" y="971550"/>
            <a:ext cx="51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4200" y="1047750"/>
            <a:ext cx="612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284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4400550"/>
            <a:ext cx="5456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Plenty of cloud in the morning, but ceilings not that low.</a:t>
            </a:r>
          </a:p>
          <a:p>
            <a:r>
              <a:rPr lang="en-US" dirty="0" smtClean="0"/>
              <a:t> Winds 210 at 20 at 5 PM, but decreasing thereafter.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19550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Main outflow from continent is now firmly established near the equator.  Moisture generated by mixing and convection (further in the interior) is steered over eastern Namibia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4324350"/>
            <a:ext cx="6069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Cirrus could “impinge”  on our operations to the south.  UKMO</a:t>
            </a:r>
          </a:p>
          <a:p>
            <a:r>
              <a:rPr lang="en-US" dirty="0" smtClean="0"/>
              <a:t> tends to </a:t>
            </a:r>
            <a:r>
              <a:rPr lang="en-US" dirty="0" err="1" smtClean="0"/>
              <a:t>overpredict</a:t>
            </a:r>
            <a:r>
              <a:rPr lang="en-US" dirty="0" smtClean="0"/>
              <a:t> the cirrus.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4476750"/>
            <a:ext cx="7522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South of 20S, expect Sc to have a very different character to “classic” </a:t>
            </a:r>
            <a:r>
              <a:rPr lang="en-US" dirty="0" err="1" smtClean="0"/>
              <a:t>startocu</a:t>
            </a:r>
            <a:r>
              <a:rPr lang="en-US" dirty="0" smtClean="0"/>
              <a:t>.</a:t>
            </a:r>
          </a:p>
          <a:p>
            <a:r>
              <a:rPr lang="en-US" dirty="0" smtClean="0"/>
              <a:t> Stability is smaller, both models show striations in the structure.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095750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see front in BL height.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4201120"/>
            <a:ext cx="8422217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Surface condition Sunday: </a:t>
            </a:r>
            <a:r>
              <a:rPr lang="en-US" dirty="0"/>
              <a:t> </a:t>
            </a:r>
            <a:r>
              <a:rPr lang="en-US" dirty="0" smtClean="0"/>
              <a:t>Weakening surface winds, with eddy circulation in YWB region, leading to changed surface wind directions compared to previous days</a:t>
            </a:r>
            <a:r>
              <a:rPr lang="en-US" dirty="0" smtClean="0"/>
              <a:t>.  Note </a:t>
            </a:r>
          </a:p>
          <a:p>
            <a:r>
              <a:rPr lang="en-US" dirty="0" smtClean="0"/>
              <a:t>High pressure region over Botswana, westward flow.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32" y="-55033"/>
            <a:ext cx="4577310" cy="399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04547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5259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10200" y="257175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Similar to surface conditions, small</a:t>
            </a:r>
            <a:r>
              <a:rPr lang="en-US" dirty="0" smtClean="0"/>
              <a:t> cyclonic eddy offshore of YWB. </a:t>
            </a:r>
            <a:r>
              <a:rPr lang="en-US" dirty="0" smtClean="0"/>
              <a:t>Stronger winds associated with</a:t>
            </a:r>
            <a:r>
              <a:rPr lang="en-US" dirty="0" smtClean="0"/>
              <a:t> </a:t>
            </a:r>
            <a:r>
              <a:rPr lang="en-US" dirty="0" smtClean="0"/>
              <a:t>approaching </a:t>
            </a:r>
            <a:r>
              <a:rPr lang="en-US" dirty="0" smtClean="0"/>
              <a:t>wave/cold front, </a:t>
            </a:r>
            <a:r>
              <a:rPr lang="en-US" dirty="0" smtClean="0"/>
              <a:t>which will be touching the</a:t>
            </a:r>
            <a:r>
              <a:rPr lang="en-US" dirty="0" smtClean="0"/>
              <a:t> RSA west </a:t>
            </a:r>
            <a:r>
              <a:rPr lang="en-US" dirty="0" smtClean="0"/>
              <a:t>coast by</a:t>
            </a:r>
            <a:r>
              <a:rPr lang="en-US" dirty="0" smtClean="0"/>
              <a:t> Monday.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891" r="-2367"/>
          <a:stretch>
            <a:fillRect/>
          </a:stretch>
        </p:blipFill>
        <p:spPr>
          <a:xfrm>
            <a:off x="0" y="0"/>
            <a:ext cx="5334000" cy="3991648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27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9575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Eddy circulation is offshore, easterly wind pattern due to Botswana high.  Believe major fog will be kept offshore.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24000" y="1657350"/>
            <a:ext cx="1981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057400" y="1809750"/>
            <a:ext cx="152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43670" r="-43670"/>
          <a:stretch>
            <a:fillRect/>
          </a:stretch>
        </p:blipFill>
        <p:spPr>
          <a:xfrm>
            <a:off x="-2362200" y="0"/>
            <a:ext cx="10049817" cy="414528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635" y="1096433"/>
            <a:ext cx="5300382" cy="4095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019550"/>
            <a:ext cx="38862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Forecast consistent with yesterday’s, except that the St Helena moisture blob has gotten angrier.  Note that at 500mb, moisture from the BB region is sent over Namibia; rising motion from trough raises RH</a:t>
            </a:r>
            <a:r>
              <a:rPr lang="en-US" sz="1500" dirty="0" smtClean="0"/>
              <a:t>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36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7517"/>
            <a:ext cx="4905935" cy="3790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988" y="0"/>
            <a:ext cx="4807324" cy="3714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943350"/>
            <a:ext cx="7853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is a high moisture injection.  I need to raise the ceiling on my </a:t>
            </a:r>
            <a:r>
              <a:rPr lang="en-US" dirty="0" err="1" smtClean="0"/>
              <a:t>x</a:t>
            </a:r>
            <a:r>
              <a:rPr lang="en-US" dirty="0" smtClean="0"/>
              <a:t>-section plots!!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819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214396"/>
            <a:ext cx="3886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Old </a:t>
            </a:r>
            <a:r>
              <a:rPr lang="en-US" sz="1600" dirty="0" err="1" smtClean="0"/>
              <a:t>fcst</a:t>
            </a:r>
            <a:r>
              <a:rPr lang="en-US" sz="1600" dirty="0" smtClean="0"/>
              <a:t> for reference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10604</TotalTime>
  <Words>702</Words>
  <Application>Microsoft Macintosh PowerPoint</Application>
  <PresentationFormat>On-screen Show (16:9)</PresentationFormat>
  <Paragraphs>81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ORACLES forecasting briefing Meteorology for 25-09-2016 – 27-09-2016</vt:lpstr>
      <vt:lpstr>Sunday, 20160925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Monday, 20160926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Tuesday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110</cp:revision>
  <dcterms:created xsi:type="dcterms:W3CDTF">2016-09-24T04:13:48Z</dcterms:created>
  <dcterms:modified xsi:type="dcterms:W3CDTF">2016-09-24T14:26:53Z</dcterms:modified>
</cp:coreProperties>
</file>