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42.xml" ContentType="application/vnd.openxmlformats-officedocument.presentationml.slide+xml"/>
  <Override PartName="/ppt/slides/slide15.xml" ContentType="application/vnd.openxmlformats-officedocument.presentationml.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43.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s/slide44.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46"/>
  </p:notesMasterIdLst>
  <p:sldIdLst>
    <p:sldId id="256" r:id="rId2"/>
    <p:sldId id="314" r:id="rId3"/>
    <p:sldId id="315" r:id="rId4"/>
    <p:sldId id="316" r:id="rId5"/>
    <p:sldId id="290" r:id="rId6"/>
    <p:sldId id="289" r:id="rId7"/>
    <p:sldId id="283" r:id="rId8"/>
    <p:sldId id="284" r:id="rId9"/>
    <p:sldId id="291" r:id="rId10"/>
    <p:sldId id="285" r:id="rId11"/>
    <p:sldId id="286" r:id="rId12"/>
    <p:sldId id="274" r:id="rId13"/>
    <p:sldId id="275" r:id="rId14"/>
    <p:sldId id="278" r:id="rId15"/>
    <p:sldId id="279" r:id="rId16"/>
    <p:sldId id="292" r:id="rId17"/>
    <p:sldId id="302" r:id="rId18"/>
    <p:sldId id="293" r:id="rId19"/>
    <p:sldId id="294" r:id="rId20"/>
    <p:sldId id="296" r:id="rId21"/>
    <p:sldId id="295" r:id="rId22"/>
    <p:sldId id="297" r:id="rId23"/>
    <p:sldId id="298" r:id="rId24"/>
    <p:sldId id="299" r:id="rId25"/>
    <p:sldId id="301" r:id="rId26"/>
    <p:sldId id="300" r:id="rId27"/>
    <p:sldId id="303" r:id="rId28"/>
    <p:sldId id="304" r:id="rId29"/>
    <p:sldId id="305" r:id="rId30"/>
    <p:sldId id="306" r:id="rId31"/>
    <p:sldId id="307" r:id="rId32"/>
    <p:sldId id="308" r:id="rId33"/>
    <p:sldId id="309" r:id="rId34"/>
    <p:sldId id="311" r:id="rId35"/>
    <p:sldId id="310" r:id="rId36"/>
    <p:sldId id="312" r:id="rId37"/>
    <p:sldId id="313" r:id="rId38"/>
    <p:sldId id="317" r:id="rId39"/>
    <p:sldId id="318" r:id="rId40"/>
    <p:sldId id="319" r:id="rId41"/>
    <p:sldId id="320" r:id="rId42"/>
    <p:sldId id="321" r:id="rId43"/>
    <p:sldId id="322" r:id="rId44"/>
    <p:sldId id="323" r:id="rId4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1926" autoAdjust="0"/>
    <p:restoredTop sz="92776" autoAdjust="0"/>
  </p:normalViewPr>
  <p:slideViewPr>
    <p:cSldViewPr>
      <p:cViewPr>
        <p:scale>
          <a:sx n="120" d="100"/>
          <a:sy n="120" d="100"/>
        </p:scale>
        <p:origin x="-880" y="-328"/>
      </p:cViewPr>
      <p:guideLst>
        <p:guide orient="horz" pos="948"/>
        <p:guide pos="312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55A592-4D14-4C7F-91ED-B56C95117113}" type="datetimeFigureOut">
              <a:rPr lang="en-US" smtClean="0"/>
              <a:pPr/>
              <a:t>9/23/16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7A2CB9-FD66-4E13-B342-76D1C169DFD4}"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05833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8E23E1-AABC-43A4-ADE1-6EE700AE1CCF}" type="datetime1">
              <a:rPr lang="en-US" smtClean="0"/>
              <a:pPr/>
              <a:t>9/23/16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12892-FEFA-4B8F-ABD0-781A9A9F28D3}" type="datetime1">
              <a:rPr lang="en-US" smtClean="0"/>
              <a:pPr/>
              <a:t>9/23/16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A7DDA3-AF4A-4763-AD50-2093D766E6D1}" type="datetime1">
              <a:rPr lang="en-US" smtClean="0"/>
              <a:pPr/>
              <a:t>9/23/16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11D675-CB14-4B9E-A3FB-A77161BED5A8}" type="datetime1">
              <a:rPr lang="en-US" smtClean="0"/>
              <a:pPr/>
              <a:t>9/23/16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769047-3D72-47BD-BEC5-903CBAE2C259}" type="datetime1">
              <a:rPr lang="en-US" smtClean="0"/>
              <a:pPr/>
              <a:t>9/23/16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F57B0D-1CC9-415D-976C-7F22ADFEE19E}" type="datetime1">
              <a:rPr lang="en-US" smtClean="0"/>
              <a:pPr/>
              <a:t>9/23/16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9877A6-2936-4342-A312-7B01191D0548}" type="datetime1">
              <a:rPr lang="en-US" smtClean="0"/>
              <a:pPr/>
              <a:t>9/23/16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9FB895-2ECD-4B1D-96DA-66F210F506D7}" type="datetime1">
              <a:rPr lang="en-US" smtClean="0"/>
              <a:pPr/>
              <a:t>9/23/16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8D9A37-3570-473D-A526-6F7CDC8009BF}" type="datetime1">
              <a:rPr lang="en-US" smtClean="0"/>
              <a:pPr/>
              <a:t>9/23/16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D1EC1D-C5D1-4EEF-9BEA-8CEC1D2095D0}" type="datetime1">
              <a:rPr lang="en-US" smtClean="0"/>
              <a:pPr/>
              <a:t>9/23/16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A1BA27-7988-48A0-8852-57DEB9517F31}" type="datetime1">
              <a:rPr lang="en-US" smtClean="0"/>
              <a:pPr/>
              <a:t>9/23/16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A16C375-F334-4922-911D-C0170E2E411B}" type="datetime1">
              <a:rPr lang="en-US" smtClean="0"/>
              <a:pPr/>
              <a:t>9/23/16</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image" Target="../media/image2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 Id="rId3"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4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 Id="rId3"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 Id="rId3" Type="http://schemas.openxmlformats.org/officeDocument/2006/relationships/image" Target="../media/image4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 Id="rId3"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 Id="rId3" Type="http://schemas.openxmlformats.org/officeDocument/2006/relationships/image" Target="../media/image4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 Id="rId3" Type="http://schemas.openxmlformats.org/officeDocument/2006/relationships/image" Target="../media/image5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5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 Id="rId3" Type="http://schemas.openxmlformats.org/officeDocument/2006/relationships/image" Target="../media/image5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 Id="rId3" Type="http://schemas.openxmlformats.org/officeDocument/2006/relationships/image" Target="../media/image5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 Id="rId3" Type="http://schemas.openxmlformats.org/officeDocument/2006/relationships/image" Target="../media/image5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 Id="rId3" Type="http://schemas.openxmlformats.org/officeDocument/2006/relationships/image" Target="../media/image6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 Id="rId3" Type="http://schemas.openxmlformats.org/officeDocument/2006/relationships/image" Target="../media/image6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 Id="rId3" Type="http://schemas.openxmlformats.org/officeDocument/2006/relationships/image" Target="../media/image6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 Id="rId3" Type="http://schemas.openxmlformats.org/officeDocument/2006/relationships/image" Target="../media/image6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14550"/>
            <a:ext cx="7772400" cy="1102519"/>
          </a:xfrm>
        </p:spPr>
        <p:txBody>
          <a:bodyPr>
            <a:normAutofit/>
          </a:bodyPr>
          <a:lstStyle/>
          <a:p>
            <a:r>
              <a:rPr lang="en-US" sz="3200" dirty="0" smtClean="0"/>
              <a:t>ORACLES forecasting briefing</a:t>
            </a:r>
            <a:br>
              <a:rPr lang="en-US" sz="3200" dirty="0" smtClean="0"/>
            </a:br>
            <a:r>
              <a:rPr lang="en-US" sz="3200" dirty="0" smtClean="0"/>
              <a:t>Meteorology for </a:t>
            </a:r>
            <a:r>
              <a:rPr lang="en-US" sz="3200" dirty="0" smtClean="0"/>
              <a:t>24-</a:t>
            </a:r>
            <a:r>
              <a:rPr lang="en-US" sz="3200" dirty="0" smtClean="0"/>
              <a:t>09-</a:t>
            </a:r>
            <a:r>
              <a:rPr lang="en-US" sz="3200" dirty="0" smtClean="0"/>
              <a:t>2016 -- 27-09-2016 </a:t>
            </a:r>
            <a:endParaRPr lang="en-US" sz="3200" dirty="0"/>
          </a:p>
        </p:txBody>
      </p:sp>
      <p:sp>
        <p:nvSpPr>
          <p:cNvPr id="3" name="Subtitle 2"/>
          <p:cNvSpPr>
            <a:spLocks noGrp="1"/>
          </p:cNvSpPr>
          <p:nvPr>
            <p:ph type="subTitle" idx="1"/>
          </p:nvPr>
        </p:nvSpPr>
        <p:spPr>
          <a:xfrm>
            <a:off x="1371600" y="3431381"/>
            <a:ext cx="6400800" cy="740569"/>
          </a:xfrm>
        </p:spPr>
        <p:txBody>
          <a:bodyPr/>
          <a:lstStyle/>
          <a:p>
            <a:r>
              <a:rPr lang="en-US" dirty="0" smtClean="0"/>
              <a:t>Lenny Pfister and Susanne Bauer</a:t>
            </a:r>
            <a:endParaRPr lang="en-US" dirty="0" smtClean="0"/>
          </a:p>
        </p:txBody>
      </p:sp>
      <p:pic>
        <p:nvPicPr>
          <p:cNvPr id="1026" name="Picture 2" descr="ORACLES Logo"/>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239000" y="133350"/>
            <a:ext cx="1752600" cy="17526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28" name="Picture 4" descr="Image result for nasa logo"/>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2471" y="285750"/>
            <a:ext cx="1652529" cy="13716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895575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rcRect l="-43670" r="-43670"/>
          <a:stretch>
            <a:fillRect/>
          </a:stretch>
        </p:blipFill>
        <p:spPr>
          <a:xfrm>
            <a:off x="-2133600" y="0"/>
            <a:ext cx="9237011" cy="3810000"/>
          </a:xfrm>
        </p:spPr>
      </p:pic>
      <p:sp>
        <p:nvSpPr>
          <p:cNvPr id="4" name="Slide Number Placeholder 3"/>
          <p:cNvSpPr>
            <a:spLocks noGrp="1"/>
          </p:cNvSpPr>
          <p:nvPr>
            <p:ph type="sldNum" sz="quarter" idx="12"/>
          </p:nvPr>
        </p:nvSpPr>
        <p:spPr/>
        <p:txBody>
          <a:bodyPr/>
          <a:lstStyle/>
          <a:p>
            <a:fld id="{B6F15528-21DE-4FAA-801E-634DDDAF4B2B}" type="slidenum">
              <a:rPr lang="en-US" smtClean="0"/>
              <a:pPr/>
              <a:t>10</a:t>
            </a:fld>
            <a:endParaRPr lang="en-US"/>
          </a:p>
        </p:txBody>
      </p:sp>
      <p:pic>
        <p:nvPicPr>
          <p:cNvPr id="6" name="Picture 5"/>
          <p:cNvPicPr>
            <a:picLocks noChangeAspect="1"/>
          </p:cNvPicPr>
          <p:nvPr/>
        </p:nvPicPr>
        <p:blipFill>
          <a:blip r:embed="rId3"/>
          <a:stretch>
            <a:fillRect/>
          </a:stretch>
        </p:blipFill>
        <p:spPr>
          <a:xfrm>
            <a:off x="4111936" y="1261533"/>
            <a:ext cx="5004547" cy="3867150"/>
          </a:xfrm>
          <a:prstGeom prst="rect">
            <a:avLst/>
          </a:prstGeom>
        </p:spPr>
      </p:pic>
      <p:sp>
        <p:nvSpPr>
          <p:cNvPr id="7" name="TextBox 6"/>
          <p:cNvSpPr txBox="1"/>
          <p:nvPr/>
        </p:nvSpPr>
        <p:spPr>
          <a:xfrm>
            <a:off x="0" y="3943171"/>
            <a:ext cx="4038600" cy="1200329"/>
          </a:xfrm>
          <a:prstGeom prst="rect">
            <a:avLst/>
          </a:prstGeom>
          <a:noFill/>
        </p:spPr>
        <p:txBody>
          <a:bodyPr wrap="square" rtlCol="0">
            <a:spAutoFit/>
          </a:bodyPr>
          <a:lstStyle/>
          <a:p>
            <a:r>
              <a:rPr lang="en-US" dirty="0" smtClean="0"/>
              <a:t>Humidity</a:t>
            </a:r>
            <a:r>
              <a:rPr lang="en-US" dirty="0" smtClean="0"/>
              <a:t> </a:t>
            </a:r>
            <a:r>
              <a:rPr lang="en-US" dirty="0" smtClean="0"/>
              <a:t>field</a:t>
            </a:r>
            <a:r>
              <a:rPr lang="en-US" dirty="0" smtClean="0"/>
              <a:t> </a:t>
            </a:r>
            <a:r>
              <a:rPr lang="en-US" dirty="0" smtClean="0"/>
              <a:t>moving in from  St Helena. Swirling around the Anticyclone</a:t>
            </a:r>
            <a:r>
              <a:rPr lang="en-US" dirty="0" smtClean="0"/>
              <a:t>.  Generally stable forecast – 500mb moisture </a:t>
            </a:r>
            <a:r>
              <a:rPr lang="en-US" dirty="0" smtClean="0"/>
              <a:t>more active than pre </a:t>
            </a:r>
            <a:r>
              <a:rPr lang="en-US" dirty="0" err="1" smtClean="0"/>
              <a:t>fcst</a:t>
            </a:r>
            <a:r>
              <a:rPr lang="en-US" dirty="0" smtClean="0"/>
              <a:t>.</a:t>
            </a:r>
            <a:endParaRPr lang="en-US" dirty="0" smtClean="0"/>
          </a:p>
        </p:txBody>
      </p:sp>
      <p:cxnSp>
        <p:nvCxnSpPr>
          <p:cNvPr id="9" name="Straight Connector 8"/>
          <p:cNvCxnSpPr/>
          <p:nvPr/>
        </p:nvCxnSpPr>
        <p:spPr>
          <a:xfrm>
            <a:off x="1524000" y="1657350"/>
            <a:ext cx="1981200" cy="1588"/>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rot="5400000" flipH="1" flipV="1">
            <a:off x="2057400" y="1809750"/>
            <a:ext cx="1524000" cy="15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4336327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11</a:t>
            </a:fld>
            <a:endParaRPr lang="en-US"/>
          </a:p>
        </p:txBody>
      </p:sp>
      <p:pic>
        <p:nvPicPr>
          <p:cNvPr id="7" name="Picture 6"/>
          <p:cNvPicPr>
            <a:picLocks noChangeAspect="1"/>
          </p:cNvPicPr>
          <p:nvPr/>
        </p:nvPicPr>
        <p:blipFill>
          <a:blip r:embed="rId2"/>
          <a:stretch>
            <a:fillRect/>
          </a:stretch>
        </p:blipFill>
        <p:spPr>
          <a:xfrm>
            <a:off x="0" y="0"/>
            <a:ext cx="5209988" cy="4025900"/>
          </a:xfrm>
          <a:prstGeom prst="rect">
            <a:avLst/>
          </a:prstGeom>
        </p:spPr>
      </p:pic>
      <p:pic>
        <p:nvPicPr>
          <p:cNvPr id="6" name="Picture 5"/>
          <p:cNvPicPr>
            <a:picLocks noChangeAspect="1"/>
          </p:cNvPicPr>
          <p:nvPr/>
        </p:nvPicPr>
        <p:blipFill>
          <a:blip r:embed="rId3"/>
          <a:stretch>
            <a:fillRect/>
          </a:stretch>
        </p:blipFill>
        <p:spPr>
          <a:xfrm>
            <a:off x="4495800" y="-12700"/>
            <a:ext cx="4959723" cy="3956050"/>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881999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12</a:t>
            </a:fld>
            <a:endParaRPr lang="en-US"/>
          </a:p>
        </p:txBody>
      </p:sp>
      <p:sp>
        <p:nvSpPr>
          <p:cNvPr id="5" name="TextBox 4"/>
          <p:cNvSpPr txBox="1"/>
          <p:nvPr/>
        </p:nvSpPr>
        <p:spPr>
          <a:xfrm>
            <a:off x="533401" y="4324350"/>
            <a:ext cx="8153400" cy="646331"/>
          </a:xfrm>
          <a:prstGeom prst="rect">
            <a:avLst/>
          </a:prstGeom>
          <a:noFill/>
        </p:spPr>
        <p:txBody>
          <a:bodyPr wrap="square" rtlCol="0">
            <a:spAutoFit/>
          </a:bodyPr>
          <a:lstStyle/>
          <a:p>
            <a:r>
              <a:rPr lang="en-US" dirty="0" smtClean="0"/>
              <a:t>Mostly clear of Mid level clouds. Some cloudiness associated with humidity moving in from St Helena. Good model agreement.</a:t>
            </a:r>
            <a:endParaRPr lang="en-US" dirty="0"/>
          </a:p>
        </p:txBody>
      </p:sp>
      <p:pic>
        <p:nvPicPr>
          <p:cNvPr id="9" name="Picture 8"/>
          <p:cNvPicPr>
            <a:picLocks noChangeAspect="1"/>
          </p:cNvPicPr>
          <p:nvPr/>
        </p:nvPicPr>
        <p:blipFill>
          <a:blip r:embed="rId2"/>
          <a:stretch>
            <a:fillRect/>
          </a:stretch>
        </p:blipFill>
        <p:spPr>
          <a:xfrm>
            <a:off x="-16933" y="133350"/>
            <a:ext cx="5105898" cy="3945467"/>
          </a:xfrm>
          <a:prstGeom prst="rect">
            <a:avLst/>
          </a:prstGeom>
        </p:spPr>
      </p:pic>
      <p:pic>
        <p:nvPicPr>
          <p:cNvPr id="7" name="Picture 6"/>
          <p:cNvPicPr>
            <a:picLocks noChangeAspect="1"/>
          </p:cNvPicPr>
          <p:nvPr/>
        </p:nvPicPr>
        <p:blipFill>
          <a:blip r:embed="rId3"/>
          <a:stretch>
            <a:fillRect/>
          </a:stretch>
        </p:blipFill>
        <p:spPr>
          <a:xfrm>
            <a:off x="4796118" y="0"/>
            <a:ext cx="4347882" cy="409575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13</a:t>
            </a:fld>
            <a:endParaRPr lang="en-US"/>
          </a:p>
        </p:txBody>
      </p:sp>
      <p:sp>
        <p:nvSpPr>
          <p:cNvPr id="5" name="TextBox 4"/>
          <p:cNvSpPr txBox="1"/>
          <p:nvPr/>
        </p:nvSpPr>
        <p:spPr>
          <a:xfrm>
            <a:off x="1066800" y="4400550"/>
            <a:ext cx="6117330" cy="369332"/>
          </a:xfrm>
          <a:prstGeom prst="rect">
            <a:avLst/>
          </a:prstGeom>
          <a:noFill/>
        </p:spPr>
        <p:txBody>
          <a:bodyPr wrap="none" rtlCol="0">
            <a:spAutoFit/>
          </a:bodyPr>
          <a:lstStyle/>
          <a:p>
            <a:r>
              <a:rPr lang="en-US" dirty="0" smtClean="0"/>
              <a:t>Models agree very well for Cirrus prediction, clear in our region.</a:t>
            </a:r>
            <a:endParaRPr lang="en-US" dirty="0"/>
          </a:p>
        </p:txBody>
      </p:sp>
      <p:pic>
        <p:nvPicPr>
          <p:cNvPr id="8" name="Picture 7"/>
          <p:cNvPicPr>
            <a:picLocks noChangeAspect="1"/>
          </p:cNvPicPr>
          <p:nvPr/>
        </p:nvPicPr>
        <p:blipFill>
          <a:blip r:embed="rId2"/>
          <a:stretch>
            <a:fillRect/>
          </a:stretch>
        </p:blipFill>
        <p:spPr>
          <a:xfrm>
            <a:off x="-35983" y="209550"/>
            <a:ext cx="5139267" cy="3971252"/>
          </a:xfrm>
          <a:prstGeom prst="rect">
            <a:avLst/>
          </a:prstGeom>
        </p:spPr>
      </p:pic>
      <p:pic>
        <p:nvPicPr>
          <p:cNvPr id="7" name="Picture 6"/>
          <p:cNvPicPr>
            <a:picLocks noChangeAspect="1"/>
          </p:cNvPicPr>
          <p:nvPr/>
        </p:nvPicPr>
        <p:blipFill>
          <a:blip r:embed="rId3"/>
          <a:stretch>
            <a:fillRect/>
          </a:stretch>
        </p:blipFill>
        <p:spPr>
          <a:xfrm>
            <a:off x="4796118" y="0"/>
            <a:ext cx="4347882" cy="409575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14</a:t>
            </a:fld>
            <a:endParaRPr lang="en-US"/>
          </a:p>
        </p:txBody>
      </p:sp>
      <p:sp>
        <p:nvSpPr>
          <p:cNvPr id="8" name="TextBox 7"/>
          <p:cNvSpPr txBox="1"/>
          <p:nvPr/>
        </p:nvSpPr>
        <p:spPr>
          <a:xfrm>
            <a:off x="0" y="4171950"/>
            <a:ext cx="9228495" cy="923330"/>
          </a:xfrm>
          <a:prstGeom prst="rect">
            <a:avLst/>
          </a:prstGeom>
          <a:noFill/>
        </p:spPr>
        <p:txBody>
          <a:bodyPr wrap="none" rtlCol="0">
            <a:spAutoFit/>
          </a:bodyPr>
          <a:lstStyle/>
          <a:p>
            <a:r>
              <a:rPr lang="en-US" dirty="0" smtClean="0"/>
              <a:t>Good agreement between models up to 10S. North of 10S  shallow boundary layers in EC model</a:t>
            </a:r>
            <a:r>
              <a:rPr lang="en-US" dirty="0" smtClean="0"/>
              <a:t>.</a:t>
            </a:r>
          </a:p>
          <a:p>
            <a:r>
              <a:rPr lang="en-US" dirty="0" smtClean="0"/>
              <a:t>  Forecast is stable, except that clearing has increased in EC model, which is probably excessive.</a:t>
            </a:r>
          </a:p>
          <a:p>
            <a:r>
              <a:rPr lang="en-US" dirty="0" smtClean="0"/>
              <a:t>  Note substantial hook in UKMO model;  I believe related to eddy circulation. </a:t>
            </a:r>
            <a:endParaRPr lang="en-US" dirty="0"/>
          </a:p>
        </p:txBody>
      </p:sp>
      <p:pic>
        <p:nvPicPr>
          <p:cNvPr id="9" name="Picture 8"/>
          <p:cNvPicPr>
            <a:picLocks noChangeAspect="1"/>
          </p:cNvPicPr>
          <p:nvPr/>
        </p:nvPicPr>
        <p:blipFill>
          <a:blip r:embed="rId2"/>
          <a:stretch>
            <a:fillRect/>
          </a:stretch>
        </p:blipFill>
        <p:spPr>
          <a:xfrm>
            <a:off x="4796118" y="0"/>
            <a:ext cx="4347882" cy="4095750"/>
          </a:xfrm>
          <a:prstGeom prst="rect">
            <a:avLst/>
          </a:prstGeom>
        </p:spPr>
      </p:pic>
      <p:pic>
        <p:nvPicPr>
          <p:cNvPr id="4" name="Picture 3"/>
          <p:cNvPicPr>
            <a:picLocks noChangeAspect="1"/>
          </p:cNvPicPr>
          <p:nvPr/>
        </p:nvPicPr>
        <p:blipFill>
          <a:blip r:embed="rId3"/>
          <a:stretch>
            <a:fillRect/>
          </a:stretch>
        </p:blipFill>
        <p:spPr>
          <a:xfrm>
            <a:off x="0" y="209550"/>
            <a:ext cx="4840194" cy="374015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15</a:t>
            </a:fld>
            <a:endParaRPr lang="en-US"/>
          </a:p>
        </p:txBody>
      </p:sp>
      <p:sp>
        <p:nvSpPr>
          <p:cNvPr id="6" name="TextBox 5"/>
          <p:cNvSpPr txBox="1"/>
          <p:nvPr/>
        </p:nvSpPr>
        <p:spPr>
          <a:xfrm>
            <a:off x="533400" y="4171950"/>
            <a:ext cx="8229600" cy="646331"/>
          </a:xfrm>
          <a:prstGeom prst="rect">
            <a:avLst/>
          </a:prstGeom>
          <a:noFill/>
        </p:spPr>
        <p:txBody>
          <a:bodyPr wrap="square" rtlCol="0">
            <a:spAutoFit/>
          </a:bodyPr>
          <a:lstStyle/>
          <a:p>
            <a:r>
              <a:rPr lang="en-US" dirty="0"/>
              <a:t>S</a:t>
            </a:r>
            <a:r>
              <a:rPr lang="en-US" dirty="0" smtClean="0"/>
              <a:t>ignificant cloud in EC goes with higher BL </a:t>
            </a:r>
            <a:r>
              <a:rPr lang="en-US" dirty="0" smtClean="0"/>
              <a:t>height.</a:t>
            </a:r>
            <a:endParaRPr lang="en-US" dirty="0" smtClean="0"/>
          </a:p>
          <a:p>
            <a:endParaRPr lang="en-US" dirty="0"/>
          </a:p>
        </p:txBody>
      </p:sp>
      <p:pic>
        <p:nvPicPr>
          <p:cNvPr id="3" name="Picture 2"/>
          <p:cNvPicPr>
            <a:picLocks noChangeAspect="1"/>
          </p:cNvPicPr>
          <p:nvPr/>
        </p:nvPicPr>
        <p:blipFill>
          <a:blip r:embed="rId2"/>
          <a:stretch>
            <a:fillRect/>
          </a:stretch>
        </p:blipFill>
        <p:spPr>
          <a:xfrm>
            <a:off x="-29633" y="-19050"/>
            <a:ext cx="4906433" cy="3791335"/>
          </a:xfrm>
          <a:prstGeom prst="rect">
            <a:avLst/>
          </a:prstGeom>
        </p:spPr>
      </p:pic>
      <p:pic>
        <p:nvPicPr>
          <p:cNvPr id="4" name="Picture 3"/>
          <p:cNvPicPr>
            <a:picLocks noChangeAspect="1"/>
          </p:cNvPicPr>
          <p:nvPr/>
        </p:nvPicPr>
        <p:blipFill>
          <a:blip r:embed="rId3"/>
          <a:stretch>
            <a:fillRect/>
          </a:stretch>
        </p:blipFill>
        <p:spPr>
          <a:xfrm>
            <a:off x="4336677" y="23283"/>
            <a:ext cx="4807323" cy="371475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16</a:t>
            </a:fld>
            <a:endParaRPr lang="en-US"/>
          </a:p>
        </p:txBody>
      </p:sp>
      <p:pic>
        <p:nvPicPr>
          <p:cNvPr id="3" name="Picture 2"/>
          <p:cNvPicPr>
            <a:picLocks noChangeAspect="1"/>
          </p:cNvPicPr>
          <p:nvPr/>
        </p:nvPicPr>
        <p:blipFill>
          <a:blip r:embed="rId2"/>
          <a:stretch>
            <a:fillRect/>
          </a:stretch>
        </p:blipFill>
        <p:spPr>
          <a:xfrm>
            <a:off x="3779520" y="998220"/>
            <a:ext cx="5364480" cy="4145280"/>
          </a:xfrm>
          <a:prstGeom prst="rect">
            <a:avLst/>
          </a:prstGeom>
        </p:spPr>
      </p:pic>
      <p:pic>
        <p:nvPicPr>
          <p:cNvPr id="4" name="Picture 3"/>
          <p:cNvPicPr>
            <a:picLocks noChangeAspect="1"/>
          </p:cNvPicPr>
          <p:nvPr/>
        </p:nvPicPr>
        <p:blipFill>
          <a:blip r:embed="rId3"/>
          <a:stretch>
            <a:fillRect/>
          </a:stretch>
        </p:blipFill>
        <p:spPr>
          <a:xfrm>
            <a:off x="0" y="0"/>
            <a:ext cx="5364480" cy="4145280"/>
          </a:xfrm>
          <a:prstGeom prst="rect">
            <a:avLst/>
          </a:prstGeom>
        </p:spPr>
      </p:pic>
      <p:sp>
        <p:nvSpPr>
          <p:cNvPr id="5" name="TextBox 4"/>
          <p:cNvSpPr txBox="1"/>
          <p:nvPr/>
        </p:nvSpPr>
        <p:spPr>
          <a:xfrm>
            <a:off x="0" y="3943171"/>
            <a:ext cx="3962400" cy="1477328"/>
          </a:xfrm>
          <a:prstGeom prst="rect">
            <a:avLst/>
          </a:prstGeom>
          <a:noFill/>
        </p:spPr>
        <p:txBody>
          <a:bodyPr wrap="square" rtlCol="0">
            <a:spAutoFit/>
          </a:bodyPr>
          <a:lstStyle/>
          <a:p>
            <a:r>
              <a:rPr lang="en-US" dirty="0" smtClean="0"/>
              <a:t>BL heights are not that low, but subsidence around high is generating drying which produces the clearing in the models</a:t>
            </a:r>
          </a:p>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Sunday, 20160925 HDD?</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17</a:t>
            </a:fld>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18</a:t>
            </a:fld>
            <a:endParaRPr lang="en-US"/>
          </a:p>
        </p:txBody>
      </p:sp>
      <p:pic>
        <p:nvPicPr>
          <p:cNvPr id="5" name="Picture 4"/>
          <p:cNvPicPr>
            <a:picLocks noChangeAspect="1"/>
          </p:cNvPicPr>
          <p:nvPr/>
        </p:nvPicPr>
        <p:blipFill>
          <a:blip r:embed="rId2"/>
          <a:stretch>
            <a:fillRect/>
          </a:stretch>
        </p:blipFill>
        <p:spPr>
          <a:xfrm>
            <a:off x="0" y="0"/>
            <a:ext cx="5364480" cy="4145280"/>
          </a:xfrm>
          <a:prstGeom prst="rect">
            <a:avLst/>
          </a:prstGeom>
        </p:spPr>
      </p:pic>
      <p:pic>
        <p:nvPicPr>
          <p:cNvPr id="6" name="Picture 5"/>
          <p:cNvPicPr>
            <a:picLocks noChangeAspect="1"/>
          </p:cNvPicPr>
          <p:nvPr/>
        </p:nvPicPr>
        <p:blipFill>
          <a:blip r:embed="rId3"/>
          <a:stretch>
            <a:fillRect/>
          </a:stretch>
        </p:blipFill>
        <p:spPr>
          <a:xfrm>
            <a:off x="4846320" y="1389380"/>
            <a:ext cx="4297680" cy="3754120"/>
          </a:xfrm>
          <a:prstGeom prst="rect">
            <a:avLst/>
          </a:prstGeom>
        </p:spPr>
      </p:pic>
      <p:sp>
        <p:nvSpPr>
          <p:cNvPr id="7" name="TextBox 6"/>
          <p:cNvSpPr txBox="1"/>
          <p:nvPr/>
        </p:nvSpPr>
        <p:spPr>
          <a:xfrm>
            <a:off x="152400" y="4019550"/>
            <a:ext cx="4722304" cy="923330"/>
          </a:xfrm>
          <a:prstGeom prst="rect">
            <a:avLst/>
          </a:prstGeom>
          <a:noFill/>
        </p:spPr>
        <p:txBody>
          <a:bodyPr wrap="none" rtlCol="0">
            <a:spAutoFit/>
          </a:bodyPr>
          <a:lstStyle/>
          <a:p>
            <a:r>
              <a:rPr lang="en-US" dirty="0" smtClean="0"/>
              <a:t>Stable forecast on the large scale.  Note eddy</a:t>
            </a:r>
          </a:p>
          <a:p>
            <a:r>
              <a:rPr lang="en-US" dirty="0" smtClean="0"/>
              <a:t>  circulation near YWB.  SH high reforming to the</a:t>
            </a:r>
          </a:p>
          <a:p>
            <a:r>
              <a:rPr lang="en-US" dirty="0" smtClean="0"/>
              <a:t>  west.  Weak winds in our region.  </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19</a:t>
            </a:fld>
            <a:endParaRPr lang="en-US"/>
          </a:p>
        </p:txBody>
      </p:sp>
      <p:pic>
        <p:nvPicPr>
          <p:cNvPr id="3" name="Picture 2"/>
          <p:cNvPicPr>
            <a:picLocks noChangeAspect="1"/>
          </p:cNvPicPr>
          <p:nvPr/>
        </p:nvPicPr>
        <p:blipFill>
          <a:blip r:embed="rId2"/>
          <a:stretch>
            <a:fillRect/>
          </a:stretch>
        </p:blipFill>
        <p:spPr>
          <a:xfrm>
            <a:off x="0" y="0"/>
            <a:ext cx="5364480" cy="4145280"/>
          </a:xfrm>
          <a:prstGeom prst="rect">
            <a:avLst/>
          </a:prstGeom>
        </p:spPr>
      </p:pic>
      <p:sp>
        <p:nvSpPr>
          <p:cNvPr id="4" name="TextBox 3"/>
          <p:cNvSpPr txBox="1"/>
          <p:nvPr/>
        </p:nvSpPr>
        <p:spPr>
          <a:xfrm>
            <a:off x="152400" y="3758505"/>
            <a:ext cx="8839200" cy="1384995"/>
          </a:xfrm>
          <a:prstGeom prst="rect">
            <a:avLst/>
          </a:prstGeom>
          <a:noFill/>
        </p:spPr>
        <p:txBody>
          <a:bodyPr wrap="square" rtlCol="0">
            <a:spAutoFit/>
          </a:bodyPr>
          <a:lstStyle/>
          <a:p>
            <a:r>
              <a:rPr lang="en-US" sz="1400" dirty="0" smtClean="0"/>
              <a:t>Morning offshore component (almost too marked an eddy circulation) and a low</a:t>
            </a:r>
          </a:p>
          <a:p>
            <a:r>
              <a:rPr lang="en-US" sz="1400" dirty="0" smtClean="0"/>
              <a:t>  offshore keep the major fog bank away in the morning.  Landing looks better than</a:t>
            </a:r>
          </a:p>
          <a:p>
            <a:r>
              <a:rPr lang="en-US" sz="1400" dirty="0" smtClean="0"/>
              <a:t>  yesterday’s </a:t>
            </a:r>
            <a:r>
              <a:rPr lang="en-US" sz="1400" dirty="0" err="1" smtClean="0"/>
              <a:t>fcst</a:t>
            </a:r>
            <a:r>
              <a:rPr lang="en-US" sz="1400" dirty="0" smtClean="0"/>
              <a:t>, with fog bank offshore and to the south.  Forecasts on this scale not stable yet.  UKMO has significant cloud penetration into land at 6Z.  Low BL heights overall in the region are not a good sign.  It all depends on the near shore pressure gradient, and the models are not agreeing.  ATTM, I think the offshore flow in the morning is significant, making this a better day than Saturday for morning ceilings</a:t>
            </a:r>
            <a:endParaRPr lang="en-US" sz="1400" dirty="0"/>
          </a:p>
        </p:txBody>
      </p:sp>
      <p:pic>
        <p:nvPicPr>
          <p:cNvPr id="5" name="Picture 4"/>
          <p:cNvPicPr>
            <a:picLocks noChangeAspect="1"/>
          </p:cNvPicPr>
          <p:nvPr/>
        </p:nvPicPr>
        <p:blipFill>
          <a:blip r:embed="rId3"/>
          <a:stretch>
            <a:fillRect/>
          </a:stretch>
        </p:blipFill>
        <p:spPr>
          <a:xfrm>
            <a:off x="5201920" y="0"/>
            <a:ext cx="3942080" cy="371348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2</a:t>
            </a:fld>
            <a:endParaRPr lang="en-US"/>
          </a:p>
        </p:txBody>
      </p:sp>
      <p:pic>
        <p:nvPicPr>
          <p:cNvPr id="5" name="Picture 4"/>
          <p:cNvPicPr>
            <a:picLocks noChangeAspect="1"/>
          </p:cNvPicPr>
          <p:nvPr/>
        </p:nvPicPr>
        <p:blipFill>
          <a:blip r:embed="rId2"/>
          <a:stretch>
            <a:fillRect/>
          </a:stretch>
        </p:blipFill>
        <p:spPr>
          <a:xfrm>
            <a:off x="0" y="0"/>
            <a:ext cx="4572000" cy="3657600"/>
          </a:xfrm>
          <a:prstGeom prst="rect">
            <a:avLst/>
          </a:prstGeom>
        </p:spPr>
      </p:pic>
      <p:pic>
        <p:nvPicPr>
          <p:cNvPr id="6" name="Picture 5"/>
          <p:cNvPicPr>
            <a:picLocks noChangeAspect="1"/>
          </p:cNvPicPr>
          <p:nvPr/>
        </p:nvPicPr>
        <p:blipFill>
          <a:blip r:embed="rId3"/>
          <a:stretch>
            <a:fillRect/>
          </a:stretch>
        </p:blipFill>
        <p:spPr>
          <a:xfrm>
            <a:off x="4572000" y="0"/>
            <a:ext cx="4572000" cy="3657600"/>
          </a:xfrm>
          <a:prstGeom prst="rect">
            <a:avLst/>
          </a:prstGeom>
        </p:spPr>
      </p:pic>
      <p:sp>
        <p:nvSpPr>
          <p:cNvPr id="7" name="TextBox 6"/>
          <p:cNvSpPr txBox="1"/>
          <p:nvPr/>
        </p:nvSpPr>
        <p:spPr>
          <a:xfrm>
            <a:off x="152400" y="3943350"/>
            <a:ext cx="8907756" cy="646331"/>
          </a:xfrm>
          <a:prstGeom prst="rect">
            <a:avLst/>
          </a:prstGeom>
          <a:noFill/>
        </p:spPr>
        <p:txBody>
          <a:bodyPr wrap="square" rtlCol="0">
            <a:spAutoFit/>
          </a:bodyPr>
          <a:lstStyle/>
          <a:p>
            <a:r>
              <a:rPr lang="en-US" dirty="0" smtClean="0"/>
              <a:t>Overflew SH at about the time of this sounding, and top of </a:t>
            </a:r>
            <a:r>
              <a:rPr lang="en-US" dirty="0" err="1" smtClean="0"/>
              <a:t>da</a:t>
            </a:r>
            <a:r>
              <a:rPr lang="en-US" dirty="0" smtClean="0"/>
              <a:t> layer corresponds roughly with top of plume.  Another less clear (less uniform DP) layer on the 21</a:t>
            </a:r>
            <a:r>
              <a:rPr lang="en-US" baseline="30000" dirty="0" smtClean="0"/>
              <a:t>st</a:t>
            </a:r>
            <a:r>
              <a:rPr lang="en-US" dirty="0" smtClean="0"/>
              <a:t> – different theta.</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20</a:t>
            </a:fld>
            <a:endParaRPr lang="en-US"/>
          </a:p>
        </p:txBody>
      </p:sp>
      <p:pic>
        <p:nvPicPr>
          <p:cNvPr id="3" name="Picture 2"/>
          <p:cNvPicPr>
            <a:picLocks noChangeAspect="1"/>
          </p:cNvPicPr>
          <p:nvPr/>
        </p:nvPicPr>
        <p:blipFill>
          <a:blip r:embed="rId2"/>
          <a:stretch>
            <a:fillRect/>
          </a:stretch>
        </p:blipFill>
        <p:spPr>
          <a:xfrm>
            <a:off x="0" y="0"/>
            <a:ext cx="5364480" cy="4145280"/>
          </a:xfrm>
          <a:prstGeom prst="rect">
            <a:avLst/>
          </a:prstGeom>
        </p:spPr>
      </p:pic>
      <p:sp>
        <p:nvSpPr>
          <p:cNvPr id="4" name="TextBox 3"/>
          <p:cNvSpPr txBox="1"/>
          <p:nvPr/>
        </p:nvSpPr>
        <p:spPr>
          <a:xfrm>
            <a:off x="609600" y="4248150"/>
            <a:ext cx="8327921" cy="369332"/>
          </a:xfrm>
          <a:prstGeom prst="rect">
            <a:avLst/>
          </a:prstGeom>
          <a:noFill/>
        </p:spPr>
        <p:txBody>
          <a:bodyPr wrap="none" rtlCol="0">
            <a:spAutoFit/>
          </a:bodyPr>
          <a:lstStyle/>
          <a:p>
            <a:r>
              <a:rPr lang="en-US" dirty="0" smtClean="0"/>
              <a:t>Eddy circulation very apparent at 5kft.  Trough moving in and high reforming near 20W</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21</a:t>
            </a:fld>
            <a:endParaRPr lang="en-US"/>
          </a:p>
        </p:txBody>
      </p:sp>
      <p:pic>
        <p:nvPicPr>
          <p:cNvPr id="4" name="Picture 3"/>
          <p:cNvPicPr>
            <a:picLocks noChangeAspect="1"/>
          </p:cNvPicPr>
          <p:nvPr/>
        </p:nvPicPr>
        <p:blipFill>
          <a:blip r:embed="rId2"/>
          <a:stretch>
            <a:fillRect/>
          </a:stretch>
        </p:blipFill>
        <p:spPr>
          <a:xfrm>
            <a:off x="3779520" y="998220"/>
            <a:ext cx="5364480" cy="4145280"/>
          </a:xfrm>
          <a:prstGeom prst="rect">
            <a:avLst/>
          </a:prstGeom>
        </p:spPr>
      </p:pic>
      <p:pic>
        <p:nvPicPr>
          <p:cNvPr id="3" name="Picture 2"/>
          <p:cNvPicPr>
            <a:picLocks noChangeAspect="1"/>
          </p:cNvPicPr>
          <p:nvPr/>
        </p:nvPicPr>
        <p:blipFill>
          <a:blip r:embed="rId3"/>
          <a:stretch>
            <a:fillRect/>
          </a:stretch>
        </p:blipFill>
        <p:spPr>
          <a:xfrm>
            <a:off x="0" y="0"/>
            <a:ext cx="5364480" cy="4145280"/>
          </a:xfrm>
          <a:prstGeom prst="rect">
            <a:avLst/>
          </a:prstGeom>
        </p:spPr>
      </p:pic>
      <p:sp>
        <p:nvSpPr>
          <p:cNvPr id="5" name="TextBox 4"/>
          <p:cNvSpPr txBox="1"/>
          <p:nvPr/>
        </p:nvSpPr>
        <p:spPr>
          <a:xfrm>
            <a:off x="0" y="3867150"/>
            <a:ext cx="3886200" cy="1323439"/>
          </a:xfrm>
          <a:prstGeom prst="rect">
            <a:avLst/>
          </a:prstGeom>
          <a:noFill/>
        </p:spPr>
        <p:txBody>
          <a:bodyPr wrap="square" rtlCol="0">
            <a:spAutoFit/>
          </a:bodyPr>
          <a:lstStyle/>
          <a:p>
            <a:r>
              <a:rPr lang="en-US" sz="1600" dirty="0" smtClean="0"/>
              <a:t>Trough moves in – mid-level cloud develops over Namibia.  See train of moist regions following jet still extending out to Ascension.  600mb anticyclone develops over Botswana.  Moisture blob at 600mb is part of GAP.  </a:t>
            </a:r>
            <a:endParaRPr lang="en-US" sz="16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22</a:t>
            </a:fld>
            <a:endParaRPr lang="en-US"/>
          </a:p>
        </p:txBody>
      </p:sp>
      <p:pic>
        <p:nvPicPr>
          <p:cNvPr id="3" name="Picture 2"/>
          <p:cNvPicPr>
            <a:picLocks noChangeAspect="1"/>
          </p:cNvPicPr>
          <p:nvPr/>
        </p:nvPicPr>
        <p:blipFill>
          <a:blip r:embed="rId2"/>
          <a:stretch>
            <a:fillRect/>
          </a:stretch>
        </p:blipFill>
        <p:spPr>
          <a:xfrm>
            <a:off x="0" y="0"/>
            <a:ext cx="5364480" cy="4145280"/>
          </a:xfrm>
          <a:prstGeom prst="rect">
            <a:avLst/>
          </a:prstGeom>
        </p:spPr>
      </p:pic>
      <p:pic>
        <p:nvPicPr>
          <p:cNvPr id="4" name="Picture 3"/>
          <p:cNvPicPr>
            <a:picLocks noChangeAspect="1"/>
          </p:cNvPicPr>
          <p:nvPr/>
        </p:nvPicPr>
        <p:blipFill>
          <a:blip r:embed="rId3"/>
          <a:stretch>
            <a:fillRect/>
          </a:stretch>
        </p:blipFill>
        <p:spPr>
          <a:xfrm>
            <a:off x="5201920" y="0"/>
            <a:ext cx="3942080" cy="3713480"/>
          </a:xfrm>
          <a:prstGeom prst="rect">
            <a:avLst/>
          </a:prstGeom>
        </p:spPr>
      </p:pic>
      <p:sp>
        <p:nvSpPr>
          <p:cNvPr id="5" name="TextBox 4"/>
          <p:cNvSpPr txBox="1"/>
          <p:nvPr/>
        </p:nvSpPr>
        <p:spPr>
          <a:xfrm>
            <a:off x="533400" y="4400550"/>
            <a:ext cx="8610600" cy="646331"/>
          </a:xfrm>
          <a:prstGeom prst="rect">
            <a:avLst/>
          </a:prstGeom>
          <a:noFill/>
        </p:spPr>
        <p:txBody>
          <a:bodyPr wrap="square" rtlCol="0">
            <a:spAutoFit/>
          </a:bodyPr>
          <a:lstStyle/>
          <a:p>
            <a:r>
              <a:rPr lang="en-US" dirty="0" smtClean="0"/>
              <a:t>Models agree on extent and location of middle cloud (if you look closely enough).  EC backing off a bit from yesterday’s </a:t>
            </a:r>
            <a:r>
              <a:rPr lang="en-US" dirty="0" err="1" smtClean="0"/>
              <a:t>fcst</a:t>
            </a:r>
            <a:r>
              <a:rPr lang="en-US" dirty="0" smtClean="0"/>
              <a:t>.  Middle cloud over Namibia in both models. </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23</a:t>
            </a:fld>
            <a:endParaRPr lang="en-US"/>
          </a:p>
        </p:txBody>
      </p:sp>
      <p:pic>
        <p:nvPicPr>
          <p:cNvPr id="4" name="Picture 3"/>
          <p:cNvPicPr>
            <a:picLocks noChangeAspect="1"/>
          </p:cNvPicPr>
          <p:nvPr/>
        </p:nvPicPr>
        <p:blipFill>
          <a:blip r:embed="rId2"/>
          <a:stretch>
            <a:fillRect/>
          </a:stretch>
        </p:blipFill>
        <p:spPr>
          <a:xfrm>
            <a:off x="5201920" y="0"/>
            <a:ext cx="3942080" cy="3713480"/>
          </a:xfrm>
          <a:prstGeom prst="rect">
            <a:avLst/>
          </a:prstGeom>
        </p:spPr>
      </p:pic>
      <p:sp>
        <p:nvSpPr>
          <p:cNvPr id="5" name="TextBox 4"/>
          <p:cNvSpPr txBox="1"/>
          <p:nvPr/>
        </p:nvSpPr>
        <p:spPr>
          <a:xfrm>
            <a:off x="533400" y="4400550"/>
            <a:ext cx="8610600" cy="369332"/>
          </a:xfrm>
          <a:prstGeom prst="rect">
            <a:avLst/>
          </a:prstGeom>
          <a:noFill/>
        </p:spPr>
        <p:txBody>
          <a:bodyPr wrap="square" rtlCol="0">
            <a:spAutoFit/>
          </a:bodyPr>
          <a:lstStyle/>
          <a:p>
            <a:r>
              <a:rPr lang="en-US" dirty="0" smtClean="0"/>
              <a:t>We are not seeing any cirrus in operating region. </a:t>
            </a:r>
            <a:endParaRPr lang="en-US" dirty="0"/>
          </a:p>
        </p:txBody>
      </p:sp>
      <p:pic>
        <p:nvPicPr>
          <p:cNvPr id="6" name="Picture 5"/>
          <p:cNvPicPr>
            <a:picLocks noChangeAspect="1"/>
          </p:cNvPicPr>
          <p:nvPr/>
        </p:nvPicPr>
        <p:blipFill>
          <a:blip r:embed="rId3"/>
          <a:stretch>
            <a:fillRect/>
          </a:stretch>
        </p:blipFill>
        <p:spPr>
          <a:xfrm>
            <a:off x="0" y="0"/>
            <a:ext cx="5364480" cy="414528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24</a:t>
            </a:fld>
            <a:endParaRPr lang="en-US"/>
          </a:p>
        </p:txBody>
      </p:sp>
      <p:pic>
        <p:nvPicPr>
          <p:cNvPr id="4" name="Picture 3"/>
          <p:cNvPicPr>
            <a:picLocks noChangeAspect="1"/>
          </p:cNvPicPr>
          <p:nvPr/>
        </p:nvPicPr>
        <p:blipFill>
          <a:blip r:embed="rId2"/>
          <a:stretch>
            <a:fillRect/>
          </a:stretch>
        </p:blipFill>
        <p:spPr>
          <a:xfrm>
            <a:off x="5201920" y="0"/>
            <a:ext cx="3942080" cy="3713480"/>
          </a:xfrm>
          <a:prstGeom prst="rect">
            <a:avLst/>
          </a:prstGeom>
        </p:spPr>
      </p:pic>
      <p:sp>
        <p:nvSpPr>
          <p:cNvPr id="5" name="TextBox 4"/>
          <p:cNvSpPr txBox="1"/>
          <p:nvPr/>
        </p:nvSpPr>
        <p:spPr>
          <a:xfrm>
            <a:off x="533400" y="4400550"/>
            <a:ext cx="8610600" cy="646331"/>
          </a:xfrm>
          <a:prstGeom prst="rect">
            <a:avLst/>
          </a:prstGeom>
          <a:noFill/>
        </p:spPr>
        <p:txBody>
          <a:bodyPr wrap="square" rtlCol="0">
            <a:spAutoFit/>
          </a:bodyPr>
          <a:lstStyle/>
          <a:p>
            <a:r>
              <a:rPr lang="en-US" dirty="0" smtClean="0"/>
              <a:t>Some clearing expected, but less than Saturday.  BL heights are going down, but more 925mb moisture.  I don’t see a lot of nice APR3 cloud in our region (too low BL).</a:t>
            </a:r>
            <a:endParaRPr lang="en-US" dirty="0"/>
          </a:p>
        </p:txBody>
      </p:sp>
      <p:pic>
        <p:nvPicPr>
          <p:cNvPr id="6" name="Picture 5"/>
          <p:cNvPicPr>
            <a:picLocks noChangeAspect="1"/>
          </p:cNvPicPr>
          <p:nvPr/>
        </p:nvPicPr>
        <p:blipFill>
          <a:blip r:embed="rId3"/>
          <a:stretch>
            <a:fillRect/>
          </a:stretch>
        </p:blipFill>
        <p:spPr>
          <a:xfrm>
            <a:off x="0" y="0"/>
            <a:ext cx="5364480" cy="414528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25</a:t>
            </a:fld>
            <a:endParaRPr lang="en-US"/>
          </a:p>
        </p:txBody>
      </p:sp>
      <p:pic>
        <p:nvPicPr>
          <p:cNvPr id="3" name="Picture 2"/>
          <p:cNvPicPr>
            <a:picLocks noChangeAspect="1"/>
          </p:cNvPicPr>
          <p:nvPr/>
        </p:nvPicPr>
        <p:blipFill>
          <a:blip r:embed="rId2"/>
          <a:stretch>
            <a:fillRect/>
          </a:stretch>
        </p:blipFill>
        <p:spPr>
          <a:xfrm>
            <a:off x="0" y="0"/>
            <a:ext cx="5364480" cy="4145280"/>
          </a:xfrm>
          <a:prstGeom prst="rect">
            <a:avLst/>
          </a:prstGeom>
        </p:spPr>
      </p:pic>
      <p:pic>
        <p:nvPicPr>
          <p:cNvPr id="4" name="Picture 3"/>
          <p:cNvPicPr>
            <a:picLocks noChangeAspect="1"/>
          </p:cNvPicPr>
          <p:nvPr/>
        </p:nvPicPr>
        <p:blipFill>
          <a:blip r:embed="rId3"/>
          <a:stretch>
            <a:fillRect/>
          </a:stretch>
        </p:blipFill>
        <p:spPr>
          <a:xfrm>
            <a:off x="3779520" y="998220"/>
            <a:ext cx="5364480" cy="414528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26</a:t>
            </a:fld>
            <a:endParaRPr lang="en-US"/>
          </a:p>
        </p:txBody>
      </p:sp>
      <p:pic>
        <p:nvPicPr>
          <p:cNvPr id="3" name="Picture 2"/>
          <p:cNvPicPr>
            <a:picLocks noChangeAspect="1"/>
          </p:cNvPicPr>
          <p:nvPr/>
        </p:nvPicPr>
        <p:blipFill>
          <a:blip r:embed="rId2"/>
          <a:stretch>
            <a:fillRect/>
          </a:stretch>
        </p:blipFill>
        <p:spPr>
          <a:xfrm>
            <a:off x="3779520" y="998220"/>
            <a:ext cx="5364480" cy="4145280"/>
          </a:xfrm>
          <a:prstGeom prst="rect">
            <a:avLst/>
          </a:prstGeom>
        </p:spPr>
      </p:pic>
      <p:pic>
        <p:nvPicPr>
          <p:cNvPr id="4" name="Picture 3"/>
          <p:cNvPicPr>
            <a:picLocks noChangeAspect="1"/>
          </p:cNvPicPr>
          <p:nvPr/>
        </p:nvPicPr>
        <p:blipFill>
          <a:blip r:embed="rId3"/>
          <a:stretch>
            <a:fillRect/>
          </a:stretch>
        </p:blipFill>
        <p:spPr>
          <a:xfrm>
            <a:off x="0" y="0"/>
            <a:ext cx="5364480" cy="4145280"/>
          </a:xfrm>
          <a:prstGeom prst="rect">
            <a:avLst/>
          </a:prstGeom>
        </p:spPr>
      </p:pic>
      <p:sp>
        <p:nvSpPr>
          <p:cNvPr id="5" name="TextBox 4"/>
          <p:cNvSpPr txBox="1"/>
          <p:nvPr/>
        </p:nvSpPr>
        <p:spPr>
          <a:xfrm>
            <a:off x="0" y="3943171"/>
            <a:ext cx="3962400" cy="1477328"/>
          </a:xfrm>
          <a:prstGeom prst="rect">
            <a:avLst/>
          </a:prstGeom>
          <a:noFill/>
        </p:spPr>
        <p:txBody>
          <a:bodyPr wrap="square" rtlCol="0">
            <a:spAutoFit/>
          </a:bodyPr>
          <a:lstStyle/>
          <a:p>
            <a:r>
              <a:rPr lang="en-US" dirty="0" smtClean="0"/>
              <a:t>BL heights are not that low, but subsidence around high is bringing generating drying which produces the clearing in the models</a:t>
            </a:r>
          </a:p>
          <a:p>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Monday, 20160926</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27</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28</a:t>
            </a:fld>
            <a:endParaRPr lang="en-US"/>
          </a:p>
        </p:txBody>
      </p:sp>
      <p:pic>
        <p:nvPicPr>
          <p:cNvPr id="5" name="Picture 4"/>
          <p:cNvPicPr>
            <a:picLocks noChangeAspect="1"/>
          </p:cNvPicPr>
          <p:nvPr/>
        </p:nvPicPr>
        <p:blipFill>
          <a:blip r:embed="rId2"/>
          <a:stretch>
            <a:fillRect/>
          </a:stretch>
        </p:blipFill>
        <p:spPr>
          <a:xfrm>
            <a:off x="0" y="0"/>
            <a:ext cx="5364480" cy="4145280"/>
          </a:xfrm>
          <a:prstGeom prst="rect">
            <a:avLst/>
          </a:prstGeom>
        </p:spPr>
      </p:pic>
      <p:pic>
        <p:nvPicPr>
          <p:cNvPr id="6" name="Picture 5"/>
          <p:cNvPicPr>
            <a:picLocks noChangeAspect="1"/>
          </p:cNvPicPr>
          <p:nvPr/>
        </p:nvPicPr>
        <p:blipFill>
          <a:blip r:embed="rId3"/>
          <a:stretch>
            <a:fillRect/>
          </a:stretch>
        </p:blipFill>
        <p:spPr>
          <a:xfrm>
            <a:off x="4846320" y="1389380"/>
            <a:ext cx="4297680" cy="3754120"/>
          </a:xfrm>
          <a:prstGeom prst="rect">
            <a:avLst/>
          </a:prstGeom>
        </p:spPr>
      </p:pic>
      <p:sp>
        <p:nvSpPr>
          <p:cNvPr id="7" name="TextBox 6"/>
          <p:cNvSpPr txBox="1"/>
          <p:nvPr/>
        </p:nvSpPr>
        <p:spPr>
          <a:xfrm>
            <a:off x="0" y="3943171"/>
            <a:ext cx="4683666" cy="1077218"/>
          </a:xfrm>
          <a:prstGeom prst="rect">
            <a:avLst/>
          </a:prstGeom>
          <a:noFill/>
        </p:spPr>
        <p:txBody>
          <a:bodyPr wrap="square" rtlCol="0">
            <a:spAutoFit/>
          </a:bodyPr>
          <a:lstStyle/>
          <a:p>
            <a:r>
              <a:rPr lang="en-US" sz="1600" dirty="0" smtClean="0"/>
              <a:t>Dying front approaches us as SH high reforms and moves westward.  Surface winds quite weak in our region, but  as eastern high moves away there is much less offshore component over land</a:t>
            </a:r>
            <a:endParaRPr lang="en-US" sz="16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29</a:t>
            </a:fld>
            <a:endParaRPr lang="en-US"/>
          </a:p>
        </p:txBody>
      </p:sp>
      <p:pic>
        <p:nvPicPr>
          <p:cNvPr id="3" name="Picture 2"/>
          <p:cNvPicPr>
            <a:picLocks noChangeAspect="1"/>
          </p:cNvPicPr>
          <p:nvPr/>
        </p:nvPicPr>
        <p:blipFill>
          <a:blip r:embed="rId2"/>
          <a:stretch>
            <a:fillRect/>
          </a:stretch>
        </p:blipFill>
        <p:spPr>
          <a:xfrm>
            <a:off x="0" y="0"/>
            <a:ext cx="5364480" cy="4145280"/>
          </a:xfrm>
          <a:prstGeom prst="rect">
            <a:avLst/>
          </a:prstGeom>
        </p:spPr>
      </p:pic>
      <p:sp>
        <p:nvSpPr>
          <p:cNvPr id="4" name="TextBox 3"/>
          <p:cNvSpPr txBox="1"/>
          <p:nvPr/>
        </p:nvSpPr>
        <p:spPr>
          <a:xfrm>
            <a:off x="228600" y="4171950"/>
            <a:ext cx="8915400" cy="923330"/>
          </a:xfrm>
          <a:prstGeom prst="rect">
            <a:avLst/>
          </a:prstGeom>
          <a:noFill/>
        </p:spPr>
        <p:txBody>
          <a:bodyPr wrap="square" rtlCol="0">
            <a:spAutoFit/>
          </a:bodyPr>
          <a:lstStyle/>
          <a:p>
            <a:r>
              <a:rPr lang="en-US" dirty="0" smtClean="0"/>
              <a:t>The last time we had a prefrontal situation, ceilings were reasonably benign.  UKMO is in agreement keeping most cloud slightly south.  I actually expect a “normal” day for ceilings</a:t>
            </a:r>
          </a:p>
          <a:p>
            <a:r>
              <a:rPr lang="en-US" dirty="0" smtClean="0"/>
              <a:t>(CAVOK by 9AM).  Landing OK because BL heights are up by then.</a:t>
            </a:r>
            <a:endParaRPr lang="en-US" dirty="0"/>
          </a:p>
        </p:txBody>
      </p:sp>
      <p:pic>
        <p:nvPicPr>
          <p:cNvPr id="5" name="Picture 4"/>
          <p:cNvPicPr>
            <a:picLocks noChangeAspect="1"/>
          </p:cNvPicPr>
          <p:nvPr/>
        </p:nvPicPr>
        <p:blipFill>
          <a:blip r:embed="rId3"/>
          <a:stretch>
            <a:fillRect/>
          </a:stretch>
        </p:blipFill>
        <p:spPr>
          <a:xfrm>
            <a:off x="5201920" y="0"/>
            <a:ext cx="3942080" cy="371348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a:t>
            </a:fld>
            <a:endParaRPr lang="en-US"/>
          </a:p>
        </p:txBody>
      </p:sp>
      <p:pic>
        <p:nvPicPr>
          <p:cNvPr id="3" name="Picture 2"/>
          <p:cNvPicPr>
            <a:picLocks noChangeAspect="1"/>
          </p:cNvPicPr>
          <p:nvPr/>
        </p:nvPicPr>
        <p:blipFill>
          <a:blip r:embed="rId2"/>
          <a:stretch>
            <a:fillRect/>
          </a:stretch>
        </p:blipFill>
        <p:spPr>
          <a:xfrm>
            <a:off x="3779520" y="998220"/>
            <a:ext cx="5364480" cy="4145280"/>
          </a:xfrm>
          <a:prstGeom prst="rect">
            <a:avLst/>
          </a:prstGeom>
        </p:spPr>
      </p:pic>
      <p:pic>
        <p:nvPicPr>
          <p:cNvPr id="4" name="Picture 3"/>
          <p:cNvPicPr>
            <a:picLocks noChangeAspect="1"/>
          </p:cNvPicPr>
          <p:nvPr/>
        </p:nvPicPr>
        <p:blipFill>
          <a:blip r:embed="rId3"/>
          <a:stretch>
            <a:fillRect/>
          </a:stretch>
        </p:blipFill>
        <p:spPr>
          <a:xfrm>
            <a:off x="0" y="0"/>
            <a:ext cx="4572000" cy="36576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30</a:t>
            </a:fld>
            <a:endParaRPr lang="en-US"/>
          </a:p>
        </p:txBody>
      </p:sp>
      <p:pic>
        <p:nvPicPr>
          <p:cNvPr id="3" name="Picture 2"/>
          <p:cNvPicPr>
            <a:picLocks noChangeAspect="1"/>
          </p:cNvPicPr>
          <p:nvPr/>
        </p:nvPicPr>
        <p:blipFill>
          <a:blip r:embed="rId2"/>
          <a:stretch>
            <a:fillRect/>
          </a:stretch>
        </p:blipFill>
        <p:spPr>
          <a:xfrm>
            <a:off x="0" y="0"/>
            <a:ext cx="5364480" cy="4145280"/>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31</a:t>
            </a:fld>
            <a:endParaRPr lang="en-US"/>
          </a:p>
        </p:txBody>
      </p:sp>
      <p:pic>
        <p:nvPicPr>
          <p:cNvPr id="4" name="Picture 3"/>
          <p:cNvPicPr>
            <a:picLocks noChangeAspect="1"/>
          </p:cNvPicPr>
          <p:nvPr/>
        </p:nvPicPr>
        <p:blipFill>
          <a:blip r:embed="rId2"/>
          <a:stretch>
            <a:fillRect/>
          </a:stretch>
        </p:blipFill>
        <p:spPr>
          <a:xfrm>
            <a:off x="3779520" y="998220"/>
            <a:ext cx="5364480" cy="4145280"/>
          </a:xfrm>
          <a:prstGeom prst="rect">
            <a:avLst/>
          </a:prstGeom>
        </p:spPr>
      </p:pic>
      <p:pic>
        <p:nvPicPr>
          <p:cNvPr id="3" name="Picture 2"/>
          <p:cNvPicPr>
            <a:picLocks noChangeAspect="1"/>
          </p:cNvPicPr>
          <p:nvPr/>
        </p:nvPicPr>
        <p:blipFill>
          <a:blip r:embed="rId3"/>
          <a:stretch>
            <a:fillRect/>
          </a:stretch>
        </p:blipFill>
        <p:spPr>
          <a:xfrm>
            <a:off x="0" y="0"/>
            <a:ext cx="5364480" cy="4145280"/>
          </a:xfrm>
          <a:prstGeom prst="rect">
            <a:avLst/>
          </a:prstGeom>
        </p:spPr>
      </p:pic>
      <p:sp>
        <p:nvSpPr>
          <p:cNvPr id="5" name="TextBox 4"/>
          <p:cNvSpPr txBox="1"/>
          <p:nvPr/>
        </p:nvSpPr>
        <p:spPr>
          <a:xfrm>
            <a:off x="0" y="3943350"/>
            <a:ext cx="3944964" cy="1015663"/>
          </a:xfrm>
          <a:prstGeom prst="rect">
            <a:avLst/>
          </a:prstGeom>
          <a:noFill/>
        </p:spPr>
        <p:txBody>
          <a:bodyPr wrap="square" rtlCol="0">
            <a:spAutoFit/>
          </a:bodyPr>
          <a:lstStyle/>
          <a:p>
            <a:r>
              <a:rPr lang="en-US" sz="1500" dirty="0" err="1" smtClean="0"/>
              <a:t>Midlatitude</a:t>
            </a:r>
            <a:r>
              <a:rPr lang="en-US" sz="1500" dirty="0" smtClean="0"/>
              <a:t> </a:t>
            </a:r>
            <a:r>
              <a:rPr lang="en-US" sz="1500" dirty="0" err="1" smtClean="0"/>
              <a:t>trought</a:t>
            </a:r>
            <a:r>
              <a:rPr lang="en-US" sz="1500" dirty="0" smtClean="0"/>
              <a:t> advancing faster than previous </a:t>
            </a:r>
            <a:r>
              <a:rPr lang="en-US" sz="1500" dirty="0" err="1" smtClean="0"/>
              <a:t>fcst</a:t>
            </a:r>
            <a:r>
              <a:rPr lang="en-US" sz="1500" dirty="0" smtClean="0"/>
              <a:t>, otherwise stable </a:t>
            </a:r>
            <a:r>
              <a:rPr lang="en-US" sz="1500" dirty="0" err="1" smtClean="0"/>
              <a:t>fcst</a:t>
            </a:r>
            <a:r>
              <a:rPr lang="en-US" sz="1500" dirty="0" smtClean="0"/>
              <a:t>.  Strong westward flow shifts to equator where moisture comes from moist convection in rainy region</a:t>
            </a:r>
            <a:endParaRPr lang="en-US" sz="15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32</a:t>
            </a:fld>
            <a:endParaRPr lang="en-US"/>
          </a:p>
        </p:txBody>
      </p:sp>
      <p:pic>
        <p:nvPicPr>
          <p:cNvPr id="3" name="Picture 2"/>
          <p:cNvPicPr>
            <a:picLocks noChangeAspect="1"/>
          </p:cNvPicPr>
          <p:nvPr/>
        </p:nvPicPr>
        <p:blipFill>
          <a:blip r:embed="rId2"/>
          <a:stretch>
            <a:fillRect/>
          </a:stretch>
        </p:blipFill>
        <p:spPr>
          <a:xfrm>
            <a:off x="0" y="0"/>
            <a:ext cx="5364480" cy="4145280"/>
          </a:xfrm>
          <a:prstGeom prst="rect">
            <a:avLst/>
          </a:prstGeom>
        </p:spPr>
      </p:pic>
      <p:pic>
        <p:nvPicPr>
          <p:cNvPr id="4" name="Picture 3"/>
          <p:cNvPicPr>
            <a:picLocks noChangeAspect="1"/>
          </p:cNvPicPr>
          <p:nvPr/>
        </p:nvPicPr>
        <p:blipFill>
          <a:blip r:embed="rId3"/>
          <a:stretch>
            <a:fillRect/>
          </a:stretch>
        </p:blipFill>
        <p:spPr>
          <a:xfrm>
            <a:off x="5201920" y="0"/>
            <a:ext cx="3942080" cy="3713480"/>
          </a:xfrm>
          <a:prstGeom prst="rect">
            <a:avLst/>
          </a:prstGeom>
        </p:spPr>
      </p:pic>
      <p:sp>
        <p:nvSpPr>
          <p:cNvPr id="5" name="TextBox 4"/>
          <p:cNvSpPr txBox="1"/>
          <p:nvPr/>
        </p:nvSpPr>
        <p:spPr>
          <a:xfrm>
            <a:off x="381000" y="4324350"/>
            <a:ext cx="3173991" cy="369332"/>
          </a:xfrm>
          <a:prstGeom prst="rect">
            <a:avLst/>
          </a:prstGeom>
          <a:noFill/>
        </p:spPr>
        <p:txBody>
          <a:bodyPr wrap="none" rtlCol="0">
            <a:spAutoFit/>
          </a:bodyPr>
          <a:lstStyle/>
          <a:p>
            <a:r>
              <a:rPr lang="en-US" dirty="0" smtClean="0"/>
              <a:t>Forecasts consistent and stable.</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33</a:t>
            </a:fld>
            <a:endParaRPr lang="en-US"/>
          </a:p>
        </p:txBody>
      </p:sp>
      <p:pic>
        <p:nvPicPr>
          <p:cNvPr id="4" name="Picture 3"/>
          <p:cNvPicPr>
            <a:picLocks noChangeAspect="1"/>
          </p:cNvPicPr>
          <p:nvPr/>
        </p:nvPicPr>
        <p:blipFill>
          <a:blip r:embed="rId2"/>
          <a:stretch>
            <a:fillRect/>
          </a:stretch>
        </p:blipFill>
        <p:spPr>
          <a:xfrm>
            <a:off x="5201920" y="0"/>
            <a:ext cx="3942080" cy="3713480"/>
          </a:xfrm>
          <a:prstGeom prst="rect">
            <a:avLst/>
          </a:prstGeom>
        </p:spPr>
      </p:pic>
      <p:sp>
        <p:nvSpPr>
          <p:cNvPr id="5" name="TextBox 4"/>
          <p:cNvSpPr txBox="1"/>
          <p:nvPr/>
        </p:nvSpPr>
        <p:spPr>
          <a:xfrm>
            <a:off x="381000" y="4324350"/>
            <a:ext cx="4169907" cy="369332"/>
          </a:xfrm>
          <a:prstGeom prst="rect">
            <a:avLst/>
          </a:prstGeom>
          <a:noFill/>
        </p:spPr>
        <p:txBody>
          <a:bodyPr wrap="none" rtlCol="0">
            <a:spAutoFit/>
          </a:bodyPr>
          <a:lstStyle/>
          <a:p>
            <a:r>
              <a:rPr lang="en-US" dirty="0" smtClean="0"/>
              <a:t>Divergence occurs at North Angolan coast.</a:t>
            </a:r>
            <a:endParaRPr lang="en-US" dirty="0"/>
          </a:p>
        </p:txBody>
      </p:sp>
      <p:pic>
        <p:nvPicPr>
          <p:cNvPr id="6" name="Picture 5"/>
          <p:cNvPicPr>
            <a:picLocks noChangeAspect="1"/>
          </p:cNvPicPr>
          <p:nvPr/>
        </p:nvPicPr>
        <p:blipFill>
          <a:blip r:embed="rId3"/>
          <a:stretch>
            <a:fillRect/>
          </a:stretch>
        </p:blipFill>
        <p:spPr>
          <a:xfrm>
            <a:off x="0" y="0"/>
            <a:ext cx="5364480" cy="414528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34</a:t>
            </a:fld>
            <a:endParaRPr lang="en-US"/>
          </a:p>
        </p:txBody>
      </p:sp>
      <p:pic>
        <p:nvPicPr>
          <p:cNvPr id="3" name="Picture 2"/>
          <p:cNvPicPr>
            <a:picLocks noChangeAspect="1"/>
          </p:cNvPicPr>
          <p:nvPr/>
        </p:nvPicPr>
        <p:blipFill>
          <a:blip r:embed="rId2"/>
          <a:stretch>
            <a:fillRect/>
          </a:stretch>
        </p:blipFill>
        <p:spPr>
          <a:xfrm>
            <a:off x="0" y="0"/>
            <a:ext cx="5364480" cy="4145280"/>
          </a:xfrm>
          <a:prstGeom prst="rect">
            <a:avLst/>
          </a:prstGeom>
        </p:spPr>
      </p:pic>
      <p:sp>
        <p:nvSpPr>
          <p:cNvPr id="4" name="TextBox 3"/>
          <p:cNvSpPr txBox="1"/>
          <p:nvPr/>
        </p:nvSpPr>
        <p:spPr>
          <a:xfrm>
            <a:off x="304800" y="4171950"/>
            <a:ext cx="8170025" cy="646331"/>
          </a:xfrm>
          <a:prstGeom prst="rect">
            <a:avLst/>
          </a:prstGeom>
          <a:noFill/>
        </p:spPr>
        <p:txBody>
          <a:bodyPr wrap="none" rtlCol="0">
            <a:spAutoFit/>
          </a:bodyPr>
          <a:lstStyle/>
          <a:p>
            <a:r>
              <a:rPr lang="en-US" dirty="0" smtClean="0"/>
              <a:t>We may have to worry about cirrus near 12S.  I said something similar yesterday, and </a:t>
            </a:r>
          </a:p>
          <a:p>
            <a:r>
              <a:rPr lang="en-US" dirty="0" smtClean="0"/>
              <a:t> yesterday’s </a:t>
            </a:r>
            <a:r>
              <a:rPr lang="en-US" dirty="0" err="1" smtClean="0"/>
              <a:t>prog</a:t>
            </a:r>
            <a:r>
              <a:rPr lang="en-US" dirty="0" smtClean="0"/>
              <a:t> looks similar.  Looks like flow running into cold Temps.</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35</a:t>
            </a:fld>
            <a:endParaRPr lang="en-US"/>
          </a:p>
        </p:txBody>
      </p:sp>
      <p:pic>
        <p:nvPicPr>
          <p:cNvPr id="4" name="Picture 3"/>
          <p:cNvPicPr>
            <a:picLocks noChangeAspect="1"/>
          </p:cNvPicPr>
          <p:nvPr/>
        </p:nvPicPr>
        <p:blipFill>
          <a:blip r:embed="rId2"/>
          <a:stretch>
            <a:fillRect/>
          </a:stretch>
        </p:blipFill>
        <p:spPr>
          <a:xfrm>
            <a:off x="5201920" y="0"/>
            <a:ext cx="3942080" cy="3713480"/>
          </a:xfrm>
          <a:prstGeom prst="rect">
            <a:avLst/>
          </a:prstGeom>
        </p:spPr>
      </p:pic>
      <p:pic>
        <p:nvPicPr>
          <p:cNvPr id="6" name="Picture 5"/>
          <p:cNvPicPr>
            <a:picLocks noChangeAspect="1"/>
          </p:cNvPicPr>
          <p:nvPr/>
        </p:nvPicPr>
        <p:blipFill>
          <a:blip r:embed="rId3"/>
          <a:stretch>
            <a:fillRect/>
          </a:stretch>
        </p:blipFill>
        <p:spPr>
          <a:xfrm>
            <a:off x="0" y="0"/>
            <a:ext cx="5364480" cy="4145280"/>
          </a:xfrm>
          <a:prstGeom prst="rect">
            <a:avLst/>
          </a:prstGeom>
        </p:spPr>
      </p:pic>
      <p:sp>
        <p:nvSpPr>
          <p:cNvPr id="7" name="TextBox 6"/>
          <p:cNvSpPr txBox="1"/>
          <p:nvPr/>
        </p:nvSpPr>
        <p:spPr>
          <a:xfrm>
            <a:off x="457200" y="4324350"/>
            <a:ext cx="7778466" cy="646331"/>
          </a:xfrm>
          <a:prstGeom prst="rect">
            <a:avLst/>
          </a:prstGeom>
          <a:noFill/>
        </p:spPr>
        <p:txBody>
          <a:bodyPr wrap="none" rtlCol="0">
            <a:spAutoFit/>
          </a:bodyPr>
          <a:lstStyle/>
          <a:p>
            <a:r>
              <a:rPr lang="en-US" dirty="0" smtClean="0"/>
              <a:t>Consistent forecasts.  Low BL heights near coast will probably give some clearing.</a:t>
            </a:r>
          </a:p>
          <a:p>
            <a:r>
              <a:rPr lang="en-US" dirty="0" smtClean="0"/>
              <a:t>  Character of clouds in Angola Bay will, as usual, be different.</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36</a:t>
            </a:fld>
            <a:endParaRPr lang="en-US"/>
          </a:p>
        </p:txBody>
      </p:sp>
      <p:pic>
        <p:nvPicPr>
          <p:cNvPr id="3" name="Picture 2"/>
          <p:cNvPicPr>
            <a:picLocks noChangeAspect="1"/>
          </p:cNvPicPr>
          <p:nvPr/>
        </p:nvPicPr>
        <p:blipFill>
          <a:blip r:embed="rId2"/>
          <a:stretch>
            <a:fillRect/>
          </a:stretch>
        </p:blipFill>
        <p:spPr>
          <a:xfrm>
            <a:off x="0" y="0"/>
            <a:ext cx="5364480" cy="4145280"/>
          </a:xfrm>
          <a:prstGeom prst="rect">
            <a:avLst/>
          </a:prstGeom>
        </p:spPr>
      </p:pic>
      <p:pic>
        <p:nvPicPr>
          <p:cNvPr id="4" name="Picture 3"/>
          <p:cNvPicPr>
            <a:picLocks noChangeAspect="1"/>
          </p:cNvPicPr>
          <p:nvPr/>
        </p:nvPicPr>
        <p:blipFill>
          <a:blip r:embed="rId3"/>
          <a:stretch>
            <a:fillRect/>
          </a:stretch>
        </p:blipFill>
        <p:spPr>
          <a:xfrm>
            <a:off x="3779520" y="998220"/>
            <a:ext cx="5364480" cy="414528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Tuesday, 20160927</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38</a:t>
            </a:fld>
            <a:endParaRPr lang="en-US"/>
          </a:p>
        </p:txBody>
      </p:sp>
      <p:pic>
        <p:nvPicPr>
          <p:cNvPr id="5" name="Picture 4"/>
          <p:cNvPicPr>
            <a:picLocks noChangeAspect="1"/>
          </p:cNvPicPr>
          <p:nvPr/>
        </p:nvPicPr>
        <p:blipFill>
          <a:blip r:embed="rId2"/>
          <a:stretch>
            <a:fillRect/>
          </a:stretch>
        </p:blipFill>
        <p:spPr>
          <a:xfrm>
            <a:off x="0" y="0"/>
            <a:ext cx="5364480" cy="4145280"/>
          </a:xfrm>
          <a:prstGeom prst="rect">
            <a:avLst/>
          </a:prstGeom>
        </p:spPr>
      </p:pic>
      <p:pic>
        <p:nvPicPr>
          <p:cNvPr id="6" name="Picture 5"/>
          <p:cNvPicPr>
            <a:picLocks noChangeAspect="1"/>
          </p:cNvPicPr>
          <p:nvPr/>
        </p:nvPicPr>
        <p:blipFill>
          <a:blip r:embed="rId3"/>
          <a:stretch>
            <a:fillRect/>
          </a:stretch>
        </p:blipFill>
        <p:spPr>
          <a:xfrm>
            <a:off x="4846320" y="0"/>
            <a:ext cx="4297680" cy="3754120"/>
          </a:xfrm>
          <a:prstGeom prst="rect">
            <a:avLst/>
          </a:prstGeom>
        </p:spPr>
      </p:pic>
      <p:sp>
        <p:nvSpPr>
          <p:cNvPr id="7" name="TextBox 6"/>
          <p:cNvSpPr txBox="1"/>
          <p:nvPr/>
        </p:nvSpPr>
        <p:spPr>
          <a:xfrm>
            <a:off x="990600" y="4476750"/>
            <a:ext cx="8036688" cy="646331"/>
          </a:xfrm>
          <a:prstGeom prst="rect">
            <a:avLst/>
          </a:prstGeom>
          <a:noFill/>
        </p:spPr>
        <p:txBody>
          <a:bodyPr wrap="none" rtlCol="0">
            <a:spAutoFit/>
          </a:bodyPr>
          <a:lstStyle/>
          <a:p>
            <a:r>
              <a:rPr lang="en-US" dirty="0" smtClean="0"/>
              <a:t>SH high reestablished, winds strengthen, but not particularly strong in our area, this</a:t>
            </a:r>
          </a:p>
          <a:p>
            <a:r>
              <a:rPr lang="en-US" dirty="0" smtClean="0"/>
              <a:t>  is not like the front that passed us by last week.</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39</a:t>
            </a:fld>
            <a:endParaRPr lang="en-US"/>
          </a:p>
        </p:txBody>
      </p:sp>
      <p:pic>
        <p:nvPicPr>
          <p:cNvPr id="3" name="Picture 2"/>
          <p:cNvPicPr>
            <a:picLocks noChangeAspect="1"/>
          </p:cNvPicPr>
          <p:nvPr/>
        </p:nvPicPr>
        <p:blipFill>
          <a:blip r:embed="rId2"/>
          <a:stretch>
            <a:fillRect/>
          </a:stretch>
        </p:blipFill>
        <p:spPr>
          <a:xfrm>
            <a:off x="0" y="0"/>
            <a:ext cx="5364480" cy="4145280"/>
          </a:xfrm>
          <a:prstGeom prst="rect">
            <a:avLst/>
          </a:prstGeom>
        </p:spPr>
      </p:pic>
      <p:pic>
        <p:nvPicPr>
          <p:cNvPr id="4" name="Picture 3"/>
          <p:cNvPicPr>
            <a:picLocks noChangeAspect="1"/>
          </p:cNvPicPr>
          <p:nvPr/>
        </p:nvPicPr>
        <p:blipFill>
          <a:blip r:embed="rId3"/>
          <a:stretch>
            <a:fillRect/>
          </a:stretch>
        </p:blipFill>
        <p:spPr>
          <a:xfrm>
            <a:off x="5201920" y="0"/>
            <a:ext cx="3942080" cy="3713480"/>
          </a:xfrm>
          <a:prstGeom prst="rect">
            <a:avLst/>
          </a:prstGeom>
        </p:spPr>
      </p:pic>
      <p:sp>
        <p:nvSpPr>
          <p:cNvPr id="5" name="TextBox 4"/>
          <p:cNvSpPr txBox="1"/>
          <p:nvPr/>
        </p:nvSpPr>
        <p:spPr>
          <a:xfrm>
            <a:off x="152400" y="4324350"/>
            <a:ext cx="8843060" cy="646331"/>
          </a:xfrm>
          <a:prstGeom prst="rect">
            <a:avLst/>
          </a:prstGeom>
          <a:noFill/>
        </p:spPr>
        <p:txBody>
          <a:bodyPr wrap="square" rtlCol="0">
            <a:spAutoFit/>
          </a:bodyPr>
          <a:lstStyle/>
          <a:p>
            <a:r>
              <a:rPr lang="en-US" dirty="0" smtClean="0"/>
              <a:t>No wind issues, but both models have ample low cloud penetration inland.  Not a strong front.</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4</a:t>
            </a:fld>
            <a:endParaRPr lang="en-US"/>
          </a:p>
        </p:txBody>
      </p:sp>
      <p:pic>
        <p:nvPicPr>
          <p:cNvPr id="3" name="Picture 2"/>
          <p:cNvPicPr>
            <a:picLocks noChangeAspect="1"/>
          </p:cNvPicPr>
          <p:nvPr/>
        </p:nvPicPr>
        <p:blipFill>
          <a:blip r:embed="rId2"/>
          <a:stretch>
            <a:fillRect/>
          </a:stretch>
        </p:blipFill>
        <p:spPr>
          <a:xfrm>
            <a:off x="3779520" y="998220"/>
            <a:ext cx="5364480" cy="4145280"/>
          </a:xfrm>
          <a:prstGeom prst="rect">
            <a:avLst/>
          </a:prstGeom>
        </p:spPr>
      </p:pic>
      <p:pic>
        <p:nvPicPr>
          <p:cNvPr id="5" name="Picture 4"/>
          <p:cNvPicPr>
            <a:picLocks noChangeAspect="1"/>
          </p:cNvPicPr>
          <p:nvPr/>
        </p:nvPicPr>
        <p:blipFill>
          <a:blip r:embed="rId3"/>
          <a:stretch>
            <a:fillRect/>
          </a:stretch>
        </p:blipFill>
        <p:spPr>
          <a:xfrm>
            <a:off x="0" y="0"/>
            <a:ext cx="4572000" cy="3657600"/>
          </a:xfrm>
          <a:prstGeom prst="rect">
            <a:avLst/>
          </a:prstGeom>
        </p:spPr>
      </p:pic>
      <p:sp>
        <p:nvSpPr>
          <p:cNvPr id="6" name="TextBox 5"/>
          <p:cNvSpPr txBox="1"/>
          <p:nvPr/>
        </p:nvSpPr>
        <p:spPr>
          <a:xfrm>
            <a:off x="609600" y="4400550"/>
            <a:ext cx="3152463" cy="646331"/>
          </a:xfrm>
          <a:prstGeom prst="rect">
            <a:avLst/>
          </a:prstGeom>
          <a:noFill/>
        </p:spPr>
        <p:txBody>
          <a:bodyPr wrap="none" rtlCol="0">
            <a:spAutoFit/>
          </a:bodyPr>
          <a:lstStyle/>
          <a:p>
            <a:r>
              <a:rPr lang="en-US" dirty="0" smtClean="0"/>
              <a:t>No such adiabatic layer at YWB,</a:t>
            </a:r>
          </a:p>
          <a:p>
            <a:r>
              <a:rPr lang="en-US" dirty="0" smtClean="0"/>
              <a:t> not a surprise.</a:t>
            </a:r>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40</a:t>
            </a:fld>
            <a:endParaRPr lang="en-US"/>
          </a:p>
        </p:txBody>
      </p:sp>
      <p:pic>
        <p:nvPicPr>
          <p:cNvPr id="4" name="Picture 3"/>
          <p:cNvPicPr>
            <a:picLocks noChangeAspect="1"/>
          </p:cNvPicPr>
          <p:nvPr/>
        </p:nvPicPr>
        <p:blipFill>
          <a:blip r:embed="rId2"/>
          <a:stretch>
            <a:fillRect/>
          </a:stretch>
        </p:blipFill>
        <p:spPr>
          <a:xfrm>
            <a:off x="3779520" y="998220"/>
            <a:ext cx="5364480" cy="4145280"/>
          </a:xfrm>
          <a:prstGeom prst="rect">
            <a:avLst/>
          </a:prstGeom>
        </p:spPr>
      </p:pic>
      <p:sp>
        <p:nvSpPr>
          <p:cNvPr id="6" name="TextBox 5"/>
          <p:cNvSpPr txBox="1"/>
          <p:nvPr/>
        </p:nvSpPr>
        <p:spPr>
          <a:xfrm>
            <a:off x="0" y="4019550"/>
            <a:ext cx="3810000" cy="1200329"/>
          </a:xfrm>
          <a:prstGeom prst="rect">
            <a:avLst/>
          </a:prstGeom>
          <a:noFill/>
        </p:spPr>
        <p:txBody>
          <a:bodyPr wrap="square" rtlCol="0">
            <a:spAutoFit/>
          </a:bodyPr>
          <a:lstStyle/>
          <a:p>
            <a:r>
              <a:rPr lang="en-US" dirty="0" smtClean="0"/>
              <a:t>More of same.  Moisture confined to Angola Bay, no real sign of 600mb anticyclone (well east), westward flow near equator, 500mb is dry</a:t>
            </a:r>
            <a:endParaRPr lang="en-US" dirty="0"/>
          </a:p>
        </p:txBody>
      </p:sp>
      <p:pic>
        <p:nvPicPr>
          <p:cNvPr id="3" name="Picture 2"/>
          <p:cNvPicPr>
            <a:picLocks noChangeAspect="1"/>
          </p:cNvPicPr>
          <p:nvPr/>
        </p:nvPicPr>
        <p:blipFill>
          <a:blip r:embed="rId3"/>
          <a:stretch>
            <a:fillRect/>
          </a:stretch>
        </p:blipFill>
        <p:spPr>
          <a:xfrm>
            <a:off x="0" y="0"/>
            <a:ext cx="5364480" cy="4145280"/>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41</a:t>
            </a:fld>
            <a:endParaRPr lang="en-US"/>
          </a:p>
        </p:txBody>
      </p:sp>
      <p:pic>
        <p:nvPicPr>
          <p:cNvPr id="3" name="Picture 2"/>
          <p:cNvPicPr>
            <a:picLocks noChangeAspect="1"/>
          </p:cNvPicPr>
          <p:nvPr/>
        </p:nvPicPr>
        <p:blipFill>
          <a:blip r:embed="rId2"/>
          <a:stretch>
            <a:fillRect/>
          </a:stretch>
        </p:blipFill>
        <p:spPr>
          <a:xfrm>
            <a:off x="5201920" y="0"/>
            <a:ext cx="3942080" cy="3713480"/>
          </a:xfrm>
          <a:prstGeom prst="rect">
            <a:avLst/>
          </a:prstGeom>
        </p:spPr>
      </p:pic>
      <p:pic>
        <p:nvPicPr>
          <p:cNvPr id="4" name="Picture 3"/>
          <p:cNvPicPr>
            <a:picLocks noChangeAspect="1"/>
          </p:cNvPicPr>
          <p:nvPr/>
        </p:nvPicPr>
        <p:blipFill>
          <a:blip r:embed="rId3"/>
          <a:stretch>
            <a:fillRect/>
          </a:stretch>
        </p:blipFill>
        <p:spPr>
          <a:xfrm>
            <a:off x="0" y="0"/>
            <a:ext cx="5364480" cy="4145280"/>
          </a:xfrm>
          <a:prstGeom prst="rect">
            <a:avLst/>
          </a:prstGeom>
        </p:spPr>
      </p:pic>
      <p:sp>
        <p:nvSpPr>
          <p:cNvPr id="5" name="TextBox 4"/>
          <p:cNvSpPr txBox="1"/>
          <p:nvPr/>
        </p:nvSpPr>
        <p:spPr>
          <a:xfrm>
            <a:off x="1447800" y="4476750"/>
            <a:ext cx="3617509" cy="369332"/>
          </a:xfrm>
          <a:prstGeom prst="rect">
            <a:avLst/>
          </a:prstGeom>
          <a:noFill/>
        </p:spPr>
        <p:txBody>
          <a:bodyPr wrap="none" rtlCol="0">
            <a:spAutoFit/>
          </a:bodyPr>
          <a:lstStyle/>
          <a:p>
            <a:r>
              <a:rPr lang="en-US" dirty="0" smtClean="0"/>
              <a:t>Middle cloud in Angola Bay, that’s it.</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42</a:t>
            </a:fld>
            <a:endParaRPr lang="en-US"/>
          </a:p>
        </p:txBody>
      </p:sp>
      <p:pic>
        <p:nvPicPr>
          <p:cNvPr id="3" name="Picture 2"/>
          <p:cNvPicPr>
            <a:picLocks noChangeAspect="1"/>
          </p:cNvPicPr>
          <p:nvPr/>
        </p:nvPicPr>
        <p:blipFill>
          <a:blip r:embed="rId2"/>
          <a:stretch>
            <a:fillRect/>
          </a:stretch>
        </p:blipFill>
        <p:spPr>
          <a:xfrm>
            <a:off x="5201920" y="0"/>
            <a:ext cx="3942080" cy="3713480"/>
          </a:xfrm>
          <a:prstGeom prst="rect">
            <a:avLst/>
          </a:prstGeom>
        </p:spPr>
      </p:pic>
      <p:sp>
        <p:nvSpPr>
          <p:cNvPr id="5" name="TextBox 4"/>
          <p:cNvSpPr txBox="1"/>
          <p:nvPr/>
        </p:nvSpPr>
        <p:spPr>
          <a:xfrm>
            <a:off x="1447800" y="4476750"/>
            <a:ext cx="5320575" cy="369332"/>
          </a:xfrm>
          <a:prstGeom prst="rect">
            <a:avLst/>
          </a:prstGeom>
          <a:noFill/>
        </p:spPr>
        <p:txBody>
          <a:bodyPr wrap="none" rtlCol="0">
            <a:spAutoFit/>
          </a:bodyPr>
          <a:lstStyle/>
          <a:p>
            <a:r>
              <a:rPr lang="en-US" dirty="0" smtClean="0"/>
              <a:t>Trough produces some cirrus near YWB and at 20S, 0E.</a:t>
            </a:r>
            <a:endParaRPr lang="en-US" dirty="0"/>
          </a:p>
        </p:txBody>
      </p:sp>
      <p:pic>
        <p:nvPicPr>
          <p:cNvPr id="6" name="Picture 5"/>
          <p:cNvPicPr>
            <a:picLocks noChangeAspect="1"/>
          </p:cNvPicPr>
          <p:nvPr/>
        </p:nvPicPr>
        <p:blipFill>
          <a:blip r:embed="rId3"/>
          <a:stretch>
            <a:fillRect/>
          </a:stretch>
        </p:blipFill>
        <p:spPr>
          <a:xfrm>
            <a:off x="0" y="0"/>
            <a:ext cx="5364480" cy="414528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43</a:t>
            </a:fld>
            <a:endParaRPr lang="en-US"/>
          </a:p>
        </p:txBody>
      </p:sp>
      <p:pic>
        <p:nvPicPr>
          <p:cNvPr id="3" name="Picture 2"/>
          <p:cNvPicPr>
            <a:picLocks noChangeAspect="1"/>
          </p:cNvPicPr>
          <p:nvPr/>
        </p:nvPicPr>
        <p:blipFill>
          <a:blip r:embed="rId2"/>
          <a:stretch>
            <a:fillRect/>
          </a:stretch>
        </p:blipFill>
        <p:spPr>
          <a:xfrm>
            <a:off x="5201920" y="0"/>
            <a:ext cx="3942080" cy="3713480"/>
          </a:xfrm>
          <a:prstGeom prst="rect">
            <a:avLst/>
          </a:prstGeom>
        </p:spPr>
      </p:pic>
      <p:sp>
        <p:nvSpPr>
          <p:cNvPr id="5" name="TextBox 4"/>
          <p:cNvSpPr txBox="1"/>
          <p:nvPr/>
        </p:nvSpPr>
        <p:spPr>
          <a:xfrm>
            <a:off x="533400" y="4095750"/>
            <a:ext cx="7468711" cy="646331"/>
          </a:xfrm>
          <a:prstGeom prst="rect">
            <a:avLst/>
          </a:prstGeom>
          <a:noFill/>
        </p:spPr>
        <p:txBody>
          <a:bodyPr wrap="none" rtlCol="0">
            <a:spAutoFit/>
          </a:bodyPr>
          <a:lstStyle/>
          <a:p>
            <a:r>
              <a:rPr lang="en-US" dirty="0" smtClean="0"/>
              <a:t>Front has “scrunched” Sc region.  At YWB latitudes it will be disturbed but not</a:t>
            </a:r>
          </a:p>
          <a:p>
            <a:r>
              <a:rPr lang="en-US" dirty="0" smtClean="0"/>
              <a:t>  cloud free.  BL heights are up and there is ample 926mb moisture.</a:t>
            </a:r>
            <a:endParaRPr lang="en-US" dirty="0"/>
          </a:p>
        </p:txBody>
      </p:sp>
      <p:pic>
        <p:nvPicPr>
          <p:cNvPr id="6" name="Picture 5"/>
          <p:cNvPicPr>
            <a:picLocks noChangeAspect="1"/>
          </p:cNvPicPr>
          <p:nvPr/>
        </p:nvPicPr>
        <p:blipFill>
          <a:blip r:embed="rId3"/>
          <a:stretch>
            <a:fillRect/>
          </a:stretch>
        </p:blipFill>
        <p:spPr>
          <a:xfrm>
            <a:off x="0" y="0"/>
            <a:ext cx="5364480" cy="414528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44</a:t>
            </a:fld>
            <a:endParaRPr lang="en-US"/>
          </a:p>
        </p:txBody>
      </p:sp>
      <p:pic>
        <p:nvPicPr>
          <p:cNvPr id="3" name="Picture 2"/>
          <p:cNvPicPr>
            <a:picLocks noChangeAspect="1"/>
          </p:cNvPicPr>
          <p:nvPr/>
        </p:nvPicPr>
        <p:blipFill>
          <a:blip r:embed="rId2"/>
          <a:stretch>
            <a:fillRect/>
          </a:stretch>
        </p:blipFill>
        <p:spPr>
          <a:xfrm>
            <a:off x="0" y="0"/>
            <a:ext cx="5364480" cy="4145280"/>
          </a:xfrm>
          <a:prstGeom prst="rect">
            <a:avLst/>
          </a:prstGeom>
        </p:spPr>
      </p:pic>
      <p:pic>
        <p:nvPicPr>
          <p:cNvPr id="4" name="Picture 3"/>
          <p:cNvPicPr>
            <a:picLocks noChangeAspect="1"/>
          </p:cNvPicPr>
          <p:nvPr/>
        </p:nvPicPr>
        <p:blipFill>
          <a:blip r:embed="rId3"/>
          <a:stretch>
            <a:fillRect/>
          </a:stretch>
        </p:blipFill>
        <p:spPr>
          <a:xfrm>
            <a:off x="3779520" y="998220"/>
            <a:ext cx="5364480" cy="414528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Saturday, 20160924</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5</a:t>
            </a:fld>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rcRect l="-61791" r="-61791"/>
          <a:stretch>
            <a:fillRect/>
          </a:stretch>
        </p:blipFill>
        <p:spPr>
          <a:xfrm>
            <a:off x="-1981200" y="0"/>
            <a:ext cx="7468146" cy="3080385"/>
          </a:xfrm>
        </p:spPr>
      </p:pic>
      <p:sp>
        <p:nvSpPr>
          <p:cNvPr id="4" name="Slide Number Placeholder 3"/>
          <p:cNvSpPr>
            <a:spLocks noGrp="1"/>
          </p:cNvSpPr>
          <p:nvPr>
            <p:ph type="sldNum" sz="quarter" idx="12"/>
          </p:nvPr>
        </p:nvSpPr>
        <p:spPr/>
        <p:txBody>
          <a:bodyPr/>
          <a:lstStyle/>
          <a:p>
            <a:fld id="{B6F15528-21DE-4FAA-801E-634DDDAF4B2B}" type="slidenum">
              <a:rPr lang="en-US" smtClean="0"/>
              <a:pPr/>
              <a:t>6</a:t>
            </a:fld>
            <a:endParaRPr lang="en-US"/>
          </a:p>
        </p:txBody>
      </p:sp>
      <p:pic>
        <p:nvPicPr>
          <p:cNvPr id="7" name="Picture 6"/>
          <p:cNvPicPr>
            <a:picLocks noChangeAspect="1"/>
          </p:cNvPicPr>
          <p:nvPr/>
        </p:nvPicPr>
        <p:blipFill>
          <a:blip r:embed="rId3"/>
          <a:stretch>
            <a:fillRect/>
          </a:stretch>
        </p:blipFill>
        <p:spPr>
          <a:xfrm>
            <a:off x="5806758" y="-19050"/>
            <a:ext cx="3337242" cy="3077633"/>
          </a:xfrm>
          <a:prstGeom prst="rect">
            <a:avLst/>
          </a:prstGeom>
        </p:spPr>
      </p:pic>
      <p:sp>
        <p:nvSpPr>
          <p:cNvPr id="8" name="TextBox 7"/>
          <p:cNvSpPr txBox="1"/>
          <p:nvPr/>
        </p:nvSpPr>
        <p:spPr>
          <a:xfrm>
            <a:off x="416983" y="3333750"/>
            <a:ext cx="8422217" cy="1754327"/>
          </a:xfrm>
          <a:prstGeom prst="rect">
            <a:avLst/>
          </a:prstGeom>
          <a:solidFill>
            <a:schemeClr val="bg1">
              <a:lumMod val="95000"/>
            </a:schemeClr>
          </a:solidFill>
        </p:spPr>
        <p:txBody>
          <a:bodyPr wrap="square" rtlCol="0">
            <a:spAutoFit/>
          </a:bodyPr>
          <a:lstStyle/>
          <a:p>
            <a:r>
              <a:rPr lang="en-US" dirty="0" smtClean="0"/>
              <a:t>Surface evolution Thursday-Saturday:</a:t>
            </a:r>
            <a:endParaRPr lang="en-US" dirty="0" smtClean="0"/>
          </a:p>
          <a:p>
            <a:r>
              <a:rPr lang="en-US" dirty="0" smtClean="0"/>
              <a:t>Weakening low pressure system reaching Southern Africa, development of a new system in the south east, pushing a new cold front into the region.</a:t>
            </a:r>
          </a:p>
          <a:p>
            <a:r>
              <a:rPr lang="en-US" dirty="0" smtClean="0"/>
              <a:t>The low pressure system leading to a anticyclone at surface level, leading to typical southerly winds off-shore of Namibia.</a:t>
            </a:r>
          </a:p>
          <a:p>
            <a:endParaRPr lang="en-US" dirty="0"/>
          </a:p>
        </p:txBody>
      </p:sp>
      <p:pic>
        <p:nvPicPr>
          <p:cNvPr id="6" name="Picture 5"/>
          <p:cNvPicPr>
            <a:picLocks noChangeAspect="1"/>
          </p:cNvPicPr>
          <p:nvPr/>
        </p:nvPicPr>
        <p:blipFill rotWithShape="1">
          <a:blip r:embed="rId4"/>
          <a:srcRect r="7643"/>
          <a:stretch/>
        </p:blipFill>
        <p:spPr>
          <a:xfrm>
            <a:off x="2971800" y="0"/>
            <a:ext cx="3084933" cy="308038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128420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7</a:t>
            </a:fld>
            <a:endParaRPr lang="en-US"/>
          </a:p>
        </p:txBody>
      </p:sp>
      <p:pic>
        <p:nvPicPr>
          <p:cNvPr id="5" name="Picture 4"/>
          <p:cNvPicPr>
            <a:picLocks noChangeAspect="1"/>
          </p:cNvPicPr>
          <p:nvPr/>
        </p:nvPicPr>
        <p:blipFill>
          <a:blip r:embed="rId2"/>
          <a:stretch>
            <a:fillRect/>
          </a:stretch>
        </p:blipFill>
        <p:spPr>
          <a:xfrm>
            <a:off x="4846320" y="0"/>
            <a:ext cx="4297680" cy="3754120"/>
          </a:xfrm>
          <a:prstGeom prst="rect">
            <a:avLst/>
          </a:prstGeom>
        </p:spPr>
      </p:pic>
      <p:pic>
        <p:nvPicPr>
          <p:cNvPr id="6" name="Picture 5"/>
          <p:cNvPicPr>
            <a:picLocks noChangeAspect="1"/>
          </p:cNvPicPr>
          <p:nvPr/>
        </p:nvPicPr>
        <p:blipFill>
          <a:blip r:embed="rId3"/>
          <a:stretch>
            <a:fillRect/>
          </a:stretch>
        </p:blipFill>
        <p:spPr>
          <a:xfrm>
            <a:off x="-1" y="0"/>
            <a:ext cx="5364480" cy="4145280"/>
          </a:xfrm>
          <a:prstGeom prst="rect">
            <a:avLst/>
          </a:prstGeom>
        </p:spPr>
      </p:pic>
      <p:sp>
        <p:nvSpPr>
          <p:cNvPr id="7" name="TextBox 6"/>
          <p:cNvSpPr txBox="1"/>
          <p:nvPr/>
        </p:nvSpPr>
        <p:spPr>
          <a:xfrm>
            <a:off x="228600" y="4201120"/>
            <a:ext cx="8422217" cy="646331"/>
          </a:xfrm>
          <a:prstGeom prst="rect">
            <a:avLst/>
          </a:prstGeom>
          <a:solidFill>
            <a:schemeClr val="bg1">
              <a:lumMod val="95000"/>
            </a:schemeClr>
          </a:solidFill>
        </p:spPr>
        <p:txBody>
          <a:bodyPr wrap="square" rtlCol="0">
            <a:spAutoFit/>
          </a:bodyPr>
          <a:lstStyle/>
          <a:p>
            <a:r>
              <a:rPr lang="en-US" dirty="0" smtClean="0"/>
              <a:t>Surface </a:t>
            </a:r>
            <a:r>
              <a:rPr lang="en-US" dirty="0" smtClean="0"/>
              <a:t>condition Saturday</a:t>
            </a:r>
            <a:r>
              <a:rPr lang="en-US" dirty="0" smtClean="0"/>
              <a:t>: Stable forecast on the large </a:t>
            </a:r>
            <a:r>
              <a:rPr lang="en-US" dirty="0" smtClean="0"/>
              <a:t>scale.  Strongest surface winds are now south of YWB region with an eddy circulation starting to develop near YWB</a:t>
            </a:r>
            <a:endParaRPr lang="en-US" dirty="0" smtClean="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6525922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rcRect l="-43670" r="-43670"/>
          <a:stretch>
            <a:fillRect/>
          </a:stretch>
        </p:blipFill>
        <p:spPr>
          <a:xfrm>
            <a:off x="-2209800" y="361950"/>
            <a:ext cx="9753600" cy="4023078"/>
          </a:xfrm>
        </p:spPr>
      </p:pic>
      <p:sp>
        <p:nvSpPr>
          <p:cNvPr id="4" name="Slide Number Placeholder 3"/>
          <p:cNvSpPr>
            <a:spLocks noGrp="1"/>
          </p:cNvSpPr>
          <p:nvPr>
            <p:ph type="sldNum" sz="quarter" idx="12"/>
          </p:nvPr>
        </p:nvSpPr>
        <p:spPr/>
        <p:txBody>
          <a:bodyPr/>
          <a:lstStyle/>
          <a:p>
            <a:fld id="{B6F15528-21DE-4FAA-801E-634DDDAF4B2B}" type="slidenum">
              <a:rPr lang="en-US" smtClean="0"/>
              <a:pPr/>
              <a:t>8</a:t>
            </a:fld>
            <a:endParaRPr lang="en-US"/>
          </a:p>
        </p:txBody>
      </p:sp>
      <p:sp>
        <p:nvSpPr>
          <p:cNvPr id="6" name="TextBox 5"/>
          <p:cNvSpPr txBox="1"/>
          <p:nvPr/>
        </p:nvSpPr>
        <p:spPr>
          <a:xfrm>
            <a:off x="5410200" y="2571750"/>
            <a:ext cx="3429000" cy="2031325"/>
          </a:xfrm>
          <a:prstGeom prst="rect">
            <a:avLst/>
          </a:prstGeom>
          <a:noFill/>
        </p:spPr>
        <p:txBody>
          <a:bodyPr wrap="square" rtlCol="0">
            <a:spAutoFit/>
          </a:bodyPr>
          <a:lstStyle/>
          <a:p>
            <a:r>
              <a:rPr lang="en-US" dirty="0" smtClean="0"/>
              <a:t>Similar to surface conditions around the Low </a:t>
            </a:r>
          </a:p>
          <a:p>
            <a:r>
              <a:rPr lang="en-US" dirty="0" smtClean="0"/>
              <a:t>Anticyclone over the coast Congo/</a:t>
            </a:r>
            <a:r>
              <a:rPr lang="en-US" dirty="0" err="1" smtClean="0"/>
              <a:t>Garbon</a:t>
            </a:r>
            <a:r>
              <a:rPr lang="en-US" dirty="0" smtClean="0"/>
              <a:t> and northerly flow.  This shows perhaps more clearly the northern limits of the classic “Sc” region than the surface map.</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6427542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9</a:t>
            </a:fld>
            <a:endParaRPr lang="en-US"/>
          </a:p>
        </p:txBody>
      </p:sp>
      <p:pic>
        <p:nvPicPr>
          <p:cNvPr id="5" name="Picture 4"/>
          <p:cNvPicPr>
            <a:picLocks noChangeAspect="1"/>
          </p:cNvPicPr>
          <p:nvPr/>
        </p:nvPicPr>
        <p:blipFill>
          <a:blip r:embed="rId2"/>
          <a:stretch>
            <a:fillRect/>
          </a:stretch>
        </p:blipFill>
        <p:spPr>
          <a:xfrm>
            <a:off x="0" y="0"/>
            <a:ext cx="5364480" cy="4145280"/>
          </a:xfrm>
          <a:prstGeom prst="rect">
            <a:avLst/>
          </a:prstGeom>
        </p:spPr>
      </p:pic>
      <p:pic>
        <p:nvPicPr>
          <p:cNvPr id="6" name="Picture 5"/>
          <p:cNvPicPr>
            <a:picLocks noChangeAspect="1"/>
          </p:cNvPicPr>
          <p:nvPr/>
        </p:nvPicPr>
        <p:blipFill>
          <a:blip r:embed="rId3"/>
          <a:stretch>
            <a:fillRect/>
          </a:stretch>
        </p:blipFill>
        <p:spPr>
          <a:xfrm>
            <a:off x="3779520" y="998220"/>
            <a:ext cx="5364480" cy="4145280"/>
          </a:xfrm>
          <a:prstGeom prst="rect">
            <a:avLst/>
          </a:prstGeom>
        </p:spPr>
      </p:pic>
      <p:sp>
        <p:nvSpPr>
          <p:cNvPr id="7" name="TextBox 6"/>
          <p:cNvSpPr txBox="1"/>
          <p:nvPr/>
        </p:nvSpPr>
        <p:spPr>
          <a:xfrm>
            <a:off x="0" y="4095750"/>
            <a:ext cx="5955476" cy="923330"/>
          </a:xfrm>
          <a:prstGeom prst="rect">
            <a:avLst/>
          </a:prstGeom>
          <a:noFill/>
        </p:spPr>
        <p:txBody>
          <a:bodyPr wrap="none" rtlCol="0">
            <a:spAutoFit/>
          </a:bodyPr>
          <a:lstStyle/>
          <a:p>
            <a:r>
              <a:rPr lang="en-US" dirty="0" smtClean="0"/>
              <a:t>Stable model simulation on the small scale.   Very low ceilings</a:t>
            </a:r>
          </a:p>
          <a:p>
            <a:r>
              <a:rPr lang="en-US" dirty="0" smtClean="0"/>
              <a:t> forecast at 8 AM, low BL </a:t>
            </a:r>
            <a:r>
              <a:rPr lang="en-US" dirty="0" err="1" smtClean="0"/>
              <a:t>hgt</a:t>
            </a:r>
            <a:r>
              <a:rPr lang="en-US" dirty="0" smtClean="0"/>
              <a:t>, clearing before 11 AM.  Model</a:t>
            </a:r>
          </a:p>
          <a:p>
            <a:r>
              <a:rPr lang="en-US" dirty="0" smtClean="0"/>
              <a:t> forecast does not look dissimilar to Wednesday.  </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9935</TotalTime>
  <Words>1047</Words>
  <Application>Microsoft Macintosh PowerPoint</Application>
  <PresentationFormat>On-screen Show (16:9)</PresentationFormat>
  <Paragraphs>100</Paragraphs>
  <Slides>44</Slides>
  <Notes>0</Notes>
  <HiddenSlides>0</HiddenSlides>
  <MMClips>0</MMClips>
  <ScaleCrop>false</ScaleCrop>
  <HeadingPairs>
    <vt:vector size="4" baseType="variant">
      <vt:variant>
        <vt:lpstr>Design Template</vt:lpstr>
      </vt:variant>
      <vt:variant>
        <vt:i4>1</vt:i4>
      </vt:variant>
      <vt:variant>
        <vt:lpstr>Slide Titles</vt:lpstr>
      </vt:variant>
      <vt:variant>
        <vt:i4>44</vt:i4>
      </vt:variant>
    </vt:vector>
  </HeadingPairs>
  <TitlesOfParts>
    <vt:vector size="45" baseType="lpstr">
      <vt:lpstr>Office Theme</vt:lpstr>
      <vt:lpstr>ORACLES forecasting briefing Meteorology for 24-09-2016 -- 27-09-2016 </vt:lpstr>
      <vt:lpstr>Slide 2</vt:lpstr>
      <vt:lpstr>Slide 3</vt:lpstr>
      <vt:lpstr>Slide 4</vt:lpstr>
      <vt:lpstr>Saturday, 20160924</vt:lpstr>
      <vt:lpstr>Slide 6</vt:lpstr>
      <vt:lpstr>Slide 7</vt:lpstr>
      <vt:lpstr>Slide 8</vt:lpstr>
      <vt:lpstr>Slide 9</vt:lpstr>
      <vt:lpstr>Slide 10</vt:lpstr>
      <vt:lpstr>Slide 11</vt:lpstr>
      <vt:lpstr>Slide 12</vt:lpstr>
      <vt:lpstr>Slide 13</vt:lpstr>
      <vt:lpstr>Slide 14</vt:lpstr>
      <vt:lpstr>Slide 15</vt:lpstr>
      <vt:lpstr>Slide 16</vt:lpstr>
      <vt:lpstr>Sunday, 20160925 HDD?</vt:lpstr>
      <vt:lpstr>Slide 18</vt:lpstr>
      <vt:lpstr>Slide 19</vt:lpstr>
      <vt:lpstr>Slide 20</vt:lpstr>
      <vt:lpstr>Slide 21</vt:lpstr>
      <vt:lpstr>Slide 22</vt:lpstr>
      <vt:lpstr>Slide 23</vt:lpstr>
      <vt:lpstr>Slide 24</vt:lpstr>
      <vt:lpstr>Slide 25</vt:lpstr>
      <vt:lpstr>Slide 26</vt:lpstr>
      <vt:lpstr>Monday, 20160926</vt:lpstr>
      <vt:lpstr>Slide 28</vt:lpstr>
      <vt:lpstr>Slide 29</vt:lpstr>
      <vt:lpstr>Slide 30</vt:lpstr>
      <vt:lpstr>Slide 31</vt:lpstr>
      <vt:lpstr>Slide 32</vt:lpstr>
      <vt:lpstr>Slide 33</vt:lpstr>
      <vt:lpstr>Slide 34</vt:lpstr>
      <vt:lpstr>Slide 35</vt:lpstr>
      <vt:lpstr>Slide 36</vt:lpstr>
      <vt:lpstr>Tuesday, 20160927</vt:lpstr>
      <vt:lpstr>Slide 38</vt:lpstr>
      <vt:lpstr>Slide 39</vt:lpstr>
      <vt:lpstr>Slide 40</vt:lpstr>
      <vt:lpstr>Slide 41</vt:lpstr>
      <vt:lpstr>Slide 42</vt:lpstr>
      <vt:lpstr>Slide 43</vt:lpstr>
      <vt:lpstr>Slide 44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ORACLES forecasting Briefing Aerosols</dc:title>
  <dc:creator>Pablo Saide Peralta</dc:creator>
  <cp:lastModifiedBy>Lenny Pfister</cp:lastModifiedBy>
  <cp:revision>100</cp:revision>
  <dcterms:created xsi:type="dcterms:W3CDTF">2016-09-23T02:52:59Z</dcterms:created>
  <dcterms:modified xsi:type="dcterms:W3CDTF">2016-09-23T07:04:55Z</dcterms:modified>
</cp:coreProperties>
</file>