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45"/>
  </p:notesMasterIdLst>
  <p:sldIdLst>
    <p:sldId id="256" r:id="rId2"/>
    <p:sldId id="262" r:id="rId3"/>
    <p:sldId id="261" r:id="rId4"/>
    <p:sldId id="267" r:id="rId5"/>
    <p:sldId id="268" r:id="rId6"/>
    <p:sldId id="269" r:id="rId7"/>
    <p:sldId id="270" r:id="rId8"/>
    <p:sldId id="271" r:id="rId9"/>
    <p:sldId id="272" r:id="rId10"/>
    <p:sldId id="276" r:id="rId11"/>
    <p:sldId id="273" r:id="rId12"/>
    <p:sldId id="284" r:id="rId13"/>
    <p:sldId id="274" r:id="rId14"/>
    <p:sldId id="275" r:id="rId15"/>
    <p:sldId id="278" r:id="rId16"/>
    <p:sldId id="279" r:id="rId17"/>
    <p:sldId id="282" r:id="rId18"/>
    <p:sldId id="281" r:id="rId19"/>
    <p:sldId id="280" r:id="rId20"/>
    <p:sldId id="283" r:id="rId21"/>
    <p:sldId id="285" r:id="rId22"/>
    <p:sldId id="286" r:id="rId23"/>
    <p:sldId id="287" r:id="rId24"/>
    <p:sldId id="289" r:id="rId25"/>
    <p:sldId id="291" r:id="rId26"/>
    <p:sldId id="292" r:id="rId27"/>
    <p:sldId id="293" r:id="rId28"/>
    <p:sldId id="290" r:id="rId29"/>
    <p:sldId id="288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7" r:id="rId4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1926" autoAdjust="0"/>
    <p:restoredTop sz="92776" autoAdjust="0"/>
  </p:normalViewPr>
  <p:slideViewPr>
    <p:cSldViewPr>
      <p:cViewPr>
        <p:scale>
          <a:sx n="120" d="100"/>
          <a:sy n="120" d="100"/>
        </p:scale>
        <p:origin x="-464" y="-25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5A592-4D14-4C7F-91ED-B56C95117113}" type="datetimeFigureOut">
              <a:rPr lang="en-US" smtClean="0"/>
              <a:pPr/>
              <a:t>9/22/16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A2CB9-FD66-4E13-B342-76D1C169DF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05833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3E1-AABC-43A4-ADE1-6EE700AE1CCF}" type="datetime1">
              <a:rPr lang="en-US" smtClean="0"/>
              <a:pPr/>
              <a:t>9/22/16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2892-FEFA-4B8F-ABD0-781A9A9F28D3}" type="datetime1">
              <a:rPr lang="en-US" smtClean="0"/>
              <a:pPr/>
              <a:t>9/22/16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DDA3-AF4A-4763-AD50-2093D766E6D1}" type="datetime1">
              <a:rPr lang="en-US" smtClean="0"/>
              <a:pPr/>
              <a:t>9/22/16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1D675-CB14-4B9E-A3FB-A77161BED5A8}" type="datetime1">
              <a:rPr lang="en-US" smtClean="0"/>
              <a:pPr/>
              <a:t>9/22/16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9047-3D72-47BD-BEC5-903CBAE2C259}" type="datetime1">
              <a:rPr lang="en-US" smtClean="0"/>
              <a:pPr/>
              <a:t>9/22/16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57B0D-1CC9-415D-976C-7F22ADFEE19E}" type="datetime1">
              <a:rPr lang="en-US" smtClean="0"/>
              <a:pPr/>
              <a:t>9/22/16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77A6-2936-4342-A312-7B01191D0548}" type="datetime1">
              <a:rPr lang="en-US" smtClean="0"/>
              <a:pPr/>
              <a:t>9/22/16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FB895-2ECD-4B1D-96DA-66F210F506D7}" type="datetime1">
              <a:rPr lang="en-US" smtClean="0"/>
              <a:pPr/>
              <a:t>9/22/16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9A37-3570-473D-A526-6F7CDC8009BF}" type="datetime1">
              <a:rPr lang="en-US" smtClean="0"/>
              <a:pPr/>
              <a:t>9/22/16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EC1D-C5D1-4EEF-9BEA-8CEC1D2095D0}" type="datetime1">
              <a:rPr lang="en-US" smtClean="0"/>
              <a:pPr/>
              <a:t>9/22/16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BA27-7988-48A0-8852-57DEB9517F31}" type="datetime1">
              <a:rPr lang="en-US" smtClean="0"/>
              <a:pPr/>
              <a:t>9/22/16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6C375-F334-4922-911D-C0170E2E411B}" type="datetime1">
              <a:rPr lang="en-US" smtClean="0"/>
              <a:pPr/>
              <a:t>9/22/16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3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3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Relationship Id="rId3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14550"/>
            <a:ext cx="7772400" cy="110251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ORACLES forecasting briefing</a:t>
            </a:r>
            <a:br>
              <a:rPr lang="en-US" sz="3200" dirty="0" smtClean="0"/>
            </a:br>
            <a:r>
              <a:rPr lang="en-US" sz="3200" dirty="0" smtClean="0"/>
              <a:t>Meteorology for </a:t>
            </a:r>
            <a:r>
              <a:rPr lang="en-US" sz="3200" dirty="0" smtClean="0"/>
              <a:t>23-</a:t>
            </a:r>
            <a:r>
              <a:rPr lang="en-US" sz="3200" dirty="0" smtClean="0"/>
              <a:t>09-</a:t>
            </a:r>
            <a:r>
              <a:rPr lang="en-US" sz="3200" dirty="0" smtClean="0"/>
              <a:t>2016 – 26-09-2016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31381"/>
            <a:ext cx="6400800" cy="1314450"/>
          </a:xfrm>
        </p:spPr>
        <p:txBody>
          <a:bodyPr/>
          <a:lstStyle/>
          <a:p>
            <a:r>
              <a:rPr lang="en-US" dirty="0" smtClean="0"/>
              <a:t>22-</a:t>
            </a:r>
            <a:r>
              <a:rPr lang="en-US" dirty="0" smtClean="0"/>
              <a:t>09-2016</a:t>
            </a:r>
          </a:p>
          <a:p>
            <a:r>
              <a:rPr lang="en-US" dirty="0" smtClean="0"/>
              <a:t>Lenny Pfister</a:t>
            </a:r>
            <a:endParaRPr lang="en-US" dirty="0"/>
          </a:p>
        </p:txBody>
      </p:sp>
      <p:pic>
        <p:nvPicPr>
          <p:cNvPr id="1026" name="Picture 2" descr="ORACLE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3335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nas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8955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4324350"/>
            <a:ext cx="6827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5kft – a lot like surface flow at this time – above cloud layer so very dry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43171"/>
            <a:ext cx="38862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Similar to yesterday’s </a:t>
            </a:r>
            <a:r>
              <a:rPr lang="en-US" sz="1600" dirty="0" err="1" smtClean="0"/>
              <a:t>fcst</a:t>
            </a:r>
            <a:r>
              <a:rPr lang="en-US" sz="1600" dirty="0" smtClean="0"/>
              <a:t>.  Active cloud system moved over St Helena, penetration to 500mb, following surges much weaker, trough pushing anticyclone eastward</a:t>
            </a:r>
          </a:p>
          <a:p>
            <a:r>
              <a:rPr lang="en-US" dirty="0" smtClean="0"/>
              <a:t>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417195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W-E XS at 15S (above) and S-N XS at 10E (right)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4324350"/>
            <a:ext cx="7631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Reasonable agreement on middle cloud distributions – mostly out of our range.</a:t>
            </a:r>
          </a:p>
          <a:p>
            <a:r>
              <a:rPr lang="en-US" dirty="0" smtClean="0"/>
              <a:t>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4476750"/>
            <a:ext cx="5636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Absence of cirrus despite significant cross-equatorial flow.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3000" y="4476750"/>
            <a:ext cx="6880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EC and UKMO forecasts maintain their difference in low cloud coverage</a:t>
            </a:r>
          </a:p>
          <a:p>
            <a:r>
              <a:rPr lang="en-US" dirty="0" smtClean="0"/>
              <a:t>  south of 20S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4248150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 before, significant cloud in EC goes with higher BL height and vv.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80000" cy="3657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0"/>
            <a:ext cx="5364480" cy="4145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Saturday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320" y="0"/>
            <a:ext cx="4297680" cy="3754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4400550"/>
            <a:ext cx="8653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 weakens some more, maintains placement, eddy circulation develops near  YWB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62438" cy="3409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125" y="1657350"/>
            <a:ext cx="4841875" cy="3486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76800" y="514350"/>
            <a:ext cx="32297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Yesterday’s sounding and sat </a:t>
            </a:r>
            <a:r>
              <a:rPr lang="en-US" dirty="0" err="1" smtClean="0"/>
              <a:t>pic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 YWB sounding available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095750"/>
            <a:ext cx="4014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Eddy circulation exacerbates morning low clouds, mild winds in the evening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4248150"/>
            <a:ext cx="6261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5kft – trough pushes high eastward – very similar to surface here.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4019550"/>
            <a:ext cx="365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Finally forecasts are stable, very</a:t>
            </a:r>
          </a:p>
          <a:p>
            <a:r>
              <a:rPr lang="en-US" sz="1600" dirty="0" smtClean="0"/>
              <a:t> similar to yesterday’s </a:t>
            </a:r>
            <a:r>
              <a:rPr lang="en-US" sz="1600" dirty="0" err="1" smtClean="0"/>
              <a:t>fcst</a:t>
            </a:r>
            <a:r>
              <a:rPr lang="en-US" sz="1600" dirty="0" smtClean="0"/>
              <a:t>.  600mb </a:t>
            </a:r>
            <a:r>
              <a:rPr lang="en-US" sz="1600" dirty="0" err="1" smtClean="0"/>
              <a:t>climo</a:t>
            </a:r>
            <a:r>
              <a:rPr lang="en-US" sz="1600" dirty="0" smtClean="0"/>
              <a:t> anticyclone starts to reappear?  </a:t>
            </a:r>
            <a:r>
              <a:rPr lang="en-US" sz="1600" dirty="0" err="1" smtClean="0"/>
              <a:t>Midlatitude</a:t>
            </a:r>
            <a:r>
              <a:rPr lang="en-US" sz="1600" dirty="0" smtClean="0"/>
              <a:t> trough picks up moisture etc</a:t>
            </a:r>
            <a:endParaRPr lang="en-US" sz="1600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2400300" y="3448050"/>
            <a:ext cx="2667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9200" y="4324350"/>
            <a:ext cx="7932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 wary of assuming total clarity.  Message is we will have much less middle cloud,</a:t>
            </a:r>
          </a:p>
          <a:p>
            <a:r>
              <a:rPr lang="en-US" dirty="0" smtClean="0"/>
              <a:t>  but patches in the morning that will probably mostly dissipate will still give me fits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9200" y="4324350"/>
            <a:ext cx="7932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 wary of assuming total clarity.  Message is we will have much less middle cloud,</a:t>
            </a:r>
          </a:p>
          <a:p>
            <a:r>
              <a:rPr lang="en-US" dirty="0" smtClean="0"/>
              <a:t>  but patches in the morning that will probably mostly dissipate will still give me fits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9200" y="4324350"/>
            <a:ext cx="242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0" y="4552950"/>
            <a:ext cx="5395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 in yesterday’s </a:t>
            </a:r>
            <a:r>
              <a:rPr lang="en-US" dirty="0" err="1" smtClean="0"/>
              <a:t>fcst</a:t>
            </a:r>
            <a:r>
              <a:rPr lang="en-US" dirty="0" smtClean="0"/>
              <a:t>, surprising agreement on clearing.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19200" y="4324350"/>
            <a:ext cx="242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4248150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 BL height is probably responsible.  I think both models are overdoing it, we will have some low cloud in there.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320" y="0"/>
            <a:ext cx="4297680" cy="3754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4324350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Trough moving in and breaking up the high, winds weak, even stronger eddy circulation at YWB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43171"/>
            <a:ext cx="3568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 don’t think this is as bad as that first Sunday, but need to be mindful of a possible sock in landing situation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162800" y="285750"/>
            <a:ext cx="198120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 AM at the airport have 94% RH, winds WNW@2.</a:t>
            </a:r>
          </a:p>
          <a:p>
            <a:endParaRPr lang="en-US" dirty="0" smtClean="0"/>
          </a:p>
          <a:p>
            <a:r>
              <a:rPr lang="en-US" dirty="0" smtClean="0"/>
              <a:t>No observer yet, but ceilings must be low </a:t>
            </a:r>
            <a:r>
              <a:rPr lang="en-US" dirty="0" err="1" smtClean="0"/>
              <a:t>attm</a:t>
            </a:r>
            <a:r>
              <a:rPr lang="en-US" dirty="0" smtClean="0"/>
              <a:t>.  </a:t>
            </a:r>
          </a:p>
          <a:p>
            <a:endParaRPr lang="en-US" dirty="0" smtClean="0"/>
          </a:p>
          <a:p>
            <a:r>
              <a:rPr lang="en-US" dirty="0" smtClean="0"/>
              <a:t>Note low cloud throughout operating region, including clear spots.</a:t>
            </a:r>
          </a:p>
          <a:p>
            <a:endParaRPr lang="en-US" dirty="0" smtClean="0"/>
          </a:p>
          <a:p>
            <a:r>
              <a:rPr lang="en-US" dirty="0" smtClean="0"/>
              <a:t>As much mid cloud as we have seen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4375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4476750"/>
            <a:ext cx="3454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850 </a:t>
            </a:r>
            <a:r>
              <a:rPr lang="en-US" dirty="0" err="1" smtClean="0"/>
              <a:t>mb</a:t>
            </a:r>
            <a:r>
              <a:rPr lang="en-US" dirty="0" smtClean="0"/>
              <a:t> circulation follows surface.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867150"/>
            <a:ext cx="373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Midlat</a:t>
            </a:r>
            <a:r>
              <a:rPr lang="en-US" sz="1600" dirty="0" smtClean="0"/>
              <a:t> trough has progressed (obviously).  Have hints of </a:t>
            </a:r>
            <a:r>
              <a:rPr lang="en-US" sz="1600" dirty="0" err="1" smtClean="0"/>
              <a:t>climo</a:t>
            </a:r>
            <a:r>
              <a:rPr lang="en-US" sz="1600" dirty="0" smtClean="0"/>
              <a:t> 600mb anticyclone over central southern Africa, but straight jet continues between 0 and 10S.  Stable forecast.  Clouds over Namibia.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9200" y="4324350"/>
            <a:ext cx="7340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Disagreement as in yesterday’s </a:t>
            </a:r>
            <a:r>
              <a:rPr lang="en-US" dirty="0" err="1" smtClean="0"/>
              <a:t>fcst</a:t>
            </a:r>
            <a:r>
              <a:rPr lang="en-US" dirty="0" smtClean="0"/>
              <a:t>.  Less cloud in EC than in yesterday’s </a:t>
            </a:r>
            <a:r>
              <a:rPr lang="en-US" dirty="0" err="1" smtClean="0"/>
              <a:t>fcst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9200" y="4324350"/>
            <a:ext cx="7840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Absence of cirrus except near Angola.  I think Angola bay is a likely place for cirrus</a:t>
            </a:r>
          </a:p>
          <a:p>
            <a:r>
              <a:rPr lang="en-US" dirty="0" smtClean="0"/>
              <a:t>  based on RH, but 96 hour </a:t>
            </a:r>
            <a:r>
              <a:rPr lang="en-US" dirty="0" err="1" smtClean="0"/>
              <a:t>fcst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4171950"/>
            <a:ext cx="6708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Pretty decent agreement.  Absence of cloud where BL heights are low.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9200" y="43243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131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Monday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320" y="0"/>
            <a:ext cx="4297680" cy="37541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3000" y="4324350"/>
            <a:ext cx="7537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 model agreement on front positioning.  Strong spring storm (but not like</a:t>
            </a:r>
          </a:p>
          <a:p>
            <a:r>
              <a:rPr lang="en-US" dirty="0" smtClean="0"/>
              <a:t>  the last one).  Weak winds in operating region.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4324350"/>
            <a:ext cx="3593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Conditions generally more favorable</a:t>
            </a:r>
          </a:p>
          <a:p>
            <a:r>
              <a:rPr lang="en-US" dirty="0" smtClean="0"/>
              <a:t>  than Sunday.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4248150"/>
            <a:ext cx="60467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Again, overall circulation similar to surface.</a:t>
            </a:r>
          </a:p>
          <a:p>
            <a:r>
              <a:rPr lang="en-US" dirty="0" smtClean="0"/>
              <a:t>  Dry ahead of the front (subsiding air above inversion), getting</a:t>
            </a:r>
          </a:p>
          <a:p>
            <a:r>
              <a:rPr lang="en-US" dirty="0" smtClean="0"/>
              <a:t>  moister behind the front.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151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05600" y="1581150"/>
            <a:ext cx="228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Over 9 km on the height of these clouds over Angola, and above 12 km out over the ocean???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" y="3943171"/>
            <a:ext cx="404450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With deep trough moving in, 600mb is substantially dried out except near Angolan coast.  Looks like a pretty active</a:t>
            </a:r>
          </a:p>
          <a:p>
            <a:r>
              <a:rPr lang="en-US" sz="1600" dirty="0" smtClean="0"/>
              <a:t>m</a:t>
            </a:r>
            <a:r>
              <a:rPr lang="en-US" sz="1600" dirty="0" smtClean="0"/>
              <a:t>oist region.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4248150"/>
            <a:ext cx="6713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Basic model concurrence on middle cloud development in Angola Bay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4248150"/>
            <a:ext cx="75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Zonal flow “protects” us from tropical cirrus.  For </a:t>
            </a:r>
            <a:r>
              <a:rPr lang="en-US" dirty="0" err="1" smtClean="0"/>
              <a:t>midlat</a:t>
            </a:r>
            <a:r>
              <a:rPr lang="en-US" dirty="0" smtClean="0"/>
              <a:t> storms, we are mostly</a:t>
            </a:r>
          </a:p>
          <a:p>
            <a:r>
              <a:rPr lang="en-US" dirty="0" smtClean="0"/>
              <a:t>  in a cirrus “gap.”  North of 10S might expect more cirrus than model indicates.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rot="10800000">
            <a:off x="2971800" y="1123950"/>
            <a:ext cx="5943600" cy="3581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4248150"/>
            <a:ext cx="2908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Lots of low cloud in Sc region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0" y="819150"/>
            <a:ext cx="2189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View development at</a:t>
            </a:r>
          </a:p>
          <a:p>
            <a:r>
              <a:rPr lang="en-US" dirty="0" smtClean="0"/>
              <a:t>  </a:t>
            </a:r>
            <a:r>
              <a:rPr lang="en-US" dirty="0" err="1" smtClean="0"/>
              <a:t>sfc</a:t>
            </a:r>
            <a:r>
              <a:rPr lang="en-US" dirty="0" smtClean="0"/>
              <a:t> since yesterday.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320" y="0"/>
            <a:ext cx="4297680" cy="3754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4248150"/>
            <a:ext cx="6596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strengthens and moves east for today.  Winds strong near YWB.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320" y="0"/>
            <a:ext cx="4297680" cy="3754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4171950"/>
            <a:ext cx="8309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moves further east and weakens and distends.  Strong winds move south of YWB, </a:t>
            </a:r>
          </a:p>
          <a:p>
            <a:r>
              <a:rPr lang="en-US" dirty="0" smtClean="0"/>
              <a:t>  note spring storm developing near 20W.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4095750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Expect lighter winds on landing, more cloud in the morning than today.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9619</TotalTime>
  <Words>767</Words>
  <Application>Microsoft Macintosh PowerPoint</Application>
  <PresentationFormat>On-screen Show (16:9)</PresentationFormat>
  <Paragraphs>112</Paragraphs>
  <Slides>43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ORACLES forecasting briefing Meteorology for 23-09-2016 – 26-09-2016</vt:lpstr>
      <vt:lpstr>Slide 2</vt:lpstr>
      <vt:lpstr>Slide 3</vt:lpstr>
      <vt:lpstr>Slide 4</vt:lpstr>
      <vt:lpstr>Friday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Saturday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Sunday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Monday</vt:lpstr>
      <vt:lpstr>Slide 37</vt:lpstr>
      <vt:lpstr>Slide 38</vt:lpstr>
      <vt:lpstr>Slide 39</vt:lpstr>
      <vt:lpstr>Slide 40</vt:lpstr>
      <vt:lpstr>Slide 41</vt:lpstr>
      <vt:lpstr>Slide 42</vt:lpstr>
      <vt:lpstr>Slide 43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ORACLES forecasting Briefing Aerosols</dc:title>
  <dc:creator>Pablo Saide Peralta</dc:creator>
  <cp:lastModifiedBy>Lenny Pfister</cp:lastModifiedBy>
  <cp:revision>90</cp:revision>
  <dcterms:created xsi:type="dcterms:W3CDTF">2016-09-22T02:15:17Z</dcterms:created>
  <dcterms:modified xsi:type="dcterms:W3CDTF">2016-09-22T08:15:14Z</dcterms:modified>
</cp:coreProperties>
</file>