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6" r:id="rId1"/>
  </p:sldMasterIdLst>
  <p:notesMasterIdLst>
    <p:notesMasterId r:id="rId48"/>
  </p:notesMasterIdLst>
  <p:handoutMasterIdLst>
    <p:handoutMasterId r:id="rId49"/>
  </p:handoutMasterIdLst>
  <p:sldIdLst>
    <p:sldId id="256" r:id="rId2"/>
    <p:sldId id="334" r:id="rId3"/>
    <p:sldId id="338" r:id="rId4"/>
    <p:sldId id="378" r:id="rId5"/>
    <p:sldId id="440" r:id="rId6"/>
    <p:sldId id="393" r:id="rId7"/>
    <p:sldId id="431" r:id="rId8"/>
    <p:sldId id="433" r:id="rId9"/>
    <p:sldId id="432" r:id="rId10"/>
    <p:sldId id="434" r:id="rId11"/>
    <p:sldId id="436" r:id="rId12"/>
    <p:sldId id="441" r:id="rId13"/>
    <p:sldId id="442" r:id="rId14"/>
    <p:sldId id="373" r:id="rId15"/>
    <p:sldId id="402" r:id="rId16"/>
    <p:sldId id="437" r:id="rId17"/>
    <p:sldId id="438" r:id="rId18"/>
    <p:sldId id="439" r:id="rId19"/>
    <p:sldId id="443" r:id="rId20"/>
    <p:sldId id="444" r:id="rId21"/>
    <p:sldId id="445" r:id="rId22"/>
    <p:sldId id="446" r:id="rId23"/>
    <p:sldId id="447" r:id="rId24"/>
    <p:sldId id="448" r:id="rId25"/>
    <p:sldId id="465" r:id="rId26"/>
    <p:sldId id="466" r:id="rId27"/>
    <p:sldId id="467" r:id="rId28"/>
    <p:sldId id="468" r:id="rId29"/>
    <p:sldId id="469" r:id="rId30"/>
    <p:sldId id="449" r:id="rId31"/>
    <p:sldId id="450" r:id="rId32"/>
    <p:sldId id="451" r:id="rId33"/>
    <p:sldId id="452" r:id="rId34"/>
    <p:sldId id="453" r:id="rId35"/>
    <p:sldId id="454" r:id="rId36"/>
    <p:sldId id="455" r:id="rId37"/>
    <p:sldId id="456" r:id="rId38"/>
    <p:sldId id="457" r:id="rId39"/>
    <p:sldId id="459" r:id="rId40"/>
    <p:sldId id="458" r:id="rId41"/>
    <p:sldId id="401" r:id="rId42"/>
    <p:sldId id="463" r:id="rId43"/>
    <p:sldId id="460" r:id="rId44"/>
    <p:sldId id="462" r:id="rId45"/>
    <p:sldId id="461" r:id="rId46"/>
    <p:sldId id="464" r:id="rId47"/>
  </p:sldIdLst>
  <p:sldSz cx="9144000" cy="5143500" type="screen16x9"/>
  <p:notesSz cx="7010400" cy="94488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1pPr>
    <a:lvl2pPr marL="409575" indent="47625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2pPr>
    <a:lvl3pPr marL="819150" indent="95250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3pPr>
    <a:lvl4pPr marL="1230313" indent="141288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4pPr>
    <a:lvl5pPr marL="1639888" indent="188913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-377">
          <p15:clr>
            <a:srgbClr val="A4A3A4"/>
          </p15:clr>
        </p15:guide>
        <p15:guide id="2" pos="27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5D7ED"/>
    <a:srgbClr val="CDB7ED"/>
    <a:srgbClr val="FFFAD0"/>
    <a:srgbClr val="FCFFB9"/>
    <a:srgbClr val="BDB1FF"/>
    <a:srgbClr val="2C93EF"/>
    <a:srgbClr val="094AB8"/>
    <a:srgbClr val="EF0202"/>
    <a:srgbClr val="A8B9DA"/>
    <a:srgbClr val="87B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9"/>
    <p:restoredTop sz="95982" autoAdjust="0"/>
  </p:normalViewPr>
  <p:slideViewPr>
    <p:cSldViewPr snapToGrid="0">
      <p:cViewPr varScale="1">
        <p:scale>
          <a:sx n="115" d="100"/>
          <a:sy n="115" d="100"/>
        </p:scale>
        <p:origin x="-776" y="-96"/>
      </p:cViewPr>
      <p:guideLst>
        <p:guide orient="horz" pos="-377"/>
        <p:guide pos="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t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t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75725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b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975725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b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2948B43-A11D-764E-B25B-D303A7C10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090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55600" y="708025"/>
            <a:ext cx="6299200" cy="3543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87863"/>
            <a:ext cx="5607050" cy="425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74138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b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974138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b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7E2D798-E986-4347-8B6E-771851333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310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ＭＳ Ｐゴシック" charset="-128"/>
        <a:cs typeface="ＭＳ Ｐゴシック" charset="-128"/>
      </a:defRPr>
    </a:lvl1pPr>
    <a:lvl2pPr marL="40957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ＭＳ Ｐゴシック" pitchFamily="-110" charset="-128"/>
        <a:cs typeface="+mn-cs"/>
      </a:defRPr>
    </a:lvl2pPr>
    <a:lvl3pPr marL="81915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-128"/>
      </a:defRPr>
    </a:lvl3pPr>
    <a:lvl4pPr marL="123031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0"/>
      </a:defRPr>
    </a:lvl4pPr>
    <a:lvl5pPr marL="1639888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0"/>
      </a:defRPr>
    </a:lvl5pPr>
    <a:lvl6pPr marL="2051456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61748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72039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82330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 userDrawn="1"/>
        </p:nvSpPr>
        <p:spPr bwMode="auto">
          <a:xfrm flipV="1">
            <a:off x="0" y="5043488"/>
            <a:ext cx="9144000" cy="106362"/>
          </a:xfrm>
          <a:prstGeom prst="rect">
            <a:avLst/>
          </a:prstGeom>
          <a:solidFill>
            <a:srgbClr val="094A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" name="Rectangle 6"/>
          <p:cNvSpPr>
            <a:spLocks noChangeArrowheads="1"/>
          </p:cNvSpPr>
          <p:nvPr userDrawn="1"/>
        </p:nvSpPr>
        <p:spPr bwMode="auto">
          <a:xfrm>
            <a:off x="100013" y="173038"/>
            <a:ext cx="86090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eaLnBrk="1" hangingPunct="1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88900" y="4818063"/>
            <a:ext cx="8609013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eaLnBrk="1" hangingPunct="1"/>
            <a:r>
              <a:rPr lang="en-US" sz="900" dirty="0" smtClean="0">
                <a:solidFill>
                  <a:schemeClr val="bg1"/>
                </a:solidFill>
                <a:latin typeface="Arial" charset="0"/>
              </a:rPr>
              <a:t> </a:t>
            </a:r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" name="Rectangle 15"/>
          <p:cNvSpPr>
            <a:spLocks noChangeArrowheads="1"/>
          </p:cNvSpPr>
          <p:nvPr userDrawn="1"/>
        </p:nvSpPr>
        <p:spPr bwMode="auto">
          <a:xfrm flipV="1">
            <a:off x="0" y="0"/>
            <a:ext cx="9144000" cy="80963"/>
          </a:xfrm>
          <a:prstGeom prst="rect">
            <a:avLst/>
          </a:prstGeom>
          <a:solidFill>
            <a:srgbClr val="EF02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56493" y="1588639"/>
            <a:ext cx="6803237" cy="1061198"/>
          </a:xfrm>
        </p:spPr>
        <p:txBody>
          <a:bodyPr/>
          <a:lstStyle>
            <a:lvl1pPr algn="ctr">
              <a:defRPr sz="3200" b="1">
                <a:solidFill>
                  <a:srgbClr val="FF0000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55737" y="2720736"/>
            <a:ext cx="6811930" cy="1055768"/>
          </a:xfrm>
        </p:spPr>
        <p:txBody>
          <a:bodyPr/>
          <a:lstStyle>
            <a:lvl1pPr marL="0" indent="0" algn="ctr">
              <a:buFont typeface="AGaramond RegularSC" pitchFamily="1" charset="-52"/>
              <a:buNone/>
              <a:defRPr sz="2400">
                <a:solidFill>
                  <a:srgbClr val="2C93EF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2" descr="ORACLES 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233" y="228297"/>
            <a:ext cx="1077235" cy="107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nasa log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2" y="285750"/>
            <a:ext cx="1065048" cy="88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65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8736" y="1416071"/>
            <a:ext cx="2751628" cy="2994667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12"/>
          </p:nvPr>
        </p:nvSpPr>
        <p:spPr>
          <a:xfrm>
            <a:off x="3172649" y="1432407"/>
            <a:ext cx="2751628" cy="2994667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3"/>
          </p:nvPr>
        </p:nvSpPr>
        <p:spPr>
          <a:xfrm>
            <a:off x="6030237" y="1432407"/>
            <a:ext cx="2751628" cy="2994667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390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6"/>
          </p:nvPr>
        </p:nvSpPr>
        <p:spPr>
          <a:xfrm>
            <a:off x="6100947" y="156125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3096049" y="154235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18"/>
          </p:nvPr>
        </p:nvSpPr>
        <p:spPr>
          <a:xfrm>
            <a:off x="93052" y="166103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19"/>
          </p:nvPr>
        </p:nvSpPr>
        <p:spPr>
          <a:xfrm>
            <a:off x="6119276" y="2527930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half" idx="20"/>
          </p:nvPr>
        </p:nvSpPr>
        <p:spPr>
          <a:xfrm>
            <a:off x="3114378" y="2526040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21"/>
          </p:nvPr>
        </p:nvSpPr>
        <p:spPr>
          <a:xfrm>
            <a:off x="111381" y="2537908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270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53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73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04858"/>
            <a:ext cx="3007591" cy="87195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62" y="204858"/>
            <a:ext cx="5111750" cy="439025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490" y="1076816"/>
            <a:ext cx="3007591" cy="3518297"/>
          </a:xfrm>
        </p:spPr>
        <p:txBody>
          <a:bodyPr/>
          <a:lstStyle>
            <a:lvl1pPr marL="0" indent="0">
              <a:buNone/>
              <a:defRPr sz="1300"/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B2070-2232-1743-8639-39393822A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75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33" y="3600241"/>
            <a:ext cx="5486977" cy="42547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33" y="459091"/>
            <a:ext cx="5486977" cy="3086520"/>
          </a:xfrm>
        </p:spPr>
        <p:txBody>
          <a:bodyPr/>
          <a:lstStyle>
            <a:lvl1pPr marL="0" indent="0">
              <a:buNone/>
              <a:defRPr sz="2900"/>
            </a:lvl1pPr>
            <a:lvl2pPr marL="410291" indent="0">
              <a:buNone/>
              <a:defRPr sz="2500"/>
            </a:lvl2pPr>
            <a:lvl3pPr marL="820583" indent="0">
              <a:buNone/>
              <a:defRPr sz="2200"/>
            </a:lvl3pPr>
            <a:lvl4pPr marL="1230874" indent="0">
              <a:buNone/>
              <a:defRPr sz="1800"/>
            </a:lvl4pPr>
            <a:lvl5pPr marL="1641165" indent="0">
              <a:buNone/>
              <a:defRPr sz="1800"/>
            </a:lvl5pPr>
            <a:lvl6pPr marL="2051456" indent="0">
              <a:buNone/>
              <a:defRPr sz="1800"/>
            </a:lvl6pPr>
            <a:lvl7pPr marL="2461748" indent="0">
              <a:buNone/>
              <a:defRPr sz="1800"/>
            </a:lvl7pPr>
            <a:lvl8pPr marL="2872039" indent="0">
              <a:buNone/>
              <a:defRPr sz="1800"/>
            </a:lvl8pPr>
            <a:lvl9pPr marL="3282330" indent="0">
              <a:buNone/>
              <a:defRPr sz="1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33" y="4025713"/>
            <a:ext cx="5486977" cy="603017"/>
          </a:xfrm>
        </p:spPr>
        <p:txBody>
          <a:bodyPr/>
          <a:lstStyle>
            <a:lvl1pPr marL="0" indent="0">
              <a:buNone/>
              <a:defRPr sz="1300"/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066EB-B6EC-2943-BA64-184184D01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00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75CF3-6E55-CB47-BBAB-C546B8D1D3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87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7706" y="857250"/>
            <a:ext cx="2075295" cy="31999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490" y="857250"/>
            <a:ext cx="6091670" cy="319998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64BA3-C51F-0C42-93A3-97FF0A237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65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63" y="166155"/>
            <a:ext cx="8813800" cy="223923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147014" y="2540792"/>
            <a:ext cx="8813800" cy="223923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757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035" y="3305035"/>
            <a:ext cx="7771534" cy="1022187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035" y="2179895"/>
            <a:ext cx="7771534" cy="1125140"/>
          </a:xfrm>
        </p:spPr>
        <p:txBody>
          <a:bodyPr anchor="b"/>
          <a:lstStyle>
            <a:lvl1pPr marL="0" indent="0">
              <a:buNone/>
              <a:defRPr sz="1800"/>
            </a:lvl1pPr>
            <a:lvl2pPr marL="410291" indent="0">
              <a:buNone/>
              <a:defRPr sz="1600"/>
            </a:lvl2pPr>
            <a:lvl3pPr marL="820583" indent="0">
              <a:buNone/>
              <a:defRPr sz="1400"/>
            </a:lvl3pPr>
            <a:lvl4pPr marL="1230874" indent="0">
              <a:buNone/>
              <a:defRPr sz="1300"/>
            </a:lvl4pPr>
            <a:lvl5pPr marL="1641165" indent="0">
              <a:buNone/>
              <a:defRPr sz="1300"/>
            </a:lvl5pPr>
            <a:lvl6pPr marL="2051456" indent="0">
              <a:buNone/>
              <a:defRPr sz="1300"/>
            </a:lvl6pPr>
            <a:lvl7pPr marL="2461748" indent="0">
              <a:buNone/>
              <a:defRPr sz="1300"/>
            </a:lvl7pPr>
            <a:lvl8pPr marL="2872039" indent="0">
              <a:buNone/>
              <a:defRPr sz="1300"/>
            </a:lvl8pPr>
            <a:lvl9pPr marL="3282330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70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729" y="915417"/>
            <a:ext cx="4391523" cy="379898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797" y="903974"/>
            <a:ext cx="4084205" cy="37760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42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38" y="106363"/>
            <a:ext cx="4373562" cy="628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729" y="915417"/>
            <a:ext cx="4391523" cy="379898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797" y="903974"/>
            <a:ext cx="4084205" cy="37760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4679422" y="216430"/>
            <a:ext cx="4051828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Helvetica"/>
                <a:ea typeface="ＭＳ Ｐゴシック" charset="-128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75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729" y="915417"/>
            <a:ext cx="2211399" cy="185254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797" y="903974"/>
            <a:ext cx="4084205" cy="37760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2421651" y="900062"/>
            <a:ext cx="2211399" cy="185254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45384" y="2841231"/>
            <a:ext cx="2211399" cy="185254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2421650" y="2817266"/>
            <a:ext cx="2211399" cy="185254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995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895" y="891991"/>
            <a:ext cx="4294483" cy="18999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12"/>
          </p:nvPr>
        </p:nvSpPr>
        <p:spPr>
          <a:xfrm>
            <a:off x="230743" y="888619"/>
            <a:ext cx="4294483" cy="18999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254705" y="2877718"/>
            <a:ext cx="4294483" cy="18999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639512" y="2877718"/>
            <a:ext cx="4294483" cy="18999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40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490" y="1151405"/>
            <a:ext cx="4039465" cy="48010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90" y="1631507"/>
            <a:ext cx="4039465" cy="296360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604" y="1151405"/>
            <a:ext cx="4040909" cy="48010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604" y="1631507"/>
            <a:ext cx="4040909" cy="296360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67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2.emf"/><Relationship Id="rId21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4938" y="106363"/>
            <a:ext cx="8856662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800" y="825500"/>
            <a:ext cx="8813800" cy="381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5054594"/>
            <a:ext cx="9144000" cy="8890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9144000" cy="122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ORACLES Logo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709" y="133351"/>
            <a:ext cx="566890" cy="56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37" r:id="rId2"/>
    <p:sldLayoutId id="2147483953" r:id="rId3"/>
    <p:sldLayoutId id="2147483938" r:id="rId4"/>
    <p:sldLayoutId id="2147483939" r:id="rId5"/>
    <p:sldLayoutId id="2147483951" r:id="rId6"/>
    <p:sldLayoutId id="2147483949" r:id="rId7"/>
    <p:sldLayoutId id="2147483948" r:id="rId8"/>
    <p:sldLayoutId id="2147483940" r:id="rId9"/>
    <p:sldLayoutId id="2147483950" r:id="rId10"/>
    <p:sldLayoutId id="2147483952" r:id="rId11"/>
    <p:sldLayoutId id="2147483941" r:id="rId12"/>
    <p:sldLayoutId id="2147483942" r:id="rId13"/>
    <p:sldLayoutId id="2147483943" r:id="rId14"/>
    <p:sldLayoutId id="2147483944" r:id="rId15"/>
    <p:sldLayoutId id="2147483945" r:id="rId16"/>
    <p:sldLayoutId id="2147483946" r:id="rId17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latin typeface="Helvetica"/>
          <a:ea typeface="ＭＳ Ｐゴシック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5pPr>
      <a:lvl6pPr marL="410291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6pPr>
      <a:lvl7pPr marL="820583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7pPr>
      <a:lvl8pPr marL="1230874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8pPr>
      <a:lvl9pPr marL="1641165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9pPr>
    </p:titleStyle>
    <p:bodyStyle>
      <a:lvl1pPr marL="111125" indent="-11112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A0A0A0"/>
        </a:buClr>
        <a:buSzPct val="80000"/>
        <a:buFont typeface="AGaramond RegularSC" charset="0"/>
        <a:defRPr sz="1600" b="1">
          <a:solidFill>
            <a:srgbClr val="000000"/>
          </a:solidFill>
          <a:latin typeface="Helvetica"/>
          <a:ea typeface="ＭＳ Ｐゴシック" charset="-128"/>
          <a:cs typeface="Helvetica"/>
        </a:defRPr>
      </a:lvl1pPr>
      <a:lvl2pPr marL="568325" indent="-16827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1E568D"/>
        </a:buClr>
        <a:buFont typeface="Arial" charset="0"/>
        <a:buChar char="•"/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2pPr>
      <a:lvl3pPr marL="747713" indent="-16827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1E568D"/>
        </a:buClr>
        <a:buSzPct val="90000"/>
        <a:buChar char="»"/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3pPr>
      <a:lvl4pPr marL="1196975" indent="-11112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4pPr>
      <a:lvl5pPr marL="1711325" indent="-165100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5pPr>
      <a:lvl6pPr marL="2467446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6pPr>
      <a:lvl7pPr marL="2877737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7pPr>
      <a:lvl8pPr marL="3288029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8pPr>
      <a:lvl9pPr marL="3698320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291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0583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874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1165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1456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1748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2039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2330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1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Relationship Id="rId3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Relationship Id="rId3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Relationship Id="rId3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gif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Relationship Id="rId3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Relationship Id="rId3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70.png"/><Relationship Id="rId7" Type="http://schemas.openxmlformats.org/officeDocument/2006/relationships/image" Target="../media/image69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ORACLES Forecast Briefing</a:t>
            </a:r>
            <a:br>
              <a:rPr lang="en-US" dirty="0" smtClean="0"/>
            </a:br>
            <a:r>
              <a:rPr lang="en-US" dirty="0" smtClean="0"/>
              <a:t>(Aerosols)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22 </a:t>
            </a:r>
            <a:r>
              <a:rPr lang="en-US" dirty="0" smtClean="0"/>
              <a:t>September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615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Thursday 22 September </a:t>
            </a:r>
            <a:r>
              <a:rPr lang="en-US" dirty="0" smtClean="0"/>
              <a:t>2016 </a:t>
            </a:r>
            <a:r>
              <a:rPr lang="en-US" dirty="0" smtClean="0"/>
              <a:t>9Z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8213" r="8213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7951305" y="4527825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LOW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79797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GEOS-5 Curtains: Thu 22 Sep 2016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5749" b="5749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4"/>
          </p:nvPr>
        </p:nvPicPr>
        <p:blipFill>
          <a:blip r:embed="rId3"/>
          <a:srcRect t="5749" b="5749"/>
          <a:stretch>
            <a:fillRect/>
          </a:stretch>
        </p:blipFill>
        <p:spPr/>
      </p:pic>
      <p:pic>
        <p:nvPicPr>
          <p:cNvPr id="14" name="Picture 13" descr="2016-09-22_routine_helena_southern_triangle_map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8" b="20344"/>
          <a:stretch/>
        </p:blipFill>
        <p:spPr>
          <a:xfrm>
            <a:off x="320261" y="110435"/>
            <a:ext cx="1126435" cy="823278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12"/>
          </p:nvPr>
        </p:nvPicPr>
        <p:blipFill>
          <a:blip r:embed="rId5"/>
          <a:srcRect t="5765" b="5765"/>
          <a:stretch>
            <a:fillRect/>
          </a:stretch>
        </p:blipFill>
        <p:spPr/>
      </p:pic>
      <p:pic>
        <p:nvPicPr>
          <p:cNvPr id="16" name="Content Placeholder 15"/>
          <p:cNvPicPr>
            <a:picLocks noGrp="1" noChangeAspect="1"/>
          </p:cNvPicPr>
          <p:nvPr>
            <p:ph sz="half" idx="13"/>
          </p:nvPr>
        </p:nvPicPr>
        <p:blipFill>
          <a:blip r:embed="rId6"/>
          <a:srcRect t="5765" b="57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338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Sept. 22, 2016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11" y="623455"/>
            <a:ext cx="3522262" cy="4469417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345" y="623455"/>
            <a:ext cx="4764895" cy="1584975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345" y="2266522"/>
            <a:ext cx="4857307" cy="12830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233" y="3681849"/>
            <a:ext cx="4930419" cy="122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9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Sept. 22, 2016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11" y="623455"/>
            <a:ext cx="3522262" cy="4469417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345" y="623455"/>
            <a:ext cx="4764895" cy="1584975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424" y="2692883"/>
            <a:ext cx="5555576" cy="2234503"/>
          </a:xfrm>
          <a:prstGeom prst="rect">
            <a:avLst/>
          </a:prstGeom>
        </p:spPr>
      </p:pic>
      <p:pic>
        <p:nvPicPr>
          <p:cNvPr id="11" name="Content Placeholder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52658" y="-1323380"/>
            <a:ext cx="5882178" cy="40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986361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23035" y="3305035"/>
            <a:ext cx="8193944" cy="1022187"/>
          </a:xfrm>
        </p:spPr>
        <p:txBody>
          <a:bodyPr/>
          <a:lstStyle/>
          <a:p>
            <a:r>
              <a:rPr lang="en-US" dirty="0" smtClean="0"/>
              <a:t>Friday</a:t>
            </a:r>
            <a:r>
              <a:rPr lang="en-US" dirty="0"/>
              <a:t> </a:t>
            </a:r>
            <a:r>
              <a:rPr lang="en-US" dirty="0" smtClean="0"/>
              <a:t>23 September 2016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Flight Day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2" name="Picture 1" descr="2016-09-23_coastal_triangle_map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" t="17606" r="7479" b="16264"/>
          <a:stretch/>
        </p:blipFill>
        <p:spPr>
          <a:xfrm>
            <a:off x="4560956" y="695739"/>
            <a:ext cx="2705652" cy="264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32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GEOS-5 AOD, Fri 23 Sep 2016 9Z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924" b="9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7284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GEOS-5 AOD, Fri 23 Sep 2016 9Z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8213" r="8213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7951305" y="4295912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HIGH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92752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GEOS-5 AOD, Fri 23 Sep 2016 9Z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8213" r="8213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7951305" y="4295912"/>
            <a:ext cx="60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MID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48000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GEOS-5 AOD, Fri 23 Sep 2016 9Z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8213" r="8213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7951305" y="4549912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LOW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13098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Sept. 23 (Friday)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1699325"/>
            <a:ext cx="2751138" cy="242747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413" y="1867105"/>
            <a:ext cx="2751137" cy="2125253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13" y="1720850"/>
            <a:ext cx="2751137" cy="2417763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75" y="1720849"/>
            <a:ext cx="3045318" cy="241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14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Aerosol Week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6" name="plot_aer-globe_Ops6KM_R-forecast2-11035576-e20160920_21z_1080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0763" y="825500"/>
            <a:ext cx="7127875" cy="3811588"/>
          </a:xfrm>
        </p:spPr>
      </p:pic>
    </p:spTree>
    <p:extLst>
      <p:ext uri="{BB962C8B-B14F-4D97-AF65-F5344CB8AC3E}">
        <p14:creationId xmlns:p14="http://schemas.microsoft.com/office/powerpoint/2010/main" val="2108636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62" y="166688"/>
            <a:ext cx="5776451" cy="2238375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263" y="2540000"/>
            <a:ext cx="5780550" cy="2239963"/>
          </a:xfrm>
        </p:spPr>
      </p:pic>
    </p:spTree>
    <p:extLst>
      <p:ext uri="{BB962C8B-B14F-4D97-AF65-F5344CB8AC3E}">
        <p14:creationId xmlns:p14="http://schemas.microsoft.com/office/powerpoint/2010/main" val="2384956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Sept. 23 (Friday)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33" y="1100928"/>
            <a:ext cx="3886208" cy="3429007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577" y="1077115"/>
            <a:ext cx="3886208" cy="3429007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65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Sept. 23 (Friday)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577" y="1077115"/>
            <a:ext cx="3886208" cy="3429007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33" y="1100928"/>
            <a:ext cx="3886208" cy="3429007"/>
          </a:xfrm>
        </p:spPr>
      </p:pic>
    </p:spTree>
    <p:extLst>
      <p:ext uri="{BB962C8B-B14F-4D97-AF65-F5344CB8AC3E}">
        <p14:creationId xmlns:p14="http://schemas.microsoft.com/office/powerpoint/2010/main" val="117567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Sept. 23 (Friday</a:t>
            </a:r>
            <a:r>
              <a:rPr lang="en-US" dirty="0" smtClean="0"/>
              <a:t>) @10E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22" y="707235"/>
            <a:ext cx="3838755" cy="216896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7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577" y="1077115"/>
            <a:ext cx="3886208" cy="3429007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" y="2876204"/>
            <a:ext cx="4040159" cy="20514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97756" y="1299080"/>
            <a:ext cx="931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EXT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167029" y="3246689"/>
            <a:ext cx="931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21047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Sept. 23 (Friday</a:t>
            </a:r>
            <a:r>
              <a:rPr lang="en-US" dirty="0" smtClean="0"/>
              <a:t>)</a:t>
            </a:r>
            <a:r>
              <a:rPr lang="en-US" dirty="0"/>
              <a:t> @10E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22" y="707235"/>
            <a:ext cx="3838755" cy="216896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" y="2876204"/>
            <a:ext cx="4040159" cy="20514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381" y="735013"/>
            <a:ext cx="4024618" cy="21411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127" y="2942704"/>
            <a:ext cx="3818871" cy="21081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22993" y="1330054"/>
            <a:ext cx="1020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AGE-Mean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122993" y="3165796"/>
            <a:ext cx="1020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AGE-Mode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03792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Sept. 23 (Friday)  </a:t>
            </a:r>
            <a:r>
              <a:rPr lang="en-US" dirty="0" smtClean="0"/>
              <a:t>Smoke Age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38" y="949451"/>
            <a:ext cx="3879451" cy="2957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8" y="3906983"/>
            <a:ext cx="2269374" cy="12527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269" y="777264"/>
            <a:ext cx="3894990" cy="40674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26965" y="1528132"/>
            <a:ext cx="849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Day 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27371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Sept. 23 (Friday)  </a:t>
            </a:r>
            <a:r>
              <a:rPr lang="en-US" dirty="0" smtClean="0"/>
              <a:t>Smoke Age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38" y="949451"/>
            <a:ext cx="3879451" cy="2957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8" y="3906983"/>
            <a:ext cx="2269374" cy="12527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269" y="709839"/>
            <a:ext cx="3894990" cy="1883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51" y="2752140"/>
            <a:ext cx="3886208" cy="22163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26965" y="1528132"/>
            <a:ext cx="849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Day 0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377089" y="3706928"/>
            <a:ext cx="1106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Day +1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47049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38" y="949451"/>
            <a:ext cx="3879451" cy="2957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8" y="3906983"/>
            <a:ext cx="2269374" cy="12527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799" y="1072343"/>
            <a:ext cx="3894990" cy="34367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799" y="949450"/>
            <a:ext cx="4043050" cy="35673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758" y="940409"/>
            <a:ext cx="4297980" cy="34290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52216" y="3013877"/>
            <a:ext cx="108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Day -3</a:t>
            </a:r>
            <a:endParaRPr lang="en-US" sz="200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Sept. 23 (Friday)  </a:t>
            </a:r>
            <a:r>
              <a:rPr lang="en-US" dirty="0" smtClean="0"/>
              <a:t>Smoke 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868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38" y="949451"/>
            <a:ext cx="3879451" cy="2957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8" y="3906983"/>
            <a:ext cx="2269374" cy="12527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799" y="1072343"/>
            <a:ext cx="3894990" cy="34367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799" y="1014443"/>
            <a:ext cx="4017508" cy="35448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52216" y="3316586"/>
            <a:ext cx="108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Day -6</a:t>
            </a:r>
            <a:endParaRPr lang="en-US" sz="200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Sept. 23 (Friday)  </a:t>
            </a:r>
            <a:r>
              <a:rPr lang="en-US" dirty="0" smtClean="0"/>
              <a:t>Smoke 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453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38" y="949451"/>
            <a:ext cx="3879451" cy="2957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8" y="3906983"/>
            <a:ext cx="2269374" cy="12527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269" y="741217"/>
            <a:ext cx="3894990" cy="20601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11" y="873872"/>
            <a:ext cx="3809778" cy="31714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426" y="2510444"/>
            <a:ext cx="3886208" cy="24580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12326" y="1587731"/>
            <a:ext cx="1246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Day-2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887309" y="4045318"/>
            <a:ext cx="1246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Day &lt; 10</a:t>
            </a:r>
            <a:endParaRPr lang="en-US" sz="200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Sept. 23 (Friday)  </a:t>
            </a:r>
            <a:r>
              <a:rPr lang="en-US" dirty="0" smtClean="0"/>
              <a:t>Smoke 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866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Walvis Bay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Dust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OC+BC+SO4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1094" b="1094"/>
          <a:stretch>
            <a:fillRect/>
          </a:stretch>
        </p:blipFill>
        <p:spPr/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1113" b="11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25205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Sept. 23 (Friday</a:t>
            </a:r>
            <a:r>
              <a:rPr lang="en-US" dirty="0" smtClean="0"/>
              <a:t>)</a:t>
            </a:r>
            <a:r>
              <a:rPr lang="en-US" dirty="0"/>
              <a:t> @10E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22" y="707235"/>
            <a:ext cx="3838755" cy="216896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" y="2876204"/>
            <a:ext cx="4040159" cy="20514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381" y="735013"/>
            <a:ext cx="4024618" cy="21411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127" y="2942704"/>
            <a:ext cx="3818871" cy="210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394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Sept. 23 (Friday) @10E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1551780"/>
            <a:ext cx="2751138" cy="272256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413" y="1568449"/>
            <a:ext cx="2751137" cy="2722564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13" y="1568449"/>
            <a:ext cx="2751137" cy="2722564"/>
          </a:xfrm>
        </p:spPr>
      </p:pic>
      <p:sp>
        <p:nvSpPr>
          <p:cNvPr id="11" name="TextBox 10"/>
          <p:cNvSpPr txBox="1"/>
          <p:nvPr/>
        </p:nvSpPr>
        <p:spPr>
          <a:xfrm>
            <a:off x="1334096" y="4270877"/>
            <a:ext cx="1020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SO2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7278527" y="4270877"/>
            <a:ext cx="1020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Dust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191596" y="4255414"/>
            <a:ext cx="1020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NO3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1643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Sept. 23 (Friday)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33" y="1107786"/>
            <a:ext cx="3886208" cy="3415291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577" y="1083973"/>
            <a:ext cx="3886208" cy="3415291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32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Sept. 23 (Friday)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33" y="1107786"/>
            <a:ext cx="3886208" cy="3415291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577" y="1083973"/>
            <a:ext cx="3886208" cy="3415291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069" y="878117"/>
            <a:ext cx="3723200" cy="373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67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Sept. 23 (Friday)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33" y="1107786"/>
            <a:ext cx="3886208" cy="3415291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577" y="1083973"/>
            <a:ext cx="3886208" cy="3415291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33" y="1107786"/>
            <a:ext cx="3886208" cy="341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529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Sept. 23 (Friday</a:t>
            </a:r>
            <a:r>
              <a:rPr lang="en-US" dirty="0" smtClean="0"/>
              <a:t>) @NW-SE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54" y="915988"/>
            <a:ext cx="3821566" cy="3798887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077" y="903288"/>
            <a:ext cx="3799208" cy="3776662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96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Sept. 23 (Friday</a:t>
            </a:r>
            <a:r>
              <a:rPr lang="en-US" dirty="0" smtClean="0"/>
              <a:t>) @NW-SE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54" y="915988"/>
            <a:ext cx="3821566" cy="3798887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077" y="903288"/>
            <a:ext cx="3799208" cy="3776662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608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Sept. 23 (Friday</a:t>
            </a:r>
            <a:r>
              <a:rPr lang="en-US" dirty="0" smtClean="0"/>
              <a:t>) @NW-SE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54" y="915988"/>
            <a:ext cx="3821566" cy="3798887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077" y="903288"/>
            <a:ext cx="3799208" cy="3776662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11" y="735013"/>
            <a:ext cx="4401517" cy="410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68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263" y="2540000"/>
            <a:ext cx="5780550" cy="2239963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62" y="166688"/>
            <a:ext cx="5776451" cy="2238375"/>
          </a:xfrm>
        </p:spPr>
      </p:pic>
    </p:spTree>
    <p:extLst>
      <p:ext uri="{BB962C8B-B14F-4D97-AF65-F5344CB8AC3E}">
        <p14:creationId xmlns:p14="http://schemas.microsoft.com/office/powerpoint/2010/main" val="2481990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GEOS-5 Curtains: Thu 22 Sep 2016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5749" b="5749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2"/>
          </p:nvPr>
        </p:nvPicPr>
        <p:blipFill>
          <a:blip r:embed="rId3"/>
          <a:srcRect t="5765" b="5765"/>
          <a:stretch>
            <a:fillRect/>
          </a:stretch>
        </p:blipFill>
        <p:spPr/>
      </p:pic>
      <p:pic>
        <p:nvPicPr>
          <p:cNvPr id="11" name="Content Placeholder 10"/>
          <p:cNvPicPr>
            <a:picLocks noGrp="1" noChangeAspect="1"/>
          </p:cNvPicPr>
          <p:nvPr>
            <p:ph sz="half" idx="13"/>
          </p:nvPr>
        </p:nvPicPr>
        <p:blipFill>
          <a:blip r:embed="rId4"/>
          <a:srcRect t="5765" b="5765"/>
          <a:stretch>
            <a:fillRect/>
          </a:stretch>
        </p:blipFill>
        <p:spPr/>
      </p:pic>
      <p:pic>
        <p:nvPicPr>
          <p:cNvPr id="14" name="Content Placeholder 13"/>
          <p:cNvPicPr>
            <a:picLocks noGrp="1" noChangeAspect="1"/>
          </p:cNvPicPr>
          <p:nvPr>
            <p:ph sz="half" idx="14"/>
          </p:nvPr>
        </p:nvPicPr>
        <p:blipFill>
          <a:blip r:embed="rId5"/>
          <a:srcRect t="5749" b="5749"/>
          <a:stretch>
            <a:fillRect/>
          </a:stretch>
        </p:blipFill>
        <p:spPr/>
      </p:pic>
      <p:pic>
        <p:nvPicPr>
          <p:cNvPr id="9" name="Picture 8" descr="2016-09-23_coastal_triangle_map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" t="17606" r="7479" b="16264"/>
          <a:stretch/>
        </p:blipFill>
        <p:spPr>
          <a:xfrm>
            <a:off x="0" y="0"/>
            <a:ext cx="850346" cy="83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0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6" r="53" b="7502"/>
          <a:stretch/>
        </p:blipFill>
        <p:spPr>
          <a:xfrm>
            <a:off x="1314174" y="534833"/>
            <a:ext cx="6626087" cy="460866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Saint Helena: GEOS-5 OC</a:t>
            </a:r>
            <a:r>
              <a:rPr lang="en-US" dirty="0"/>
              <a:t>+BC+</a:t>
            </a:r>
            <a:r>
              <a:rPr lang="en-US" dirty="0" smtClean="0"/>
              <a:t>SO4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03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Sept. 23 (Friday)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39" y="735013"/>
            <a:ext cx="2922493" cy="381158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031" y="876406"/>
            <a:ext cx="5430885" cy="20681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031" y="2944514"/>
            <a:ext cx="5430885" cy="212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97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23035" y="3305035"/>
            <a:ext cx="8193944" cy="1022187"/>
          </a:xfrm>
        </p:spPr>
        <p:txBody>
          <a:bodyPr/>
          <a:lstStyle/>
          <a:p>
            <a:r>
              <a:rPr lang="en-US" dirty="0" smtClean="0"/>
              <a:t>Saturday-Sunday</a:t>
            </a:r>
            <a:br>
              <a:rPr lang="en-US" dirty="0" smtClean="0"/>
            </a:br>
            <a:r>
              <a:rPr lang="en-US" dirty="0" smtClean="0"/>
              <a:t>24-25 </a:t>
            </a:r>
            <a:r>
              <a:rPr lang="en-US" dirty="0" smtClean="0"/>
              <a:t>September 2016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Non-Flight Day (Friday)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02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GEOS-5 AOD: Sat-Sun 24-25 Sep 2016 9z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-772" t="18322" r="772" b="34702"/>
          <a:stretch/>
        </p:blipFill>
        <p:spPr>
          <a:xfrm>
            <a:off x="4619625" y="892175"/>
            <a:ext cx="4294188" cy="19002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2"/>
          </p:nvPr>
        </p:nvPicPr>
        <p:blipFill>
          <a:blip r:embed="rId3"/>
          <a:srcRect t="21369" b="21369"/>
          <a:stretch>
            <a:fillRect/>
          </a:stretch>
        </p:blipFill>
        <p:spPr/>
      </p:pic>
      <p:pic>
        <p:nvPicPr>
          <p:cNvPr id="10" name="Content Placeholder 9"/>
          <p:cNvPicPr>
            <a:picLocks noGrp="1" noChangeAspect="1"/>
          </p:cNvPicPr>
          <p:nvPr>
            <p:ph sz="half" idx="13"/>
          </p:nvPr>
        </p:nvPicPr>
        <p:blipFill>
          <a:blip r:embed="rId4"/>
          <a:srcRect t="21369" b="21369"/>
          <a:stretch>
            <a:fillRect/>
          </a:stretch>
        </p:blipFill>
        <p:spPr/>
      </p:pic>
      <p:pic>
        <p:nvPicPr>
          <p:cNvPr id="7" name="Content Placeholder 6"/>
          <p:cNvPicPr>
            <a:picLocks noGrp="1" noChangeAspect="1"/>
          </p:cNvPicPr>
          <p:nvPr>
            <p:ph sz="half" idx="14"/>
          </p:nvPr>
        </p:nvPicPr>
        <p:blipFill rotWithShape="1">
          <a:blip r:embed="rId5"/>
          <a:srcRect l="257" t="18047" r="-257" b="34977"/>
          <a:stretch/>
        </p:blipFill>
        <p:spPr/>
      </p:pic>
      <p:sp>
        <p:nvSpPr>
          <p:cNvPr id="11" name="TextBox 10"/>
          <p:cNvSpPr txBox="1"/>
          <p:nvPr/>
        </p:nvSpPr>
        <p:spPr>
          <a:xfrm rot="16200000">
            <a:off x="-110435" y="1667565"/>
            <a:ext cx="1211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Saturday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-24344" y="3575878"/>
            <a:ext cx="1056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Sunday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17531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GEOS-5 AOD: Sat-Sun 24-25 Sep 2016 9z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21367" b="21367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2"/>
          </p:nvPr>
        </p:nvPicPr>
        <p:blipFill>
          <a:blip r:embed="rId3"/>
          <a:srcRect t="21369" b="21369"/>
          <a:stretch>
            <a:fillRect/>
          </a:stretch>
        </p:blipFill>
        <p:spPr/>
      </p:pic>
      <p:pic>
        <p:nvPicPr>
          <p:cNvPr id="10" name="Content Placeholder 9"/>
          <p:cNvPicPr>
            <a:picLocks noGrp="1" noChangeAspect="1"/>
          </p:cNvPicPr>
          <p:nvPr>
            <p:ph sz="half" idx="13"/>
          </p:nvPr>
        </p:nvPicPr>
        <p:blipFill>
          <a:blip r:embed="rId4"/>
          <a:srcRect t="21369" b="21369"/>
          <a:stretch>
            <a:fillRect/>
          </a:stretch>
        </p:blipFill>
        <p:spPr/>
      </p:pic>
      <p:pic>
        <p:nvPicPr>
          <p:cNvPr id="14" name="Content Placeholder 13"/>
          <p:cNvPicPr>
            <a:picLocks noGrp="1" noChangeAspect="1"/>
          </p:cNvPicPr>
          <p:nvPr>
            <p:ph sz="half" idx="14"/>
          </p:nvPr>
        </p:nvPicPr>
        <p:blipFill>
          <a:blip r:embed="rId5"/>
          <a:srcRect t="21367" b="21367"/>
          <a:stretch>
            <a:fillRect/>
          </a:stretch>
        </p:blipFill>
        <p:spPr/>
      </p:pic>
      <p:sp>
        <p:nvSpPr>
          <p:cNvPr id="11" name="TextBox 10"/>
          <p:cNvSpPr txBox="1"/>
          <p:nvPr/>
        </p:nvSpPr>
        <p:spPr>
          <a:xfrm rot="16200000">
            <a:off x="-110435" y="1667565"/>
            <a:ext cx="1211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Saturday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-24344" y="3575878"/>
            <a:ext cx="1056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Sunday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4044638" y="2537791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HIGH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00342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GEOS-5 AOD: Sat-Sun 24-25 Sep 2016 9z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21367" b="21367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2"/>
          </p:nvPr>
        </p:nvPicPr>
        <p:blipFill>
          <a:blip r:embed="rId3"/>
          <a:srcRect t="21369" b="21369"/>
          <a:stretch>
            <a:fillRect/>
          </a:stretch>
        </p:blipFill>
        <p:spPr/>
      </p:pic>
      <p:pic>
        <p:nvPicPr>
          <p:cNvPr id="10" name="Content Placeholder 9"/>
          <p:cNvPicPr>
            <a:picLocks noGrp="1" noChangeAspect="1"/>
          </p:cNvPicPr>
          <p:nvPr>
            <p:ph sz="half" idx="13"/>
          </p:nvPr>
        </p:nvPicPr>
        <p:blipFill>
          <a:blip r:embed="rId4"/>
          <a:srcRect t="21369" b="21369"/>
          <a:stretch>
            <a:fillRect/>
          </a:stretch>
        </p:blipFill>
        <p:spPr/>
      </p:pic>
      <p:sp>
        <p:nvSpPr>
          <p:cNvPr id="11" name="TextBox 10"/>
          <p:cNvSpPr txBox="1"/>
          <p:nvPr/>
        </p:nvSpPr>
        <p:spPr>
          <a:xfrm rot="16200000">
            <a:off x="-110435" y="1667565"/>
            <a:ext cx="1211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Saturday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-24344" y="3575878"/>
            <a:ext cx="1056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Sunday</a:t>
            </a:r>
            <a:endParaRPr lang="en-US" sz="2000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14"/>
          </p:nvPr>
        </p:nvPicPr>
        <p:blipFill>
          <a:blip r:embed="rId5"/>
          <a:srcRect t="21367" b="21367"/>
          <a:stretch>
            <a:fillRect/>
          </a:stretch>
        </p:blipFill>
        <p:spPr/>
      </p:pic>
      <p:sp>
        <p:nvSpPr>
          <p:cNvPr id="15" name="TextBox 14"/>
          <p:cNvSpPr txBox="1"/>
          <p:nvPr/>
        </p:nvSpPr>
        <p:spPr>
          <a:xfrm rot="16200000">
            <a:off x="4130173" y="2537791"/>
            <a:ext cx="654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MID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80996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GEOS-5 AOD: Sat-Sun 24-25 Sep 2016 9z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21367" b="21367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2"/>
          </p:nvPr>
        </p:nvPicPr>
        <p:blipFill>
          <a:blip r:embed="rId3"/>
          <a:srcRect t="21369" b="21369"/>
          <a:stretch>
            <a:fillRect/>
          </a:stretch>
        </p:blipFill>
        <p:spPr/>
      </p:pic>
      <p:pic>
        <p:nvPicPr>
          <p:cNvPr id="10" name="Content Placeholder 9"/>
          <p:cNvPicPr>
            <a:picLocks noGrp="1" noChangeAspect="1"/>
          </p:cNvPicPr>
          <p:nvPr>
            <p:ph sz="half" idx="13"/>
          </p:nvPr>
        </p:nvPicPr>
        <p:blipFill>
          <a:blip r:embed="rId4"/>
          <a:srcRect t="21369" b="21369"/>
          <a:stretch>
            <a:fillRect/>
          </a:stretch>
        </p:blipFill>
        <p:spPr/>
      </p:pic>
      <p:pic>
        <p:nvPicPr>
          <p:cNvPr id="7" name="Content Placeholder 6"/>
          <p:cNvPicPr>
            <a:picLocks noGrp="1" noChangeAspect="1"/>
          </p:cNvPicPr>
          <p:nvPr>
            <p:ph sz="half" idx="14"/>
          </p:nvPr>
        </p:nvPicPr>
        <p:blipFill>
          <a:blip r:embed="rId5"/>
          <a:srcRect t="21367" b="21367"/>
          <a:stretch>
            <a:fillRect/>
          </a:stretch>
        </p:blipFill>
        <p:spPr/>
      </p:pic>
      <p:sp>
        <p:nvSpPr>
          <p:cNvPr id="11" name="TextBox 10"/>
          <p:cNvSpPr txBox="1"/>
          <p:nvPr/>
        </p:nvSpPr>
        <p:spPr>
          <a:xfrm rot="16200000">
            <a:off x="-110435" y="1667565"/>
            <a:ext cx="1211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Saturday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-24344" y="3575878"/>
            <a:ext cx="1056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Sunday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4070286" y="2537791"/>
            <a:ext cx="774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LOW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98239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6"/>
          </p:nvPr>
        </p:nvPicPr>
        <p:blipFill>
          <a:blip r:embed="rId2"/>
          <a:srcRect l="1956" r="1956"/>
          <a:stretch>
            <a:fillRect/>
          </a:stretch>
        </p:blipFill>
        <p:spPr/>
      </p:pic>
      <p:pic>
        <p:nvPicPr>
          <p:cNvPr id="13" name="Content Placeholder 12"/>
          <p:cNvPicPr>
            <a:picLocks noGrp="1" noChangeAspect="1"/>
          </p:cNvPicPr>
          <p:nvPr>
            <p:ph sz="half" idx="17"/>
          </p:nvPr>
        </p:nvPicPr>
        <p:blipFill rotWithShape="1">
          <a:blip r:embed="rId3"/>
          <a:srcRect l="-377" t="-3384" r="377" b="15406"/>
          <a:stretch/>
        </p:blipFill>
        <p:spPr/>
      </p:pic>
      <p:pic>
        <p:nvPicPr>
          <p:cNvPr id="10" name="Content Placeholder 9"/>
          <p:cNvPicPr>
            <a:picLocks noGrp="1" noChangeAspect="1"/>
          </p:cNvPicPr>
          <p:nvPr>
            <p:ph sz="half" idx="19"/>
          </p:nvPr>
        </p:nvPicPr>
        <p:blipFill>
          <a:blip r:embed="rId4"/>
          <a:srcRect l="1982" r="1982"/>
          <a:stretch>
            <a:fillRect/>
          </a:stretch>
        </p:blipFill>
        <p:spPr/>
      </p:pic>
      <p:pic>
        <p:nvPicPr>
          <p:cNvPr id="12" name="Content Placeholder 11"/>
          <p:cNvPicPr>
            <a:picLocks noGrp="1" noChangeAspect="1"/>
          </p:cNvPicPr>
          <p:nvPr>
            <p:ph sz="half" idx="20"/>
          </p:nvPr>
        </p:nvPicPr>
        <p:blipFill rotWithShape="1">
          <a:blip r:embed="rId5"/>
          <a:srcRect t="-1275" b="13249"/>
          <a:stretch/>
        </p:blipFill>
        <p:spPr/>
      </p:pic>
      <p:pic>
        <p:nvPicPr>
          <p:cNvPr id="14" name="Content Placeholder 9"/>
          <p:cNvPicPr>
            <a:picLocks noGrp="1" noChangeAspect="1"/>
          </p:cNvPicPr>
          <p:nvPr>
            <p:ph sz="half" idx="21"/>
          </p:nvPr>
        </p:nvPicPr>
        <p:blipFill>
          <a:blip r:embed="rId6"/>
          <a:srcRect l="243" r="243"/>
          <a:stretch>
            <a:fillRect/>
          </a:stretch>
        </p:blipFill>
        <p:spPr/>
      </p:pic>
      <p:pic>
        <p:nvPicPr>
          <p:cNvPr id="15" name="Content Placeholder 8"/>
          <p:cNvPicPr>
            <a:picLocks noGrp="1" noChangeAspect="1"/>
          </p:cNvPicPr>
          <p:nvPr>
            <p:ph sz="half" idx="18"/>
          </p:nvPr>
        </p:nvPicPr>
        <p:blipFill>
          <a:blip r:embed="rId7"/>
          <a:srcRect l="270" r="270"/>
          <a:stretch>
            <a:fillRect/>
          </a:stretch>
        </p:blipFill>
        <p:spPr/>
      </p:pic>
      <p:sp>
        <p:nvSpPr>
          <p:cNvPr id="16" name="TextBox 15"/>
          <p:cNvSpPr txBox="1"/>
          <p:nvPr/>
        </p:nvSpPr>
        <p:spPr>
          <a:xfrm rot="16200000">
            <a:off x="-353381" y="1247931"/>
            <a:ext cx="1211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Saturday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-267290" y="3542749"/>
            <a:ext cx="1056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Sunday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35059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Sept. </a:t>
            </a:r>
            <a:r>
              <a:rPr lang="en-US" dirty="0" smtClean="0"/>
              <a:t>21, </a:t>
            </a:r>
            <a:r>
              <a:rPr lang="en-US" dirty="0"/>
              <a:t>2016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00" y="1070923"/>
            <a:ext cx="4163446" cy="313162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684" y="1070924"/>
            <a:ext cx="4289916" cy="319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3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23035" y="3305035"/>
            <a:ext cx="8193944" cy="1022187"/>
          </a:xfrm>
        </p:spPr>
        <p:txBody>
          <a:bodyPr/>
          <a:lstStyle/>
          <a:p>
            <a:r>
              <a:rPr lang="en-US" dirty="0" smtClean="0"/>
              <a:t>Thursday 22 September 2016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ER-2</a:t>
            </a:r>
            <a:r>
              <a:rPr lang="en-US" dirty="0" smtClean="0"/>
              <a:t> Flight Only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2" name="Picture 1" descr="2016-09-22_routine_helena_southern_triangle_map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8" b="20344"/>
          <a:stretch/>
        </p:blipFill>
        <p:spPr>
          <a:xfrm>
            <a:off x="4070626" y="530087"/>
            <a:ext cx="3943722" cy="288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43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Thursday 22 September </a:t>
            </a:r>
            <a:r>
              <a:rPr lang="en-US" dirty="0" smtClean="0"/>
              <a:t>2016 </a:t>
            </a:r>
            <a:r>
              <a:rPr lang="en-US" dirty="0" smtClean="0"/>
              <a:t>9Z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924" b="9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1516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Thursday 22 September </a:t>
            </a:r>
            <a:r>
              <a:rPr lang="en-US" dirty="0" smtClean="0"/>
              <a:t>2016 </a:t>
            </a:r>
            <a:r>
              <a:rPr lang="en-US" dirty="0" smtClean="0"/>
              <a:t>9Z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8213" r="8213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7951305" y="4295912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HIGH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81070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Thursday 22 September </a:t>
            </a:r>
            <a:r>
              <a:rPr lang="en-US" dirty="0" smtClean="0"/>
              <a:t>2016 </a:t>
            </a:r>
            <a:r>
              <a:rPr lang="en-US" dirty="0" smtClean="0"/>
              <a:t>9Z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8213" r="8213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7951305" y="4295912"/>
            <a:ext cx="60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MID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4397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8">
      <a:dk1>
        <a:srgbClr val="58572B"/>
      </a:dk1>
      <a:lt1>
        <a:srgbClr val="FFFFFF"/>
      </a:lt1>
      <a:dk2>
        <a:srgbClr val="808000"/>
      </a:dk2>
      <a:lt2>
        <a:srgbClr val="333333"/>
      </a:lt2>
      <a:accent1>
        <a:srgbClr val="CCCC99"/>
      </a:accent1>
      <a:accent2>
        <a:srgbClr val="FFFFCC"/>
      </a:accent2>
      <a:accent3>
        <a:srgbClr val="FFFFFF"/>
      </a:accent3>
      <a:accent4>
        <a:srgbClr val="4A4923"/>
      </a:accent4>
      <a:accent5>
        <a:srgbClr val="E2E2CA"/>
      </a:accent5>
      <a:accent6>
        <a:srgbClr val="E7E7B9"/>
      </a:accent6>
      <a:hlink>
        <a:srgbClr val="990000"/>
      </a:hlink>
      <a:folHlink>
        <a:srgbClr val="6633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-52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4D4D4D"/>
        </a:dk1>
        <a:lt1>
          <a:srgbClr val="FFFFD9"/>
        </a:lt1>
        <a:dk2>
          <a:srgbClr val="000000"/>
        </a:dk2>
        <a:lt2>
          <a:srgbClr val="7F7F7D"/>
        </a:lt2>
        <a:accent1>
          <a:srgbClr val="DEDACF"/>
        </a:accent1>
        <a:accent2>
          <a:srgbClr val="536D89"/>
        </a:accent2>
        <a:accent3>
          <a:srgbClr val="FFFFE9"/>
        </a:accent3>
        <a:accent4>
          <a:srgbClr val="404040"/>
        </a:accent4>
        <a:accent5>
          <a:srgbClr val="ECEAE4"/>
        </a:accent5>
        <a:accent6>
          <a:srgbClr val="4A627C"/>
        </a:accent6>
        <a:hlink>
          <a:srgbClr val="943C35"/>
        </a:hlink>
        <a:folHlink>
          <a:srgbClr val="6340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E1EAED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EEF3F4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85B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666666"/>
        </a:dk1>
        <a:lt1>
          <a:srgbClr val="FFFFFF"/>
        </a:lt1>
        <a:dk2>
          <a:srgbClr val="000000"/>
        </a:dk2>
        <a:lt2>
          <a:srgbClr val="333333"/>
        </a:lt2>
        <a:accent1>
          <a:srgbClr val="D7DCC8"/>
        </a:accent1>
        <a:accent2>
          <a:srgbClr val="8DC6FF"/>
        </a:accent2>
        <a:accent3>
          <a:srgbClr val="FFFFFF"/>
        </a:accent3>
        <a:accent4>
          <a:srgbClr val="565656"/>
        </a:accent4>
        <a:accent5>
          <a:srgbClr val="E8EBE0"/>
        </a:accent5>
        <a:accent6>
          <a:srgbClr val="7FB3E7"/>
        </a:accent6>
        <a:hlink>
          <a:srgbClr val="0066CC"/>
        </a:hlink>
        <a:folHlink>
          <a:srgbClr val="FF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58572B"/>
        </a:dk1>
        <a:lt1>
          <a:srgbClr val="FFFFFF"/>
        </a:lt1>
        <a:dk2>
          <a:srgbClr val="808000"/>
        </a:dk2>
        <a:lt2>
          <a:srgbClr val="333333"/>
        </a:lt2>
        <a:accent1>
          <a:srgbClr val="CCCC99"/>
        </a:accent1>
        <a:accent2>
          <a:srgbClr val="FFFFCC"/>
        </a:accent2>
        <a:accent3>
          <a:srgbClr val="FFFFFF"/>
        </a:accent3>
        <a:accent4>
          <a:srgbClr val="4A4923"/>
        </a:accent4>
        <a:accent5>
          <a:srgbClr val="E2E2CA"/>
        </a:accent5>
        <a:accent6>
          <a:srgbClr val="E7E7B9"/>
        </a:accent6>
        <a:hlink>
          <a:srgbClr val="9900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666633"/>
        </a:dk1>
        <a:lt1>
          <a:srgbClr val="008080"/>
        </a:lt1>
        <a:dk2>
          <a:srgbClr val="808000"/>
        </a:dk2>
        <a:lt2>
          <a:srgbClr val="005A58"/>
        </a:lt2>
        <a:accent1>
          <a:srgbClr val="B5C6B3"/>
        </a:accent1>
        <a:accent2>
          <a:srgbClr val="FFA962"/>
        </a:accent2>
        <a:accent3>
          <a:srgbClr val="AAC0C0"/>
        </a:accent3>
        <a:accent4>
          <a:srgbClr val="56562A"/>
        </a:accent4>
        <a:accent5>
          <a:srgbClr val="D7DFD6"/>
        </a:accent5>
        <a:accent6>
          <a:srgbClr val="E79958"/>
        </a:accent6>
        <a:hlink>
          <a:srgbClr val="FFEFCE"/>
        </a:hlink>
        <a:folHlink>
          <a:srgbClr val="A741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003366"/>
        </a:dk1>
        <a:lt1>
          <a:srgbClr val="A28E73"/>
        </a:lt1>
        <a:dk2>
          <a:srgbClr val="000099"/>
        </a:dk2>
        <a:lt2>
          <a:srgbClr val="D2C368"/>
        </a:lt2>
        <a:accent1>
          <a:srgbClr val="D1EBEA"/>
        </a:accent1>
        <a:accent2>
          <a:srgbClr val="CEC975"/>
        </a:accent2>
        <a:accent3>
          <a:srgbClr val="AAAACA"/>
        </a:accent3>
        <a:accent4>
          <a:srgbClr val="8A7861"/>
        </a:accent4>
        <a:accent5>
          <a:srgbClr val="E5F3F3"/>
        </a:accent5>
        <a:accent6>
          <a:srgbClr val="BAB669"/>
        </a:accent6>
        <a:hlink>
          <a:srgbClr val="7EBA93"/>
        </a:hlink>
        <a:folHlink>
          <a:srgbClr val="F09D3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36699"/>
        </a:dk1>
        <a:lt1>
          <a:srgbClr val="969696"/>
        </a:lt1>
        <a:dk2>
          <a:srgbClr val="000000"/>
        </a:dk2>
        <a:lt2>
          <a:srgbClr val="517FA1"/>
        </a:lt2>
        <a:accent1>
          <a:srgbClr val="F3F5DD"/>
        </a:accent1>
        <a:accent2>
          <a:srgbClr val="CB4B0A"/>
        </a:accent2>
        <a:accent3>
          <a:srgbClr val="AAAAAA"/>
        </a:accent3>
        <a:accent4>
          <a:srgbClr val="7F7F7F"/>
        </a:accent4>
        <a:accent5>
          <a:srgbClr val="F8F9EB"/>
        </a:accent5>
        <a:accent6>
          <a:srgbClr val="B84308"/>
        </a:accent6>
        <a:hlink>
          <a:srgbClr val="D4B224"/>
        </a:hlink>
        <a:folHlink>
          <a:srgbClr val="D58E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5C1F00"/>
        </a:dk1>
        <a:lt1>
          <a:srgbClr val="8FA418"/>
        </a:lt1>
        <a:dk2>
          <a:srgbClr val="800000"/>
        </a:dk2>
        <a:lt2>
          <a:srgbClr val="A89546"/>
        </a:lt2>
        <a:accent1>
          <a:srgbClr val="EDF6BE"/>
        </a:accent1>
        <a:accent2>
          <a:srgbClr val="ADBC00"/>
        </a:accent2>
        <a:accent3>
          <a:srgbClr val="C0AAAA"/>
        </a:accent3>
        <a:accent4>
          <a:srgbClr val="798B13"/>
        </a:accent4>
        <a:accent5>
          <a:srgbClr val="F4FADB"/>
        </a:accent5>
        <a:accent6>
          <a:srgbClr val="9CAA00"/>
        </a:accent6>
        <a:hlink>
          <a:srgbClr val="FF7500"/>
        </a:hlink>
        <a:folHlink>
          <a:srgbClr val="3E5E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21220</TotalTime>
  <Words>575</Words>
  <Application>Microsoft Macintosh PowerPoint</Application>
  <PresentationFormat>On-screen Show (16:9)</PresentationFormat>
  <Paragraphs>172</Paragraphs>
  <Slides>46</Slides>
  <Notes>0</Notes>
  <HiddenSlides>3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Blank Presentation</vt:lpstr>
      <vt:lpstr>ORACLES Forecast Briefing (Aerosols) </vt:lpstr>
      <vt:lpstr>The Aerosol Week</vt:lpstr>
      <vt:lpstr>Walvis Bay</vt:lpstr>
      <vt:lpstr>Saint Helena: GEOS-5 OC+BC+SO4</vt:lpstr>
      <vt:lpstr>Sept. 21, 2016</vt:lpstr>
      <vt:lpstr>Thursday 22 September 2016</vt:lpstr>
      <vt:lpstr>Thursday 22 September 2016 9Z</vt:lpstr>
      <vt:lpstr>Thursday 22 September 2016 9Z</vt:lpstr>
      <vt:lpstr>Thursday 22 September 2016 9Z</vt:lpstr>
      <vt:lpstr>Thursday 22 September 2016 9Z</vt:lpstr>
      <vt:lpstr>GEOS-5 Curtains: Thu 22 Sep 2016</vt:lpstr>
      <vt:lpstr>Sept. 22, 2016</vt:lpstr>
      <vt:lpstr>Sept. 22, 2016</vt:lpstr>
      <vt:lpstr>Friday 23 September 2016</vt:lpstr>
      <vt:lpstr>GEOS-5 AOD, Fri 23 Sep 2016 9Z</vt:lpstr>
      <vt:lpstr>GEOS-5 AOD, Fri 23 Sep 2016 9Z</vt:lpstr>
      <vt:lpstr>GEOS-5 AOD, Fri 23 Sep 2016 9Z</vt:lpstr>
      <vt:lpstr>GEOS-5 AOD, Fri 23 Sep 2016 9Z</vt:lpstr>
      <vt:lpstr>Sept. 23 (Friday)</vt:lpstr>
      <vt:lpstr>PowerPoint Presentation</vt:lpstr>
      <vt:lpstr>Sept. 23 (Friday)</vt:lpstr>
      <vt:lpstr>Sept. 23 (Friday)</vt:lpstr>
      <vt:lpstr>Sept. 23 (Friday) @10E</vt:lpstr>
      <vt:lpstr>Sept. 23 (Friday) @10E</vt:lpstr>
      <vt:lpstr>Sept. 23 (Friday)  Smoke Age</vt:lpstr>
      <vt:lpstr>Sept. 23 (Friday)  Smoke Age</vt:lpstr>
      <vt:lpstr>Sept. 23 (Friday)  Smoke Age</vt:lpstr>
      <vt:lpstr>Sept. 23 (Friday)  Smoke Age</vt:lpstr>
      <vt:lpstr>Sept. 23 (Friday)  Smoke Age</vt:lpstr>
      <vt:lpstr>Sept. 23 (Friday) @10E</vt:lpstr>
      <vt:lpstr>Sept. 23 (Friday) @10E</vt:lpstr>
      <vt:lpstr>Sept. 23 (Friday)</vt:lpstr>
      <vt:lpstr>Sept. 23 (Friday)</vt:lpstr>
      <vt:lpstr>Sept. 23 (Friday)</vt:lpstr>
      <vt:lpstr>Sept. 23 (Friday) @NW-SE</vt:lpstr>
      <vt:lpstr>Sept. 23 (Friday) @NW-SE</vt:lpstr>
      <vt:lpstr>Sept. 23 (Friday) @NW-SE</vt:lpstr>
      <vt:lpstr>PowerPoint Presentation</vt:lpstr>
      <vt:lpstr>GEOS-5 Curtains: Thu 22 Sep 2016</vt:lpstr>
      <vt:lpstr>Sept. 23 (Friday)</vt:lpstr>
      <vt:lpstr>Saturday-Sunday 24-25 September 2016</vt:lpstr>
      <vt:lpstr>GEOS-5 AOD: Sat-Sun 24-25 Sep 2016 9z</vt:lpstr>
      <vt:lpstr>GEOS-5 AOD: Sat-Sun 24-25 Sep 2016 9z</vt:lpstr>
      <vt:lpstr>GEOS-5 AOD: Sat-Sun 24-25 Sep 2016 9z</vt:lpstr>
      <vt:lpstr>GEOS-5 AOD: Sat-Sun 24-25 Sep 2016 9z</vt:lpstr>
      <vt:lpstr>PowerPoint Presentation</vt:lpstr>
    </vt:vector>
  </TitlesOfParts>
  <Manager/>
  <Company>LMIT ODIN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Page with  no NASA imagery  </dc:title>
  <dc:subject/>
  <dc:creator>LMIT ODIN</dc:creator>
  <cp:keywords/>
  <dc:description/>
  <cp:lastModifiedBy>Arlindo da Silva</cp:lastModifiedBy>
  <cp:revision>877</cp:revision>
  <cp:lastPrinted>2006-05-05T11:56:29Z</cp:lastPrinted>
  <dcterms:created xsi:type="dcterms:W3CDTF">2013-05-01T18:14:36Z</dcterms:created>
  <dcterms:modified xsi:type="dcterms:W3CDTF">2016-09-22T07:19:52Z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TC062562941033</vt:lpwstr>
  </property>
</Properties>
</file>