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8"/>
  </p:notesMasterIdLst>
  <p:sldIdLst>
    <p:sldId id="256" r:id="rId2"/>
    <p:sldId id="613" r:id="rId3"/>
    <p:sldId id="662" r:id="rId4"/>
    <p:sldId id="626" r:id="rId5"/>
    <p:sldId id="663" r:id="rId6"/>
    <p:sldId id="625" r:id="rId7"/>
    <p:sldId id="664" r:id="rId8"/>
    <p:sldId id="671" r:id="rId9"/>
    <p:sldId id="665" r:id="rId10"/>
    <p:sldId id="666" r:id="rId11"/>
    <p:sldId id="633" r:id="rId12"/>
    <p:sldId id="667" r:id="rId13"/>
    <p:sldId id="668" r:id="rId14"/>
    <p:sldId id="670" r:id="rId15"/>
    <p:sldId id="644" r:id="rId16"/>
    <p:sldId id="696" r:id="rId17"/>
    <p:sldId id="637" r:id="rId18"/>
    <p:sldId id="672" r:id="rId19"/>
    <p:sldId id="656" r:id="rId20"/>
    <p:sldId id="674" r:id="rId21"/>
    <p:sldId id="673" r:id="rId22"/>
    <p:sldId id="681" r:id="rId23"/>
    <p:sldId id="641" r:id="rId24"/>
    <p:sldId id="675" r:id="rId25"/>
    <p:sldId id="677" r:id="rId26"/>
    <p:sldId id="678" r:id="rId27"/>
    <p:sldId id="697" r:id="rId28"/>
    <p:sldId id="698" r:id="rId29"/>
    <p:sldId id="648" r:id="rId30"/>
    <p:sldId id="676" r:id="rId31"/>
    <p:sldId id="679" r:id="rId32"/>
    <p:sldId id="680" r:id="rId33"/>
    <p:sldId id="651" r:id="rId34"/>
    <p:sldId id="682" r:id="rId35"/>
    <p:sldId id="684" r:id="rId36"/>
    <p:sldId id="685" r:id="rId37"/>
    <p:sldId id="661" r:id="rId38"/>
    <p:sldId id="686" r:id="rId39"/>
    <p:sldId id="687" r:id="rId40"/>
    <p:sldId id="688" r:id="rId41"/>
    <p:sldId id="689" r:id="rId42"/>
    <p:sldId id="691" r:id="rId43"/>
    <p:sldId id="693" r:id="rId44"/>
    <p:sldId id="690" r:id="rId45"/>
    <p:sldId id="694" r:id="rId46"/>
    <p:sldId id="695" r:id="rId4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20" d="100"/>
          <a:sy n="120" d="100"/>
        </p:scale>
        <p:origin x="-680" y="-3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22-09-2016 – </a:t>
            </a:r>
            <a:r>
              <a:rPr lang="en-US" sz="3200" dirty="0" smtClean="0"/>
              <a:t>25-</a:t>
            </a:r>
            <a:r>
              <a:rPr lang="en-US" sz="3200" dirty="0" smtClean="0"/>
              <a:t>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21-</a:t>
            </a:r>
            <a:r>
              <a:rPr lang="en-US" dirty="0" smtClean="0"/>
              <a:t>09-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171"/>
            <a:ext cx="3997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surges of RH, the first one more</a:t>
            </a:r>
          </a:p>
          <a:p>
            <a:r>
              <a:rPr lang="en-US" dirty="0" smtClean="0"/>
              <a:t>a</a:t>
            </a:r>
            <a:r>
              <a:rPr lang="en-US" dirty="0" smtClean="0"/>
              <a:t>dvanced than yesterday’s </a:t>
            </a:r>
            <a:r>
              <a:rPr lang="en-US" dirty="0" err="1" smtClean="0"/>
              <a:t>fcst</a:t>
            </a:r>
            <a:r>
              <a:rPr lang="en-US" dirty="0" smtClean="0"/>
              <a:t>.  Extends to St Helena.  600mb anticyclone becoming distended, the RH looks active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01955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Yesterday’s </a:t>
            </a:r>
            <a:r>
              <a:rPr lang="en-US" dirty="0" err="1" smtClean="0"/>
              <a:t>fcst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3171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cloud moving westward, not dissipating during flight period as much.  UKMO shows more pronounced gap in cloud between the two surges.  Definitely more advanced westward than previous </a:t>
            </a:r>
            <a:r>
              <a:rPr lang="en-US" dirty="0" err="1" smtClean="0"/>
              <a:t>fcst</a:t>
            </a:r>
            <a:r>
              <a:rPr lang="en-US" dirty="0" smtClean="0"/>
              <a:t>.  UKMO </a:t>
            </a:r>
            <a:r>
              <a:rPr lang="en-US" dirty="0" err="1" smtClean="0"/>
              <a:t>fcsts</a:t>
            </a:r>
            <a:r>
              <a:rPr lang="en-US" dirty="0" smtClean="0"/>
              <a:t> more cloud than yesterday’s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09575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Absence of cirrus.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09575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model divergence here.  I do not see the tomahawk in the UKMO.  Generally, both models show more low cloud cover than yesterday’s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248150"/>
            <a:ext cx="16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Yesterday’s </a:t>
            </a:r>
            <a:r>
              <a:rPr lang="en-US" dirty="0" err="1" smtClean="0"/>
              <a:t>fcst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1" y="51435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Routine plan suggests we might encounter some middle cloud.  Clear regions near beginning and end.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1"/>
            <a:ext cx="7772400" cy="590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Friday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btb</a:t>
            </a:r>
            <a:r>
              <a:rPr lang="en-US" dirty="0" smtClean="0"/>
              <a:t>, 20160923)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590550"/>
            <a:ext cx="8763000" cy="4419600"/>
          </a:xfrm>
        </p:spPr>
        <p:txBody>
          <a:bodyPr/>
          <a:lstStyle/>
          <a:p>
            <a:pPr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0" y="1047750"/>
            <a:ext cx="243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moves further east.  Not quite as strong as yesterday’s </a:t>
            </a:r>
            <a:r>
              <a:rPr lang="en-US" dirty="0" err="1" smtClean="0"/>
              <a:t>fcst</a:t>
            </a:r>
            <a:r>
              <a:rPr lang="en-US" dirty="0" smtClean="0"/>
              <a:t> or as on 20160922 (Thursday).  Winds  go down by 5 knots.  Angola Bay “weak wind” region expands.</a:t>
            </a:r>
          </a:p>
          <a:p>
            <a:r>
              <a:rPr lang="en-US" dirty="0" smtClean="0"/>
              <a:t>Ceiling issues in the morning – no wind issues in the afternoon.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11239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Yesterday’s </a:t>
            </a:r>
            <a:r>
              <a:rPr lang="en-US" dirty="0" err="1" smtClean="0"/>
              <a:t>fcst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19200" y="4095750"/>
            <a:ext cx="511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return flow at 700mb – close to edge of high RH.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0"/>
            <a:ext cx="4064000" cy="325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81600" cy="400396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V="1">
            <a:off x="1143000" y="2647950"/>
            <a:ext cx="22860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3089" y="895350"/>
            <a:ext cx="2510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 heights slightly higher</a:t>
            </a:r>
          </a:p>
          <a:p>
            <a:r>
              <a:rPr lang="en-US" dirty="0" smtClean="0"/>
              <a:t> than Thursday.  A bit </a:t>
            </a:r>
          </a:p>
          <a:p>
            <a:r>
              <a:rPr lang="en-US" dirty="0" smtClean="0"/>
              <a:t> lower than </a:t>
            </a:r>
            <a:r>
              <a:rPr lang="en-US" dirty="0" err="1" smtClean="0"/>
              <a:t>ystdy’s</a:t>
            </a:r>
            <a:r>
              <a:rPr lang="en-US" dirty="0" smtClean="0"/>
              <a:t>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171"/>
            <a:ext cx="3931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Generally more active pattern than in yesterday’s </a:t>
            </a:r>
            <a:r>
              <a:rPr lang="en-US" dirty="0" err="1" smtClean="0"/>
              <a:t>fcst</a:t>
            </a:r>
            <a:r>
              <a:rPr lang="en-US" dirty="0" smtClean="0"/>
              <a:t> (next slide), mostly in downstream RH surges.  St Helena skies look to be interesting??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819150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Yesterday’s </a:t>
            </a:r>
            <a:r>
              <a:rPr lang="en-US" dirty="0" err="1" smtClean="0"/>
              <a:t>fcst</a:t>
            </a:r>
            <a:r>
              <a:rPr lang="en-US" dirty="0" smtClean="0"/>
              <a:t> (not shown), is</a:t>
            </a:r>
          </a:p>
          <a:p>
            <a:r>
              <a:rPr lang="en-US" dirty="0" smtClean="0"/>
              <a:t>less active in cross section, also shifted downward a bit at western longitudes.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1" y="409575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Yesterday’s </a:t>
            </a:r>
            <a:r>
              <a:rPr lang="en-US" dirty="0" err="1" smtClean="0"/>
              <a:t>fcst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248150"/>
            <a:ext cx="842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 cloud pattern substantially more aggressive than yesterday’s </a:t>
            </a:r>
            <a:r>
              <a:rPr lang="en-US" dirty="0" err="1" smtClean="0"/>
              <a:t>fcst</a:t>
            </a:r>
            <a:r>
              <a:rPr lang="en-US" dirty="0" smtClean="0"/>
              <a:t> in both models.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24815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divergence at upper levels near south Angolan coast.  Do not expect cirrus to materialize there.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2201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Quasi-clear region in EC from 11 to 18S goes with belt of lower BL heights.  Clear region off</a:t>
            </a:r>
          </a:p>
          <a:p>
            <a:r>
              <a:rPr lang="en-US" dirty="0" smtClean="0"/>
              <a:t>  our coast makes sense with high and subsidence.  Do not think clear region in UKMO between 20 and 30S and 0 and 10E will materialize.  BL height is substantial there.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1657350"/>
            <a:ext cx="2176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 heights about a</a:t>
            </a:r>
          </a:p>
          <a:p>
            <a:r>
              <a:rPr lang="en-US" dirty="0" smtClean="0"/>
              <a:t> km, ample cloud</a:t>
            </a:r>
          </a:p>
          <a:p>
            <a:r>
              <a:rPr lang="en-US" dirty="0" smtClean="0"/>
              <a:t> west of 11E.  Note</a:t>
            </a:r>
          </a:p>
          <a:p>
            <a:r>
              <a:rPr lang="en-US" dirty="0" smtClean="0"/>
              <a:t> model disagreement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200" y="666750"/>
            <a:ext cx="142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XS along 15S.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133351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Saturday (no fly </a:t>
            </a:r>
            <a:r>
              <a:rPr lang="en-US" dirty="0" smtClean="0"/>
              <a:t>day, 20160924)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000" y="819150"/>
            <a:ext cx="8534400" cy="4114800"/>
          </a:xfrm>
        </p:spPr>
        <p:txBody>
          <a:bodyPr>
            <a:normAutofit/>
          </a:bodyPr>
          <a:lstStyle/>
          <a:p>
            <a:pPr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86715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return flow at 700mb – close to edge of high RH.  600mb plume stronger but positioned differently, drier air.  Typical fluid shearing.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400396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V="1">
            <a:off x="1143000" y="2647950"/>
            <a:ext cx="22860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429000" y="2952750"/>
            <a:ext cx="22098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819150"/>
            <a:ext cx="259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 Helena High  impacted by approaching front, weakens, even more than in previous </a:t>
            </a:r>
            <a:r>
              <a:rPr lang="en-US" dirty="0" err="1" smtClean="0"/>
              <a:t>fcst</a:t>
            </a:r>
            <a:r>
              <a:rPr lang="en-US" dirty="0" smtClean="0"/>
              <a:t>.  Except off of RSA west coast, generally weak wind conditions prevail.</a:t>
            </a:r>
          </a:p>
          <a:p>
            <a:r>
              <a:rPr lang="en-US" dirty="0" smtClean="0"/>
              <a:t>Reverse eddy circulations appear down to YWB.</a:t>
            </a:r>
          </a:p>
          <a:p>
            <a:endParaRPr lang="en-US" dirty="0" smtClean="0"/>
          </a:p>
          <a:p>
            <a:r>
              <a:rPr lang="en-US" dirty="0" smtClean="0"/>
              <a:t>No wind issues.  Morning</a:t>
            </a:r>
          </a:p>
          <a:p>
            <a:r>
              <a:rPr lang="en-US" dirty="0" smtClean="0"/>
              <a:t>c</a:t>
            </a:r>
            <a:r>
              <a:rPr lang="en-US" dirty="0" smtClean="0"/>
              <a:t>eiling issues may be worse because of eddy circulations.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81915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 heights drop, both compared to Friday, 20160923 and compared to previous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335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A-train of moisture surges continues – older ones get caught up in the </a:t>
            </a:r>
            <a:r>
              <a:rPr lang="en-US" dirty="0" err="1" smtClean="0"/>
              <a:t>westerlies</a:t>
            </a:r>
            <a:r>
              <a:rPr lang="en-US" dirty="0" smtClean="0"/>
              <a:t>.  500mb activity weak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4815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Yesterday’s </a:t>
            </a:r>
            <a:r>
              <a:rPr lang="en-US" dirty="0" err="1" smtClean="0"/>
              <a:t>fcst</a:t>
            </a:r>
            <a:r>
              <a:rPr lang="en-US" dirty="0" smtClean="0"/>
              <a:t> shows a stark contrast.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171950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much high and middle cloud, but more than in yesterday’s forecast.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17195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Absence of cirrus – </a:t>
            </a:r>
            <a:r>
              <a:rPr lang="en-US" dirty="0" err="1" smtClean="0"/>
              <a:t>midlatitude</a:t>
            </a:r>
            <a:r>
              <a:rPr lang="en-US" dirty="0" smtClean="0"/>
              <a:t> ridge, and strong tropical/subtropical flow from west – not much cross-equatorial flow.  I see some higher </a:t>
            </a:r>
            <a:r>
              <a:rPr lang="en-US" dirty="0" err="1" smtClean="0"/>
              <a:t>RH’s</a:t>
            </a:r>
            <a:r>
              <a:rPr lang="en-US" dirty="0" smtClean="0"/>
              <a:t> at upper levels (150mb) developing along the Angolan coast – might see something develop in the </a:t>
            </a:r>
            <a:r>
              <a:rPr lang="en-US" dirty="0" err="1" smtClean="0"/>
              <a:t>fcsts</a:t>
            </a:r>
            <a:r>
              <a:rPr lang="en-US" dirty="0" smtClean="0"/>
              <a:t> in the next few days.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17195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Surprising agreement this far out.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476750"/>
            <a:ext cx="207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Stable forecast, too.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02519"/>
          </a:xfrm>
        </p:spPr>
        <p:txBody>
          <a:bodyPr/>
          <a:lstStyle/>
          <a:p>
            <a:r>
              <a:rPr lang="en-US" dirty="0" smtClean="0"/>
              <a:t>Sunday, 20160925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895350"/>
            <a:ext cx="8610600" cy="3886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1123950"/>
            <a:ext cx="2590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front approaches and the circulation weakens still more, northerlies develop along our coast – could get socked in – hard to say.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01955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Yesterday’s YWB sounding.  Looks like classic dry convective mixed layer.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0"/>
            <a:ext cx="3860800" cy="3088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971550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BL heights in a broad region along coast make me worry about fog in our area.  I will not worry about this today – too far out – just something to think about.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171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Some interesting developments at </a:t>
            </a:r>
            <a:r>
              <a:rPr lang="en-US" sz="1600" dirty="0" err="1" smtClean="0"/>
              <a:t>midlevels</a:t>
            </a:r>
            <a:r>
              <a:rPr lang="en-US" sz="1600" dirty="0" smtClean="0"/>
              <a:t> if this materializes.  Strong amplifying trough near Greenwich meridian get some midlevel clouds over us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171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 would say the two European models agree pretty well on this development.</a:t>
            </a:r>
          </a:p>
          <a:p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97680" cy="372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312503"/>
            <a:ext cx="403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GFS is pretty similar too.</a:t>
            </a:r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248150"/>
            <a:ext cx="727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Decent consensus on SW African clouds, less so on oceanic mid-level clouds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248150"/>
            <a:ext cx="7850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Classification is a bit different, but only real difference is penetration of jet stream</a:t>
            </a:r>
          </a:p>
          <a:p>
            <a:r>
              <a:rPr lang="en-US" dirty="0" smtClean="0"/>
              <a:t> cirrus to 23S near 7E.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171950"/>
            <a:ext cx="8365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 with UKMO here (though slits could materialize).  BL heights are low, lots of thin fog</a:t>
            </a:r>
          </a:p>
          <a:p>
            <a:r>
              <a:rPr lang="en-US" dirty="0" smtClean="0"/>
              <a:t> covering the area off our coast (EC has the beginnings of the fog hook).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01955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Yesterday’s YWB sounding.  Looks like classic dry convective mixed layer.  Not quite to 600mb but can see at 700mb.  Can see hint in 800mb initialization, but not at 850mb.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0"/>
            <a:ext cx="3860800" cy="3088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81600" cy="4003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62000" y="133350"/>
            <a:ext cx="7772400" cy="1102519"/>
          </a:xfrm>
        </p:spPr>
        <p:txBody>
          <a:bodyPr>
            <a:normAutofit/>
          </a:bodyPr>
          <a:lstStyle/>
          <a:p>
            <a:r>
              <a:rPr lang="en-US" dirty="0" smtClean="0"/>
              <a:t>Thursday 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btb</a:t>
            </a:r>
            <a:r>
              <a:rPr lang="en-US" dirty="0" smtClean="0"/>
              <a:t>, 20160922)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1047750"/>
            <a:ext cx="8686800" cy="3886200"/>
          </a:xfrm>
        </p:spPr>
        <p:txBody>
          <a:bodyPr>
            <a:normAutofit/>
          </a:bodyPr>
          <a:lstStyle/>
          <a:p>
            <a:pPr lvl="1" algn="l">
              <a:buFont typeface="Arial"/>
              <a:buChar char="•"/>
            </a:pPr>
            <a:endParaRPr lang="en-US" sz="2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895350"/>
            <a:ext cx="251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promised, high is fully reorganized and strong, further east than yesterday’s </a:t>
            </a:r>
            <a:r>
              <a:rPr lang="en-US" dirty="0" err="1" smtClean="0"/>
              <a:t>prog</a:t>
            </a:r>
            <a:r>
              <a:rPr lang="en-US" dirty="0" smtClean="0"/>
              <a:t> by a bit.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1" y="97155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 heights slightly higher than yesterday’s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317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Landing forecast has not changed.  Expect winds close to 210 15-20 knots at</a:t>
            </a:r>
          </a:p>
          <a:p>
            <a:r>
              <a:rPr lang="en-US" dirty="0" smtClean="0"/>
              <a:t>5 PM, decreasing thereafter.  Morning ceiling issues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10045</TotalTime>
  <Words>937</Words>
  <Application>Microsoft Macintosh PowerPoint</Application>
  <PresentationFormat>On-screen Show (16:9)</PresentationFormat>
  <Paragraphs>111</Paragraphs>
  <Slides>46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ORACLES forecasting briefing Meteorology for 22-09-2016 – 25-09-2016</vt:lpstr>
      <vt:lpstr>Slide 2</vt:lpstr>
      <vt:lpstr>Slide 3</vt:lpstr>
      <vt:lpstr>Slide 4</vt:lpstr>
      <vt:lpstr>Slide 5</vt:lpstr>
      <vt:lpstr>Thursday (1st btb, 20160922)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Friday (2nd btb, 20160923)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Saturday (no fly day, 20160924)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Sunday, 20160925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94</cp:revision>
  <dcterms:created xsi:type="dcterms:W3CDTF">2016-09-21T03:09:14Z</dcterms:created>
  <dcterms:modified xsi:type="dcterms:W3CDTF">2016-09-21T07:05:49Z</dcterms:modified>
</cp:coreProperties>
</file>