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42"/>
  </p:notesMasterIdLst>
  <p:handoutMasterIdLst>
    <p:handoutMasterId r:id="rId43"/>
  </p:handoutMasterIdLst>
  <p:sldIdLst>
    <p:sldId id="256" r:id="rId2"/>
    <p:sldId id="334" r:id="rId3"/>
    <p:sldId id="338" r:id="rId4"/>
    <p:sldId id="378" r:id="rId5"/>
    <p:sldId id="393" r:id="rId6"/>
    <p:sldId id="431" r:id="rId7"/>
    <p:sldId id="433" r:id="rId8"/>
    <p:sldId id="434" r:id="rId9"/>
    <p:sldId id="435" r:id="rId10"/>
    <p:sldId id="429" r:id="rId11"/>
    <p:sldId id="417" r:id="rId12"/>
    <p:sldId id="418" r:id="rId13"/>
    <p:sldId id="419" r:id="rId14"/>
    <p:sldId id="420" r:id="rId15"/>
    <p:sldId id="421" r:id="rId16"/>
    <p:sldId id="373" r:id="rId17"/>
    <p:sldId id="402" r:id="rId18"/>
    <p:sldId id="403" r:id="rId19"/>
    <p:sldId id="404" r:id="rId20"/>
    <p:sldId id="405" r:id="rId21"/>
    <p:sldId id="436" r:id="rId22"/>
    <p:sldId id="437" r:id="rId23"/>
    <p:sldId id="430" r:id="rId24"/>
    <p:sldId id="424" r:id="rId25"/>
    <p:sldId id="423" r:id="rId26"/>
    <p:sldId id="425" r:id="rId27"/>
    <p:sldId id="426" r:id="rId28"/>
    <p:sldId id="427" r:id="rId29"/>
    <p:sldId id="428" r:id="rId30"/>
    <p:sldId id="401" r:id="rId31"/>
    <p:sldId id="406" r:id="rId32"/>
    <p:sldId id="407" r:id="rId33"/>
    <p:sldId id="408" r:id="rId34"/>
    <p:sldId id="415" r:id="rId35"/>
    <p:sldId id="409" r:id="rId36"/>
    <p:sldId id="410" r:id="rId37"/>
    <p:sldId id="411" r:id="rId38"/>
    <p:sldId id="412" r:id="rId39"/>
    <p:sldId id="413" r:id="rId40"/>
    <p:sldId id="414" r:id="rId41"/>
  </p:sldIdLst>
  <p:sldSz cx="9144000" cy="5143500" type="screen16x9"/>
  <p:notesSz cx="7010400" cy="94488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D7ED"/>
    <a:srgbClr val="CDB7ED"/>
    <a:srgbClr val="FFFAD0"/>
    <a:srgbClr val="FCFFB9"/>
    <a:srgbClr val="BDB1FF"/>
    <a:srgbClr val="2C93EF"/>
    <a:srgbClr val="094AB8"/>
    <a:srgbClr val="EF0202"/>
    <a:srgbClr val="A8B9DA"/>
    <a:srgbClr val="87B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9"/>
    <p:restoredTop sz="95982" autoAdjust="0"/>
  </p:normalViewPr>
  <p:slideViewPr>
    <p:cSldViewPr snapToGrid="0">
      <p:cViewPr varScale="1">
        <p:scale>
          <a:sx n="103" d="100"/>
          <a:sy n="103" d="100"/>
        </p:scale>
        <p:origin x="-664" y="-104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9757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55600" y="708025"/>
            <a:ext cx="6299200" cy="3543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87863"/>
            <a:ext cx="5607050" cy="425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974138"/>
            <a:ext cx="30384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2D798-E986-4347-8B6E-77185133318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9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1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>
                <a:solidFill>
                  <a:srgbClr val="2C93EF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233" y="228297"/>
            <a:ext cx="1077235" cy="107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6"/>
          </p:nvPr>
        </p:nvSpPr>
        <p:spPr>
          <a:xfrm>
            <a:off x="6100947" y="15612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7"/>
          </p:nvPr>
        </p:nvSpPr>
        <p:spPr>
          <a:xfrm>
            <a:off x="3096049" y="154235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93052" y="166103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6" name="Content Placeholder 3"/>
          <p:cNvSpPr>
            <a:spLocks noGrp="1"/>
          </p:cNvSpPr>
          <p:nvPr>
            <p:ph sz="half" idx="19"/>
          </p:nvPr>
        </p:nvSpPr>
        <p:spPr>
          <a:xfrm>
            <a:off x="6119276" y="252793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Content Placeholder 3"/>
          <p:cNvSpPr>
            <a:spLocks noGrp="1"/>
          </p:cNvSpPr>
          <p:nvPr>
            <p:ph sz="half" idx="20"/>
          </p:nvPr>
        </p:nvSpPr>
        <p:spPr>
          <a:xfrm>
            <a:off x="3114378" y="2526040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537908"/>
            <a:ext cx="2929764" cy="2275024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4858"/>
            <a:ext cx="3007591" cy="87195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076816"/>
            <a:ext cx="3007591" cy="351829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</p:spPr>
        <p:txBody>
          <a:bodyPr/>
          <a:lstStyle>
            <a:lvl1pPr marL="0" indent="0">
              <a:buNone/>
              <a:defRPr sz="1300"/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63" y="166155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147014" y="2540792"/>
            <a:ext cx="8813800" cy="22392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</p:spPr>
        <p:txBody>
          <a:bodyPr anchor="b"/>
          <a:lstStyle>
            <a:lvl1pPr marL="0" indent="0">
              <a:buNone/>
              <a:defRPr sz="1800"/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938" y="106363"/>
            <a:ext cx="4373562" cy="628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4391523" cy="3798981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4679422" y="216430"/>
            <a:ext cx="4051828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Helvetica"/>
                <a:ea typeface="ＭＳ Ｐゴシック" charset="-128"/>
                <a:cs typeface="Helvetic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490" y="1151405"/>
            <a:ext cx="4039465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490" y="1631507"/>
            <a:ext cx="4039465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151405"/>
            <a:ext cx="4040909" cy="480102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1631507"/>
            <a:ext cx="4040909" cy="296360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emf"/><Relationship Id="rId21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4938" y="106363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825500"/>
            <a:ext cx="88138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ORACLES Logo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709" y="133351"/>
            <a:ext cx="566890" cy="566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g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1.png"/><Relationship Id="rId3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ORACLES Forecast Briefing</a:t>
            </a:r>
            <a:br>
              <a:rPr lang="en-US" dirty="0" smtClean="0"/>
            </a:br>
            <a:r>
              <a:rPr lang="en-US" dirty="0" smtClean="0"/>
              <a:t>(Aerosols)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21 </a:t>
            </a:r>
            <a:r>
              <a:rPr lang="en-US" dirty="0" smtClean="0"/>
              <a:t>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615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699325"/>
            <a:ext cx="2751138" cy="24274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867105"/>
            <a:ext cx="2751137" cy="2125253"/>
          </a:xfr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22 12z </a:t>
            </a:r>
            <a:r>
              <a:rPr lang="en-US" dirty="0" smtClean="0"/>
              <a:t>AOD (update)</a:t>
            </a:r>
            <a:endParaRPr lang="en-US" dirty="0"/>
          </a:p>
        </p:txBody>
      </p:sp>
      <p:pic>
        <p:nvPicPr>
          <p:cNvPr id="11" name="Content Placeholder 1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715995"/>
            <a:ext cx="2751137" cy="2427473"/>
          </a:xfrm>
        </p:spPr>
      </p:pic>
    </p:spTree>
    <p:extLst>
      <p:ext uri="{BB962C8B-B14F-4D97-AF65-F5344CB8AC3E}">
        <p14:creationId xmlns:p14="http://schemas.microsoft.com/office/powerpoint/2010/main" val="1914151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22 12z </a:t>
            </a:r>
            <a:r>
              <a:rPr lang="en-US" dirty="0" smtClean="0"/>
              <a:t>AOD (old)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699325"/>
            <a:ext cx="2751138" cy="24274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867105"/>
            <a:ext cx="2751137" cy="212525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903693"/>
            <a:ext cx="2751137" cy="2052077"/>
          </a:xfrm>
        </p:spPr>
      </p:pic>
    </p:spTree>
    <p:extLst>
      <p:ext uri="{BB962C8B-B14F-4D97-AF65-F5344CB8AC3E}">
        <p14:creationId xmlns:p14="http://schemas.microsoft.com/office/powerpoint/2010/main" val="2817437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 – SE   September 22 12z </a:t>
            </a:r>
            <a:r>
              <a:rPr lang="en-US" dirty="0" smtClean="0"/>
              <a:t>(</a:t>
            </a:r>
            <a:r>
              <a:rPr lang="en-US" dirty="0"/>
              <a:t>update)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3" y="915988"/>
            <a:ext cx="1863672" cy="18526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900113"/>
            <a:ext cx="1863672" cy="1852612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" y="2841625"/>
            <a:ext cx="1863673" cy="1852613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2817813"/>
            <a:ext cx="1863672" cy="1852612"/>
          </a:xfrm>
        </p:spPr>
      </p:pic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</p:spTree>
    <p:extLst>
      <p:ext uri="{BB962C8B-B14F-4D97-AF65-F5344CB8AC3E}">
        <p14:creationId xmlns:p14="http://schemas.microsoft.com/office/powerpoint/2010/main" val="2158170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 – SE   September 22 </a:t>
            </a:r>
            <a:r>
              <a:rPr lang="en-US" dirty="0"/>
              <a:t>12z 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3" y="915988"/>
            <a:ext cx="1863672" cy="18526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900113"/>
            <a:ext cx="1863672" cy="1852612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" y="2841625"/>
            <a:ext cx="1863673" cy="185261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795" y="2817813"/>
            <a:ext cx="1863672" cy="1852612"/>
          </a:xfrm>
        </p:spPr>
      </p:pic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15" name="TextBox 14"/>
          <p:cNvSpPr txBox="1"/>
          <p:nvPr/>
        </p:nvSpPr>
        <p:spPr>
          <a:xfrm>
            <a:off x="3665912" y="1305098"/>
            <a:ext cx="6982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AOD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3554" y="1280488"/>
            <a:ext cx="931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ACAOD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26631" y="3081777"/>
            <a:ext cx="698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AGE -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1473" y="3133100"/>
            <a:ext cx="855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AGE-Mode</a:t>
            </a:r>
            <a:endParaRPr lang="en-US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26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N-S @10E     </a:t>
            </a:r>
            <a:r>
              <a:rPr lang="en-US" dirty="0"/>
              <a:t>September 22 12z </a:t>
            </a:r>
            <a:r>
              <a:rPr lang="en-US" dirty="0" smtClean="0"/>
              <a:t>AOD(n) </a:t>
            </a:r>
            <a:r>
              <a:rPr lang="en-US" dirty="0" smtClean="0">
                <a:solidFill>
                  <a:srgbClr val="FF0000"/>
                </a:solidFill>
              </a:rPr>
              <a:t>NW-SE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010295"/>
            <a:ext cx="4294188" cy="1663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1006813"/>
            <a:ext cx="4295775" cy="166461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995950"/>
            <a:ext cx="4295775" cy="1664612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996258"/>
            <a:ext cx="4294187" cy="1663997"/>
          </a:xfrm>
        </p:spPr>
      </p:pic>
    </p:spTree>
    <p:extLst>
      <p:ext uri="{BB962C8B-B14F-4D97-AF65-F5344CB8AC3E}">
        <p14:creationId xmlns:p14="http://schemas.microsoft.com/office/powerpoint/2010/main" val="356643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189" y="144311"/>
            <a:ext cx="8856662" cy="6286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N-S @10E     </a:t>
            </a:r>
            <a:r>
              <a:rPr lang="en-US" dirty="0"/>
              <a:t>September </a:t>
            </a:r>
            <a:r>
              <a:rPr lang="en-US" dirty="0" smtClean="0"/>
              <a:t>22 </a:t>
            </a:r>
            <a:r>
              <a:rPr lang="en-US" dirty="0"/>
              <a:t>12z AOD   </a:t>
            </a:r>
            <a:r>
              <a:rPr lang="en-US" dirty="0">
                <a:solidFill>
                  <a:srgbClr val="FF0000"/>
                </a:solidFill>
              </a:rPr>
              <a:t>NW-SE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010295"/>
            <a:ext cx="4294188" cy="1663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1006813"/>
            <a:ext cx="4295775" cy="166461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995950"/>
            <a:ext cx="4295775" cy="166461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996258"/>
            <a:ext cx="4294187" cy="1663997"/>
          </a:xfrm>
        </p:spPr>
      </p:pic>
      <p:sp>
        <p:nvSpPr>
          <p:cNvPr id="13" name="TextBox 12"/>
          <p:cNvSpPr txBox="1"/>
          <p:nvPr/>
        </p:nvSpPr>
        <p:spPr>
          <a:xfrm>
            <a:off x="4139738" y="2528246"/>
            <a:ext cx="147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GEOSS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048950" y="4486105"/>
            <a:ext cx="1479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WRF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0838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Friday</a:t>
            </a:r>
            <a:r>
              <a:rPr lang="en-US" dirty="0"/>
              <a:t> </a:t>
            </a:r>
            <a:r>
              <a:rPr lang="en-US" dirty="0" smtClean="0"/>
              <a:t>23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</a:t>
            </a:r>
            <a:r>
              <a:rPr lang="en-US" dirty="0" smtClean="0"/>
              <a:t>Day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32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Fri 23 Sep 2016 9Z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8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Fri 23 Sep 2016 9Z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9" name="TextBox 8"/>
          <p:cNvSpPr txBox="1"/>
          <p:nvPr/>
        </p:nvSpPr>
        <p:spPr>
          <a:xfrm>
            <a:off x="7447128" y="438977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HIGH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098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Fri 23 Sep 2016 9Z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447128" y="4389778"/>
            <a:ext cx="748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61656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Aerosol Week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7" name="plot_aer-globe_Ops6KM_R-forecast2-11014382-e20160919_21z_108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763" y="825500"/>
            <a:ext cx="7127875" cy="3811588"/>
          </a:xfrm>
        </p:spPr>
      </p:pic>
    </p:spTree>
    <p:extLst>
      <p:ext uri="{BB962C8B-B14F-4D97-AF65-F5344CB8AC3E}">
        <p14:creationId xmlns:p14="http://schemas.microsoft.com/office/powerpoint/2010/main" val="2108636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Fri 23 Sep 2016 9Z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  <p:sp>
        <p:nvSpPr>
          <p:cNvPr id="8" name="TextBox 7"/>
          <p:cNvSpPr txBox="1"/>
          <p:nvPr/>
        </p:nvSpPr>
        <p:spPr>
          <a:xfrm>
            <a:off x="7508777" y="4451432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LOW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43611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248150"/>
            <a:ext cx="842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Middle cloud pattern substantially more aggressive than yesterday’s </a:t>
            </a:r>
            <a:r>
              <a:rPr lang="en-US" dirty="0" err="1" smtClean="0"/>
              <a:t>fcst</a:t>
            </a:r>
            <a:r>
              <a:rPr lang="en-US" dirty="0" smtClean="0"/>
              <a:t> in both models.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2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2201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Quasi-clear region in EC from 11 to 18S goes with belt of lower BL heights.  Clear region off</a:t>
            </a:r>
          </a:p>
          <a:p>
            <a:r>
              <a:rPr lang="en-US" dirty="0" smtClean="0"/>
              <a:t>  our coast makes sense with high and subsidence.  Do not think clear region in UKMO between 20 and 30S and 0 and 10E will materialize.  BL height is substantial there.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014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699325"/>
            <a:ext cx="2751138" cy="242747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867105"/>
            <a:ext cx="2751137" cy="2125253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</a:t>
            </a:r>
            <a:r>
              <a:rPr lang="en-US" dirty="0" smtClean="0"/>
              <a:t>23 </a:t>
            </a:r>
            <a:r>
              <a:rPr lang="en-US" dirty="0"/>
              <a:t>12z </a:t>
            </a:r>
            <a:r>
              <a:rPr lang="en-US" dirty="0" smtClean="0"/>
              <a:t>AOD (update)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715995"/>
            <a:ext cx="2751137" cy="2427473"/>
          </a:xfrm>
        </p:spPr>
      </p:pic>
    </p:spTree>
    <p:extLst>
      <p:ext uri="{BB962C8B-B14F-4D97-AF65-F5344CB8AC3E}">
        <p14:creationId xmlns:p14="http://schemas.microsoft.com/office/powerpoint/2010/main" val="199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Friday 23 12Z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3" y="1100928"/>
            <a:ext cx="3886208" cy="3429007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 </a:t>
            </a:r>
            <a:r>
              <a:rPr lang="en-US" dirty="0"/>
              <a:t>– </a:t>
            </a:r>
            <a:r>
              <a:rPr lang="en-US" dirty="0" smtClean="0"/>
              <a:t>E@20S   </a:t>
            </a:r>
            <a:r>
              <a:rPr lang="en-US" dirty="0"/>
              <a:t>September </a:t>
            </a:r>
            <a:r>
              <a:rPr lang="en-US" dirty="0" smtClean="0"/>
              <a:t>23 </a:t>
            </a:r>
            <a:r>
              <a:rPr lang="en-US" dirty="0"/>
              <a:t>12z 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2" y="915988"/>
            <a:ext cx="1872054" cy="18526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04" y="900113"/>
            <a:ext cx="1872054" cy="1852612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6" y="2841625"/>
            <a:ext cx="1872055" cy="1852613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04" y="2817813"/>
            <a:ext cx="1872054" cy="1852612"/>
          </a:xfrm>
        </p:spPr>
      </p:pic>
      <p:pic>
        <p:nvPicPr>
          <p:cNvPr id="10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</p:spTree>
    <p:extLst>
      <p:ext uri="{BB962C8B-B14F-4D97-AF65-F5344CB8AC3E}">
        <p14:creationId xmlns:p14="http://schemas.microsoft.com/office/powerpoint/2010/main" val="2789045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 – E@20S   September 23 12z 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92" y="915988"/>
            <a:ext cx="1872054" cy="1852612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77" y="1077115"/>
            <a:ext cx="3886208" cy="3429007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04" y="900113"/>
            <a:ext cx="1872054" cy="1852612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6" y="2841625"/>
            <a:ext cx="1872055" cy="1852613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04" y="2817813"/>
            <a:ext cx="1872054" cy="1852612"/>
          </a:xfrm>
        </p:spPr>
      </p:pic>
    </p:spTree>
    <p:extLst>
      <p:ext uri="{BB962C8B-B14F-4D97-AF65-F5344CB8AC3E}">
        <p14:creationId xmlns:p14="http://schemas.microsoft.com/office/powerpoint/2010/main" val="163138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450"/>
            <a:ext cx="8856662" cy="6286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W-E </a:t>
            </a:r>
            <a:r>
              <a:rPr lang="en-US" dirty="0" smtClean="0">
                <a:solidFill>
                  <a:srgbClr val="FF0000"/>
                </a:solidFill>
              </a:rPr>
              <a:t>@25S </a:t>
            </a:r>
            <a:r>
              <a:rPr lang="en-US" dirty="0" smtClean="0"/>
              <a:t>September </a:t>
            </a:r>
            <a:r>
              <a:rPr lang="en-US" dirty="0"/>
              <a:t>23 12z AOD(n) </a:t>
            </a:r>
            <a:r>
              <a:rPr lang="en-US" dirty="0" smtClean="0">
                <a:solidFill>
                  <a:srgbClr val="FF0000"/>
                </a:solidFill>
              </a:rPr>
              <a:t>W-E@20S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46" y="889000"/>
            <a:ext cx="3810358" cy="190023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4" y="2878138"/>
            <a:ext cx="3931920" cy="1900237"/>
          </a:xfrm>
        </p:spPr>
      </p:pic>
      <p:pic>
        <p:nvPicPr>
          <p:cNvPr id="9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64" y="892175"/>
            <a:ext cx="3424843" cy="1900238"/>
          </a:xfrm>
        </p:spPr>
      </p:pic>
      <p:pic>
        <p:nvPicPr>
          <p:cNvPr id="10" name="Content Placeholder 12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269" y="2878138"/>
            <a:ext cx="3225338" cy="1900237"/>
          </a:xfrm>
        </p:spPr>
      </p:pic>
    </p:spTree>
    <p:extLst>
      <p:ext uri="{BB962C8B-B14F-4D97-AF65-F5344CB8AC3E}">
        <p14:creationId xmlns:p14="http://schemas.microsoft.com/office/powerpoint/2010/main" val="111007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W-E </a:t>
            </a:r>
            <a:r>
              <a:rPr lang="en-US" dirty="0">
                <a:solidFill>
                  <a:srgbClr val="FF0000"/>
                </a:solidFill>
              </a:rPr>
              <a:t>@</a:t>
            </a:r>
            <a:r>
              <a:rPr lang="en-US" dirty="0" smtClean="0">
                <a:solidFill>
                  <a:srgbClr val="FF0000"/>
                </a:solidFill>
              </a:rPr>
              <a:t>10E  </a:t>
            </a:r>
            <a:r>
              <a:rPr lang="en-US" dirty="0" smtClean="0"/>
              <a:t>September 23 </a:t>
            </a:r>
            <a:r>
              <a:rPr lang="en-US" dirty="0"/>
              <a:t>12z AOD(n) </a:t>
            </a:r>
            <a:r>
              <a:rPr lang="en-US" dirty="0">
                <a:solidFill>
                  <a:srgbClr val="FF0000"/>
                </a:solidFill>
              </a:rPr>
              <a:t>NW-SE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625" y="1010295"/>
            <a:ext cx="4294188" cy="1663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8" y="1006813"/>
            <a:ext cx="4295775" cy="1664612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995950"/>
            <a:ext cx="4295775" cy="1664612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263" y="2996258"/>
            <a:ext cx="4294187" cy="1663997"/>
          </a:xfrm>
        </p:spPr>
      </p:pic>
      <p:pic>
        <p:nvPicPr>
          <p:cNvPr id="14" name="Content Placeholder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611" y="1006813"/>
            <a:ext cx="4295775" cy="166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5" name="Content Placeholder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938" y="2926063"/>
            <a:ext cx="4475335" cy="173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4175285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S-N@10E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September 23 12z AOD(n) 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1551780"/>
            <a:ext cx="2751138" cy="272256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413" y="1568449"/>
            <a:ext cx="2751137" cy="272256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13" y="1568449"/>
            <a:ext cx="2751137" cy="2722564"/>
          </a:xfrm>
        </p:spPr>
      </p:pic>
    </p:spTree>
    <p:extLst>
      <p:ext uri="{BB962C8B-B14F-4D97-AF65-F5344CB8AC3E}">
        <p14:creationId xmlns:p14="http://schemas.microsoft.com/office/powerpoint/2010/main" val="1805066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Walvis Bay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113" b="1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520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Saturday 24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Non-Flight </a:t>
            </a:r>
            <a:r>
              <a:rPr lang="en-US" dirty="0" smtClean="0"/>
              <a:t>Day (Friday)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Sat 24 Sep 2016 9Z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744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Sunday 25 </a:t>
            </a:r>
            <a:r>
              <a:rPr lang="en-US" dirty="0" smtClean="0"/>
              <a:t>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Flight Day (Friday)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46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AOD, Sun 25 Sep 2016 6Z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924" b="924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5354" r="53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02968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Clouds, Sun </a:t>
            </a:r>
            <a:r>
              <a:rPr lang="en-US" dirty="0"/>
              <a:t>25 Sep 2016 6Z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21367" b="2136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3"/>
          <a:srcRect t="21377" b="21377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4"/>
          <a:srcRect t="21367" b="21367"/>
          <a:stretch>
            <a:fillRect/>
          </a:stretch>
        </p:blipFill>
        <p:spPr/>
      </p:pic>
      <p:pic>
        <p:nvPicPr>
          <p:cNvPr id="9" name="Content Placeholder 7"/>
          <p:cNvPicPr>
            <a:picLocks noGrp="1" noChangeAspect="1"/>
          </p:cNvPicPr>
          <p:nvPr>
            <p:ph sz="half" idx="12"/>
          </p:nvPr>
        </p:nvPicPr>
        <p:blipFill>
          <a:blip r:embed="rId5"/>
          <a:srcRect t="26521" b="26521"/>
          <a:stretch>
            <a:fillRect/>
          </a:stretch>
        </p:blipFill>
        <p:spPr/>
      </p:pic>
      <p:sp>
        <p:nvSpPr>
          <p:cNvPr id="13" name="TextBox 12"/>
          <p:cNvSpPr txBox="1"/>
          <p:nvPr/>
        </p:nvSpPr>
        <p:spPr>
          <a:xfrm>
            <a:off x="2540178" y="4856236"/>
            <a:ext cx="4432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MID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6464357" y="4777756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HIGH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927879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 Consistency: Sun </a:t>
            </a:r>
            <a:r>
              <a:rPr lang="en-US" dirty="0"/>
              <a:t>25 Sep 2016 </a:t>
            </a:r>
            <a:r>
              <a:rPr lang="en-US" dirty="0" smtClean="0"/>
              <a:t>0Z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-7993" b="-7993"/>
          <a:stretch/>
        </p:blipFill>
        <p:spPr>
          <a:xfrm>
            <a:off x="149225" y="915988"/>
            <a:ext cx="4391025" cy="3798887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25" r="822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867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GEOS-5, Sun 25 Sep 2016 9Z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25" r="822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5"/>
          <a:srcRect l="3895" r="3895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2494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GEOS-5, Sun 25 Sep 2016 9Z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895" r="3895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3895" r="3895"/>
          <a:stretch>
            <a:fillRect/>
          </a:stretch>
        </p:blipFill>
        <p:spPr/>
      </p:pic>
      <p:pic>
        <p:nvPicPr>
          <p:cNvPr id="13" name="Content Placeholder 12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3895" r="3895"/>
          <a:stretch>
            <a:fillRect/>
          </a:stretch>
        </p:blipFill>
        <p:spPr/>
      </p:pic>
      <p:pic>
        <p:nvPicPr>
          <p:cNvPr id="15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5"/>
          <a:srcRect l="8225" r="8225"/>
          <a:stretch>
            <a:fillRect/>
          </a:stretch>
        </p:blipFill>
        <p:spPr/>
      </p:pic>
      <p:pic>
        <p:nvPicPr>
          <p:cNvPr id="16" name="Content Placeholder 12"/>
          <p:cNvPicPr>
            <a:picLocks noGrp="1" noChangeAspect="1"/>
          </p:cNvPicPr>
          <p:nvPr>
            <p:ph sz="half" idx="14"/>
          </p:nvPr>
        </p:nvPicPr>
        <p:blipFill>
          <a:blip r:embed="rId6"/>
          <a:srcRect l="3895" r="3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6414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NW-SE, Sun </a:t>
            </a:r>
            <a:r>
              <a:rPr lang="en-US" dirty="0"/>
              <a:t>25 Sep 2016 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5987" r="598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3"/>
          <a:srcRect l="5971" r="5971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5971" r="5971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5987" r="5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4843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N-S@10E, Sun </a:t>
            </a:r>
            <a:r>
              <a:rPr lang="en-US" dirty="0"/>
              <a:t>25 Sep 2016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2"/>
          </p:nvPr>
        </p:nvPicPr>
        <p:blipFill>
          <a:blip r:embed="rId2"/>
          <a:srcRect l="5971" r="5971"/>
          <a:stretch>
            <a:fillRect/>
          </a:stretch>
        </p:blipFill>
        <p:spPr/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987" r="5987"/>
          <a:stretch>
            <a:fillRect/>
          </a:stretch>
        </p:blipFill>
        <p:spPr/>
      </p:pic>
      <p:pic>
        <p:nvPicPr>
          <p:cNvPr id="15" name="Content Placeholder 14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5971" r="5971"/>
          <a:stretch>
            <a:fillRect/>
          </a:stretch>
        </p:blipFill>
        <p:spPr/>
      </p:pic>
      <p:pic>
        <p:nvPicPr>
          <p:cNvPr id="16" name="Content Placeholder 15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5987" r="5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9585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Gobabeb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Dust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OC+BC+SO4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1094" b="109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t="1113" b="11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310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GEOS-5 E-W@15S, Sun </a:t>
            </a:r>
            <a:r>
              <a:rPr lang="en-US" dirty="0"/>
              <a:t>25 Sep 2016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2"/>
          </p:nvPr>
        </p:nvPicPr>
        <p:blipFill>
          <a:blip r:embed="rId2"/>
          <a:srcRect l="5971" r="5971"/>
          <a:stretch>
            <a:fillRect/>
          </a:stretch>
        </p:blipFill>
        <p:spPr/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5987" r="5987"/>
          <a:stretch>
            <a:fillRect/>
          </a:stretch>
        </p:blipFill>
        <p:spPr/>
      </p:pic>
      <p:pic>
        <p:nvPicPr>
          <p:cNvPr id="11" name="Content Placeholder 10"/>
          <p:cNvPicPr>
            <a:picLocks noGrp="1" noChangeAspect="1"/>
          </p:cNvPicPr>
          <p:nvPr>
            <p:ph sz="half" idx="13"/>
          </p:nvPr>
        </p:nvPicPr>
        <p:blipFill>
          <a:blip r:embed="rId4"/>
          <a:srcRect l="5971" r="5971"/>
          <a:stretch>
            <a:fillRect/>
          </a:stretch>
        </p:blipFill>
        <p:spPr/>
      </p:pic>
      <p:pic>
        <p:nvPicPr>
          <p:cNvPr id="12" name="Content Placeholder 11"/>
          <p:cNvPicPr>
            <a:picLocks noGrp="1" noChangeAspect="1"/>
          </p:cNvPicPr>
          <p:nvPr>
            <p:ph sz="half" idx="14"/>
          </p:nvPr>
        </p:nvPicPr>
        <p:blipFill>
          <a:blip r:embed="rId5"/>
          <a:srcRect l="5987" r="59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0799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23035" y="3305035"/>
            <a:ext cx="8193944" cy="1022187"/>
          </a:xfrm>
        </p:spPr>
        <p:txBody>
          <a:bodyPr/>
          <a:lstStyle/>
          <a:p>
            <a:r>
              <a:rPr lang="en-US" dirty="0" smtClean="0"/>
              <a:t>Thursday 22 September 2016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Routine/Coordinated Flight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ORACLES Forecast Briefing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4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22 September </a:t>
            </a:r>
            <a:r>
              <a:rPr lang="en-US" dirty="0" smtClean="0"/>
              <a:t>2016 6Z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924" b="92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16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Thursday 22 September </a:t>
            </a:r>
            <a:r>
              <a:rPr lang="en-US" dirty="0" smtClean="0"/>
              <a:t>2016 6Z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54" r="5354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ORACLES Forecast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8213" r="82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5401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43171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 cloud moving westward, not dissipating during flight period as much.  UKMO shows more pronounced gap in cloud between the two surges.  Definitely more advanced westward than previous </a:t>
            </a:r>
            <a:r>
              <a:rPr lang="en-US" dirty="0" err="1" smtClean="0"/>
              <a:t>fcst</a:t>
            </a:r>
            <a:r>
              <a:rPr lang="en-US" dirty="0" smtClean="0"/>
              <a:t>.  UKMO </a:t>
            </a:r>
            <a:r>
              <a:rPr lang="en-US" dirty="0" err="1" smtClean="0"/>
              <a:t>fcsts</a:t>
            </a:r>
            <a:r>
              <a:rPr lang="en-US" dirty="0" smtClean="0"/>
              <a:t> more cloud than yesterday’s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1242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409575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model divergence here.  I do not see the tomahawk in the UKMO.  Generally, both models show more low cloud cover than yesterday’s </a:t>
            </a:r>
            <a:r>
              <a:rPr lang="en-US" dirty="0" err="1" smtClean="0"/>
              <a:t>fcst</a:t>
            </a:r>
            <a:r>
              <a:rPr lang="en-US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920" y="0"/>
            <a:ext cx="3942080" cy="37134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6448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8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21088</TotalTime>
  <Words>620</Words>
  <Application>Microsoft Macintosh PowerPoint</Application>
  <PresentationFormat>On-screen Show (16:9)</PresentationFormat>
  <Paragraphs>136</Paragraphs>
  <Slides>40</Slides>
  <Notes>1</Notes>
  <HiddenSlides>4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Blank Presentation</vt:lpstr>
      <vt:lpstr>ORACLES Forecast Briefing (Aerosols) </vt:lpstr>
      <vt:lpstr>The Aerosol Week</vt:lpstr>
      <vt:lpstr>Walvis Bay</vt:lpstr>
      <vt:lpstr>Gobabeb</vt:lpstr>
      <vt:lpstr>Thursday 22 September 2016</vt:lpstr>
      <vt:lpstr>Thursday 22 September 2016 6Z</vt:lpstr>
      <vt:lpstr>Thursday 22 September 2016 6Z</vt:lpstr>
      <vt:lpstr>PowerPoint Presentation</vt:lpstr>
      <vt:lpstr>PowerPoint Presentation</vt:lpstr>
      <vt:lpstr>September 22 12z AOD (update)</vt:lpstr>
      <vt:lpstr>September 22 12z AOD (old)</vt:lpstr>
      <vt:lpstr>NW – SE   September 22 12z (update)</vt:lpstr>
      <vt:lpstr>NW – SE   September 22 12z </vt:lpstr>
      <vt:lpstr>N-S @10E     September 22 12z AOD(n) NW-SE</vt:lpstr>
      <vt:lpstr>N-S @10E     September 22 12z AOD   NW-SE</vt:lpstr>
      <vt:lpstr>Friday 23 September 2016</vt:lpstr>
      <vt:lpstr>GEOS-5 AOD, Fri 23 Sep 2016 9Z</vt:lpstr>
      <vt:lpstr>GEOS-5 AOD, Fri 23 Sep 2016 9Z</vt:lpstr>
      <vt:lpstr>GEOS-5 AOD, Fri 23 Sep 2016 9Z</vt:lpstr>
      <vt:lpstr>GEOS-5 AOD, Fri 23 Sep 2016 9Z</vt:lpstr>
      <vt:lpstr>PowerPoint Presentation</vt:lpstr>
      <vt:lpstr>PowerPoint Presentation</vt:lpstr>
      <vt:lpstr>September 23 12z AOD (update)</vt:lpstr>
      <vt:lpstr>Friday 23 12Z</vt:lpstr>
      <vt:lpstr>W – E@20S   September 23 12z </vt:lpstr>
      <vt:lpstr>W – E@20S   September 23 12z </vt:lpstr>
      <vt:lpstr>W-E @25S September 23 12z AOD(n) W-E@20S</vt:lpstr>
      <vt:lpstr>W-E @10E  September 23 12z AOD(n) NW-SE</vt:lpstr>
      <vt:lpstr>S-N@10E  September 23 12z AOD(n) </vt:lpstr>
      <vt:lpstr>Saturday 24 September 2016</vt:lpstr>
      <vt:lpstr>GEOS-5 AOD, Sat 24 Sep 2016 9Z</vt:lpstr>
      <vt:lpstr>Sunday 25 September 2016</vt:lpstr>
      <vt:lpstr>GEOS-5 AOD, Sun 25 Sep 2016 6Z</vt:lpstr>
      <vt:lpstr>Clouds, Sun 25 Sep 2016 6Z</vt:lpstr>
      <vt:lpstr>Forecast Consistency: Sun 25 Sep 2016 0Z</vt:lpstr>
      <vt:lpstr>GEOS-5, Sun 25 Sep 2016 9Z</vt:lpstr>
      <vt:lpstr>GEOS-5, Sun 25 Sep 2016 9Z</vt:lpstr>
      <vt:lpstr>GEOS-5 NW-SE, Sun 25 Sep 2016  </vt:lpstr>
      <vt:lpstr>GEOS-5 N-S@10E, Sun 25 Sep 2016  </vt:lpstr>
      <vt:lpstr>GEOS-5 E-W@15S, Sun 25 Sep 2016  </vt:lpstr>
    </vt:vector>
  </TitlesOfParts>
  <Manager/>
  <Company>LMIT ODIN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  </dc:title>
  <dc:subject/>
  <dc:creator>LMIT ODIN</dc:creator>
  <cp:keywords/>
  <dc:description/>
  <cp:lastModifiedBy>Arlindo da Silva</cp:lastModifiedBy>
  <cp:revision>830</cp:revision>
  <cp:lastPrinted>2006-05-05T11:56:29Z</cp:lastPrinted>
  <dcterms:created xsi:type="dcterms:W3CDTF">2013-05-01T18:14:36Z</dcterms:created>
  <dcterms:modified xsi:type="dcterms:W3CDTF">2016-09-21T08:19:04Z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