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1"/>
  </p:notesMasterIdLst>
  <p:handoutMasterIdLst>
    <p:handoutMasterId r:id="rId32"/>
  </p:handoutMasterIdLst>
  <p:sldIdLst>
    <p:sldId id="256" r:id="rId2"/>
    <p:sldId id="334" r:id="rId3"/>
    <p:sldId id="338" r:id="rId4"/>
    <p:sldId id="317" r:id="rId5"/>
    <p:sldId id="354" r:id="rId6"/>
    <p:sldId id="357" r:id="rId7"/>
    <p:sldId id="358" r:id="rId8"/>
    <p:sldId id="258" r:id="rId9"/>
    <p:sldId id="360" r:id="rId10"/>
    <p:sldId id="359" r:id="rId11"/>
    <p:sldId id="356" r:id="rId12"/>
    <p:sldId id="364" r:id="rId13"/>
    <p:sldId id="290" r:id="rId14"/>
    <p:sldId id="361" r:id="rId15"/>
    <p:sldId id="339" r:id="rId16"/>
    <p:sldId id="365" r:id="rId17"/>
    <p:sldId id="366" r:id="rId18"/>
    <p:sldId id="367" r:id="rId19"/>
    <p:sldId id="368" r:id="rId20"/>
    <p:sldId id="337" r:id="rId21"/>
    <p:sldId id="374" r:id="rId22"/>
    <p:sldId id="375" r:id="rId23"/>
    <p:sldId id="376" r:id="rId24"/>
    <p:sldId id="369" r:id="rId25"/>
    <p:sldId id="370" r:id="rId26"/>
    <p:sldId id="371" r:id="rId27"/>
    <p:sldId id="373" r:id="rId28"/>
    <p:sldId id="372" r:id="rId29"/>
    <p:sldId id="377" r:id="rId30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5982" autoAdjust="0"/>
  </p:normalViewPr>
  <p:slideViewPr>
    <p:cSldViewPr snapToGrid="0">
      <p:cViewPr varScale="1">
        <p:scale>
          <a:sx n="97" d="100"/>
          <a:sy n="97" d="100"/>
        </p:scale>
        <p:origin x="-464" y="-96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18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Tuesday </a:t>
            </a:r>
            <a:r>
              <a:rPr lang="en-US" dirty="0"/>
              <a:t>2016-09</a:t>
            </a:r>
            <a:r>
              <a:rPr lang="en-US" dirty="0" smtClean="0"/>
              <a:t>-20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7096543" y="434652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40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Tuesday </a:t>
            </a:r>
            <a:r>
              <a:rPr lang="en-US" dirty="0"/>
              <a:t>2016-09</a:t>
            </a:r>
            <a:r>
              <a:rPr lang="en-US" dirty="0" smtClean="0"/>
              <a:t>-20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7096543" y="4346528"/>
            <a:ext cx="74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572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 &amp; Aerosols - Tuesday </a:t>
            </a:r>
            <a:r>
              <a:rPr lang="en-US" dirty="0"/>
              <a:t>2016-09</a:t>
            </a:r>
            <a:r>
              <a:rPr lang="en-US" dirty="0" smtClean="0"/>
              <a:t>-20 </a:t>
            </a:r>
            <a:r>
              <a:rPr lang="en-US" dirty="0"/>
              <a:t>9</a:t>
            </a:r>
            <a:r>
              <a:rPr lang="en-US" dirty="0" smtClean="0"/>
              <a:t>Z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5655734" y="2211917"/>
            <a:ext cx="69850" cy="762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7096543" y="4346528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61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Tuesday 2016</a:t>
            </a:r>
            <a:r>
              <a:rPr lang="en-US" dirty="0"/>
              <a:t>-09</a:t>
            </a:r>
            <a:r>
              <a:rPr lang="en-US" dirty="0" smtClean="0"/>
              <a:t>-20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9" name="Content Placeholder 18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8225" r="8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272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GEOS-5 AOD on </a:t>
            </a:r>
            <a:r>
              <a:rPr lang="en-US" dirty="0" smtClean="0"/>
              <a:t>Tuesday 2016</a:t>
            </a:r>
            <a:r>
              <a:rPr lang="en-US" dirty="0"/>
              <a:t>-09</a:t>
            </a:r>
            <a:r>
              <a:rPr lang="en-US" dirty="0" smtClean="0"/>
              <a:t>-20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7" name="Content Placeholder 16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8" name="Content Placeholder 17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1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5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62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7" name="Content Placeholder 26"/>
          <p:cNvPicPr>
            <a:picLocks noGrp="1" noChangeAspect="1"/>
          </p:cNvPicPr>
          <p:nvPr>
            <p:ph sz="half" idx="19"/>
          </p:nvPr>
        </p:nvPicPr>
        <p:blipFill>
          <a:blip r:embed="rId2"/>
          <a:srcRect l="-6814" r="-6814"/>
          <a:stretch>
            <a:fillRect/>
          </a:stretch>
        </p:blipFill>
        <p:spPr/>
      </p:pic>
      <p:pic>
        <p:nvPicPr>
          <p:cNvPr id="26" name="Content Placeholder 25"/>
          <p:cNvPicPr>
            <a:picLocks noGrp="1" noChangeAspect="1"/>
          </p:cNvPicPr>
          <p:nvPr>
            <p:ph sz="half" idx="20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25" name="Content Placeholder 24"/>
          <p:cNvPicPr>
            <a:picLocks noGrp="1" noChangeAspect="1"/>
          </p:cNvPicPr>
          <p:nvPr>
            <p:ph sz="half" idx="21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33" name="Content Placeholder 32"/>
          <p:cNvPicPr>
            <a:picLocks noGrp="1" noChangeAspect="1"/>
          </p:cNvPicPr>
          <p:nvPr>
            <p:ph sz="half" idx="18"/>
          </p:nvPr>
        </p:nvPicPr>
        <p:blipFill>
          <a:blip r:embed="rId5"/>
          <a:srcRect l="270" r="270"/>
          <a:stretch>
            <a:fillRect/>
          </a:stretch>
        </p:blipFill>
        <p:spPr/>
      </p:pic>
      <p:pic>
        <p:nvPicPr>
          <p:cNvPr id="32" name="Content Placeholder 31"/>
          <p:cNvPicPr>
            <a:picLocks noGrp="1" noChangeAspect="1"/>
          </p:cNvPicPr>
          <p:nvPr>
            <p:ph sz="half" idx="17"/>
          </p:nvPr>
        </p:nvPicPr>
        <p:blipFill>
          <a:blip r:embed="rId6"/>
          <a:srcRect l="243" r="243"/>
          <a:stretch>
            <a:fillRect/>
          </a:stretch>
        </p:blipFill>
        <p:spPr/>
      </p:pic>
      <p:pic>
        <p:nvPicPr>
          <p:cNvPr id="31" name="Content Placeholder 30"/>
          <p:cNvPicPr>
            <a:picLocks noGrp="1" noChangeAspect="1"/>
          </p:cNvPicPr>
          <p:nvPr>
            <p:ph sz="half" idx="16"/>
          </p:nvPr>
        </p:nvPicPr>
        <p:blipFill>
          <a:blip r:embed="rId7"/>
          <a:srcRect l="243" r="243"/>
          <a:stretch>
            <a:fillRect/>
          </a:stretch>
        </p:blipFill>
        <p:spPr/>
      </p:pic>
      <p:sp>
        <p:nvSpPr>
          <p:cNvPr id="34" name="TextBox 33"/>
          <p:cNvSpPr txBox="1"/>
          <p:nvPr/>
        </p:nvSpPr>
        <p:spPr>
          <a:xfrm rot="16200000">
            <a:off x="-699545" y="1266152"/>
            <a:ext cx="1860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BC GEOS-5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630942" y="332494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WRF: WFA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637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9"/>
          </p:nvPr>
        </p:nvPicPr>
        <p:blipFill>
          <a:blip r:embed="rId2"/>
          <a:srcRect l="-6814" r="-6814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20"/>
          </p:nvPr>
        </p:nvPicPr>
        <p:blipFill>
          <a:blip r:embed="rId3"/>
          <a:srcRect l="-6814" r="-6814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21"/>
          </p:nvPr>
        </p:nvPicPr>
        <p:blipFill>
          <a:blip r:embed="rId4"/>
          <a:srcRect l="-6814" r="-6814"/>
          <a:stretch>
            <a:fillRect/>
          </a:stretch>
        </p:blipFill>
        <p:spPr/>
      </p:pic>
      <p:grpSp>
        <p:nvGrpSpPr>
          <p:cNvPr id="13" name="Group 12"/>
          <p:cNvGrpSpPr/>
          <p:nvPr/>
        </p:nvGrpSpPr>
        <p:grpSpPr>
          <a:xfrm>
            <a:off x="0" y="219258"/>
            <a:ext cx="8937659" cy="2286892"/>
            <a:chOff x="263781" y="2678440"/>
            <a:chExt cx="8937659" cy="2286892"/>
          </a:xfrm>
        </p:grpSpPr>
        <p:pic>
          <p:nvPicPr>
            <p:cNvPr id="10" name="Content Placeholder 26"/>
            <p:cNvPicPr>
              <a:picLocks noChangeAspect="1"/>
            </p:cNvPicPr>
            <p:nvPr/>
          </p:nvPicPr>
          <p:blipFill>
            <a:blip r:embed="rId5"/>
            <a:srcRect l="-6814" r="-6814"/>
            <a:stretch>
              <a:fillRect/>
            </a:stretch>
          </p:blipFill>
          <p:spPr bwMode="auto">
            <a:xfrm>
              <a:off x="6271676" y="2680330"/>
              <a:ext cx="2929764" cy="227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11" name="Content Placeholder 25"/>
            <p:cNvPicPr>
              <a:picLocks noChangeAspect="1"/>
            </p:cNvPicPr>
            <p:nvPr/>
          </p:nvPicPr>
          <p:blipFill>
            <a:blip r:embed="rId6"/>
            <a:srcRect l="-6814" r="-6814"/>
            <a:stretch>
              <a:fillRect/>
            </a:stretch>
          </p:blipFill>
          <p:spPr bwMode="auto">
            <a:xfrm>
              <a:off x="3266778" y="2678440"/>
              <a:ext cx="2929764" cy="227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12" name="Content Placeholder 24"/>
            <p:cNvPicPr>
              <a:picLocks noChangeAspect="1"/>
            </p:cNvPicPr>
            <p:nvPr/>
          </p:nvPicPr>
          <p:blipFill>
            <a:blip r:embed="rId7"/>
            <a:srcRect l="-6814" r="-6814"/>
            <a:stretch>
              <a:fillRect/>
            </a:stretch>
          </p:blipFill>
          <p:spPr bwMode="auto">
            <a:xfrm>
              <a:off x="263781" y="2690308"/>
              <a:ext cx="2929764" cy="227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 rot="16200000">
            <a:off x="-637795" y="1269981"/>
            <a:ext cx="1552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WRF: WFA Ext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88823" y="3348022"/>
            <a:ext cx="160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WRF: BB 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0482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E-W@15S: Tue 20 Sep 2016 12Z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4" name="Content Placeholder 19"/>
          <p:cNvPicPr>
            <a:picLocks noGrp="1" noChangeAspect="1"/>
          </p:cNvPicPr>
          <p:nvPr>
            <p:ph sz="half" idx="13"/>
          </p:nvPr>
        </p:nvPicPr>
        <p:blipFill>
          <a:blip r:embed="rId2"/>
          <a:srcRect t="-4987" b="-4987"/>
          <a:stretch>
            <a:fillRect/>
          </a:stretch>
        </p:blipFill>
        <p:spPr/>
      </p:pic>
      <p:pic>
        <p:nvPicPr>
          <p:cNvPr id="27" name="Content Placeholder 2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13174" b="-25426"/>
          <a:stretch/>
        </p:blipFill>
        <p:spPr>
          <a:xfrm>
            <a:off x="298736" y="1962727"/>
            <a:ext cx="2751628" cy="2366818"/>
          </a:xfrm>
        </p:spPr>
      </p:pic>
      <p:pic>
        <p:nvPicPr>
          <p:cNvPr id="26" name="Content Placeholder 12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t="-4987" b="-4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162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N-S@10E: </a:t>
            </a:r>
            <a:r>
              <a:rPr lang="en-US" dirty="0"/>
              <a:t>Tue 20 Sep 2016 12Z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-5103" b="-9827"/>
          <a:stretch/>
        </p:blipFill>
        <p:spPr>
          <a:xfrm>
            <a:off x="298736" y="2332182"/>
            <a:ext cx="2751628" cy="18010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4557" r="4557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4557" r="4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68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Tuesday  Sept. 20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9" y="3000895"/>
            <a:ext cx="3748256" cy="198472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801340"/>
            <a:ext cx="3886208" cy="2199555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18" y="900113"/>
            <a:ext cx="2099626" cy="185261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" y="2841625"/>
            <a:ext cx="1872055" cy="18526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" y="862013"/>
            <a:ext cx="2099626" cy="1852612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966" y="2879725"/>
            <a:ext cx="2115646" cy="20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ORACLES_Forecast_Movies_2016091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Wednesday 21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TBD Flight/No</a:t>
            </a:r>
            <a:r>
              <a:rPr lang="en-US" smtClean="0"/>
              <a:t>-Flight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1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825" b="-982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Wed, 21 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6543" y="4346528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805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Wed, 21 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6543" y="4346528"/>
            <a:ext cx="74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MID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696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Wed, 21 September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6543" y="434652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629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 Sept. 21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903693"/>
            <a:ext cx="2751137" cy="2052077"/>
          </a:xfrm>
        </p:spPr>
      </p:pic>
    </p:spTree>
    <p:extLst>
      <p:ext uri="{BB962C8B-B14F-4D97-AF65-F5344CB8AC3E}">
        <p14:creationId xmlns:p14="http://schemas.microsoft.com/office/powerpoint/2010/main" val="217997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Sept. 21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1863672" cy="185261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900113"/>
            <a:ext cx="1863672" cy="1852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1863673" cy="185261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2817813"/>
            <a:ext cx="1863672" cy="1852612"/>
          </a:xfrm>
        </p:spPr>
      </p:pic>
      <p:sp>
        <p:nvSpPr>
          <p:cNvPr id="15" name="TextBox 14"/>
          <p:cNvSpPr txBox="1"/>
          <p:nvPr/>
        </p:nvSpPr>
        <p:spPr>
          <a:xfrm>
            <a:off x="2183580" y="4694238"/>
            <a:ext cx="2712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NW – SE Curtains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3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2" y="166688"/>
            <a:ext cx="5776451" cy="22383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63" y="2540000"/>
            <a:ext cx="5780550" cy="2239963"/>
          </a:xfrm>
        </p:spPr>
      </p:pic>
      <p:sp>
        <p:nvSpPr>
          <p:cNvPr id="7" name="TextBox 6"/>
          <p:cNvSpPr txBox="1"/>
          <p:nvPr/>
        </p:nvSpPr>
        <p:spPr>
          <a:xfrm>
            <a:off x="7822276" y="2726575"/>
            <a:ext cx="1132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WRF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444813" y="1024265"/>
            <a:ext cx="159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GEOS-5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669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 22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</a:t>
            </a:r>
            <a:r>
              <a:rPr lang="en-US" dirty="0"/>
              <a:t>Sept. </a:t>
            </a:r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850435"/>
            <a:ext cx="2751138" cy="21252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867105"/>
            <a:ext cx="2751137" cy="2125253"/>
          </a:xfrm>
        </p:spPr>
      </p:pic>
    </p:spTree>
    <p:extLst>
      <p:ext uri="{BB962C8B-B14F-4D97-AF65-F5344CB8AC3E}">
        <p14:creationId xmlns:p14="http://schemas.microsoft.com/office/powerpoint/2010/main" val="167665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62" y="166688"/>
            <a:ext cx="5776451" cy="223837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17" y="2540000"/>
            <a:ext cx="5750442" cy="2239963"/>
          </a:xfrm>
        </p:spPr>
      </p:pic>
    </p:spTree>
    <p:extLst>
      <p:ext uri="{BB962C8B-B14F-4D97-AF65-F5344CB8AC3E}">
        <p14:creationId xmlns:p14="http://schemas.microsoft.com/office/powerpoint/2010/main" val="248332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 Island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6714" r="-367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23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18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 descr="20160918_plume_age_calipso_for_pilots2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8" y="366575"/>
            <a:ext cx="2247281" cy="2930960"/>
          </a:xfrm>
          <a:prstGeom prst="rect">
            <a:avLst/>
          </a:prstGeom>
        </p:spPr>
      </p:pic>
      <p:pic>
        <p:nvPicPr>
          <p:cNvPr id="7" name="Picture 6" descr="P3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6" t="40002" b="6663"/>
          <a:stretch/>
        </p:blipFill>
        <p:spPr>
          <a:xfrm>
            <a:off x="2684116" y="706965"/>
            <a:ext cx="2025489" cy="218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1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18 September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5" b="-9825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7096543" y="4346528"/>
            <a:ext cx="74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192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18 September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827" b="-9827"/>
          <a:stretch>
            <a:fillRect/>
          </a:stretch>
        </p:blipFill>
        <p:spPr>
          <a:xfrm>
            <a:off x="4678363" y="903288"/>
            <a:ext cx="4084637" cy="3776662"/>
          </a:xfrm>
        </p:spPr>
      </p:pic>
      <p:sp>
        <p:nvSpPr>
          <p:cNvPr id="11" name="TextBox 10"/>
          <p:cNvSpPr txBox="1"/>
          <p:nvPr/>
        </p:nvSpPr>
        <p:spPr>
          <a:xfrm>
            <a:off x="7096543" y="434652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939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20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sz="half" idx="18"/>
          </p:nvPr>
        </p:nvPicPr>
        <p:blipFill>
          <a:blip r:embed="rId2"/>
          <a:srcRect l="270" r="270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6"/>
          </p:nvPr>
        </p:nvPicPr>
        <p:blipFill>
          <a:blip r:embed="rId3"/>
          <a:srcRect t="-2053" b="-2053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7"/>
          </p:nvPr>
        </p:nvPicPr>
        <p:blipFill>
          <a:blip r:embed="rId4"/>
          <a:srcRect l="-6814" r="-6814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9"/>
          </p:nvPr>
        </p:nvPicPr>
        <p:blipFill>
          <a:blip r:embed="rId5"/>
          <a:srcRect t="-2053" b="-2053"/>
          <a:stretch>
            <a:fillRect/>
          </a:stretch>
        </p:blipFill>
        <p:spPr/>
      </p:pic>
      <p:pic>
        <p:nvPicPr>
          <p:cNvPr id="10" name="Content Placeholder 11"/>
          <p:cNvPicPr>
            <a:picLocks noGrp="1" noChangeAspect="1"/>
          </p:cNvPicPr>
          <p:nvPr>
            <p:ph sz="half" idx="21"/>
          </p:nvPr>
        </p:nvPicPr>
        <p:blipFill>
          <a:blip r:embed="rId6"/>
          <a:srcRect l="243" r="243"/>
          <a:stretch>
            <a:fillRect/>
          </a:stretch>
        </p:blipFill>
        <p:spPr/>
      </p:pic>
      <p:sp>
        <p:nvSpPr>
          <p:cNvPr id="15" name="TextBox 14"/>
          <p:cNvSpPr txBox="1"/>
          <p:nvPr/>
        </p:nvSpPr>
        <p:spPr>
          <a:xfrm rot="16200000">
            <a:off x="-214161" y="126615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72 </a:t>
            </a:r>
            <a:r>
              <a:rPr lang="en-US" sz="2400" dirty="0" err="1" smtClean="0"/>
              <a:t>hr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60290" y="3301856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96 </a:t>
            </a:r>
            <a:r>
              <a:rPr lang="en-US" sz="2400" dirty="0" err="1" smtClean="0"/>
              <a:t>hr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394363" y="3048000"/>
            <a:ext cx="24198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Forecast</a:t>
            </a:r>
          </a:p>
          <a:p>
            <a:pPr algn="ctr"/>
            <a:r>
              <a:rPr lang="en-US" sz="3200" dirty="0" smtClean="0"/>
              <a:t>Consistency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055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20694</TotalTime>
  <Words>321</Words>
  <Application>Microsoft Macintosh PowerPoint</Application>
  <PresentationFormat>On-screen Show (16:9)</PresentationFormat>
  <Paragraphs>106</Paragraphs>
  <Slides>29</Slides>
  <Notes>0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 Presentation</vt:lpstr>
      <vt:lpstr>ORACLES Forecast Briefing (Aerosols) </vt:lpstr>
      <vt:lpstr>The Aerosol Week</vt:lpstr>
      <vt:lpstr>Walvis Bay</vt:lpstr>
      <vt:lpstr>Ascension Island</vt:lpstr>
      <vt:lpstr>Sunday 18 September 2016</vt:lpstr>
      <vt:lpstr>Sunday, 18 September 2016 9Z</vt:lpstr>
      <vt:lpstr>Sunday, 18 September 2016 9Z</vt:lpstr>
      <vt:lpstr>Tuesday 20 September 2016</vt:lpstr>
      <vt:lpstr>PowerPoint Presentation</vt:lpstr>
      <vt:lpstr>Clouds &amp; Aerosols - Tuesday 2016-09-20 9Z </vt:lpstr>
      <vt:lpstr>Clouds &amp; Aerosols - Tuesday 2016-09-20 9Z </vt:lpstr>
      <vt:lpstr>Clouds &amp; Aerosols - Tuesday 2016-09-20 9Z </vt:lpstr>
      <vt:lpstr>GEOS-5 AOD on Tuesday 2016-09-20 12Z</vt:lpstr>
      <vt:lpstr>GEOS-5 AOD on Tuesday 2016-09-20 12Z</vt:lpstr>
      <vt:lpstr>PowerPoint Presentation</vt:lpstr>
      <vt:lpstr>PowerPoint Presentation</vt:lpstr>
      <vt:lpstr>E-W@15S: Tue 20 Sep 2016 12Z </vt:lpstr>
      <vt:lpstr>N-S@10E: Tue 20 Sep 2016 12Z </vt:lpstr>
      <vt:lpstr>Tuesday  Sept. 20</vt:lpstr>
      <vt:lpstr>Wednesday 21 September 2016</vt:lpstr>
      <vt:lpstr>Wed, 21 September 2016 9Z</vt:lpstr>
      <vt:lpstr>Wed, 21 September 2016 9Z</vt:lpstr>
      <vt:lpstr>Wed, 21 September 2016 9Z</vt:lpstr>
      <vt:lpstr>Wednesday Sept. 21</vt:lpstr>
      <vt:lpstr>Wednesday Sept. 21</vt:lpstr>
      <vt:lpstr>PowerPoint Presentation</vt:lpstr>
      <vt:lpstr>Thursday 22 September 2016</vt:lpstr>
      <vt:lpstr>Thursday Sept. 22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751</cp:revision>
  <cp:lastPrinted>2006-05-05T11:56:29Z</cp:lastPrinted>
  <dcterms:created xsi:type="dcterms:W3CDTF">2013-05-01T18:14:36Z</dcterms:created>
  <dcterms:modified xsi:type="dcterms:W3CDTF">2016-09-18T09:20:18Z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