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</p:sldMasterIdLst>
  <p:notesMasterIdLst>
    <p:notesMasterId r:id="rId30"/>
  </p:notesMasterIdLst>
  <p:sldIdLst>
    <p:sldId id="256" r:id="rId2"/>
    <p:sldId id="559" r:id="rId3"/>
    <p:sldId id="561" r:id="rId4"/>
    <p:sldId id="560" r:id="rId5"/>
    <p:sldId id="524" r:id="rId6"/>
    <p:sldId id="525" r:id="rId7"/>
    <p:sldId id="528" r:id="rId8"/>
    <p:sldId id="535" r:id="rId9"/>
    <p:sldId id="562" r:id="rId10"/>
    <p:sldId id="563" r:id="rId11"/>
    <p:sldId id="564" r:id="rId12"/>
    <p:sldId id="565" r:id="rId13"/>
    <p:sldId id="582" r:id="rId14"/>
    <p:sldId id="567" r:id="rId15"/>
    <p:sldId id="568" r:id="rId16"/>
    <p:sldId id="569" r:id="rId17"/>
    <p:sldId id="570" r:id="rId18"/>
    <p:sldId id="571" r:id="rId19"/>
    <p:sldId id="572" r:id="rId20"/>
    <p:sldId id="574" r:id="rId21"/>
    <p:sldId id="575" r:id="rId22"/>
    <p:sldId id="578" r:id="rId23"/>
    <p:sldId id="576" r:id="rId24"/>
    <p:sldId id="579" r:id="rId25"/>
    <p:sldId id="580" r:id="rId26"/>
    <p:sldId id="577" r:id="rId27"/>
    <p:sldId id="581" r:id="rId28"/>
    <p:sldId id="573" r:id="rId2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1926" autoAdjust="0"/>
    <p:restoredTop sz="92776" autoAdjust="0"/>
  </p:normalViewPr>
  <p:slideViewPr>
    <p:cSldViewPr>
      <p:cViewPr>
        <p:scale>
          <a:sx n="100" d="100"/>
          <a:sy n="100" d="100"/>
        </p:scale>
        <p:origin x="-1032" y="-61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55A592-4D14-4C7F-91ED-B56C95117113}" type="datetimeFigureOut">
              <a:rPr lang="en-US" smtClean="0"/>
              <a:pPr/>
              <a:t>9/17/16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7A2CB9-FD66-4E13-B342-76D1C169DF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05833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E23E1-AABC-43A4-ADE1-6EE700AE1CCF}" type="datetime1">
              <a:rPr lang="en-US" smtClean="0"/>
              <a:pPr/>
              <a:t>9/17/16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12892-FEFA-4B8F-ABD0-781A9A9F28D3}" type="datetime1">
              <a:rPr lang="en-US" smtClean="0"/>
              <a:pPr/>
              <a:t>9/17/16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DDA3-AF4A-4763-AD50-2093D766E6D1}" type="datetime1">
              <a:rPr lang="en-US" smtClean="0"/>
              <a:pPr/>
              <a:t>9/17/16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1D675-CB14-4B9E-A3FB-A77161BED5A8}" type="datetime1">
              <a:rPr lang="en-US" smtClean="0"/>
              <a:pPr/>
              <a:t>9/17/16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69047-3D72-47BD-BEC5-903CBAE2C259}" type="datetime1">
              <a:rPr lang="en-US" smtClean="0"/>
              <a:pPr/>
              <a:t>9/17/16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57B0D-1CC9-415D-976C-7F22ADFEE19E}" type="datetime1">
              <a:rPr lang="en-US" smtClean="0"/>
              <a:pPr/>
              <a:t>9/17/16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877A6-2936-4342-A312-7B01191D0548}" type="datetime1">
              <a:rPr lang="en-US" smtClean="0"/>
              <a:pPr/>
              <a:t>9/17/16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FB895-2ECD-4B1D-96DA-66F210F506D7}" type="datetime1">
              <a:rPr lang="en-US" smtClean="0"/>
              <a:pPr/>
              <a:t>9/17/16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D9A37-3570-473D-A526-6F7CDC8009BF}" type="datetime1">
              <a:rPr lang="en-US" smtClean="0"/>
              <a:pPr/>
              <a:t>9/17/16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1EC1D-C5D1-4EEF-9BEA-8CEC1D2095D0}" type="datetime1">
              <a:rPr lang="en-US" smtClean="0"/>
              <a:pPr/>
              <a:t>9/17/16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1BA27-7988-48A0-8852-57DEB9517F31}" type="datetime1">
              <a:rPr lang="en-US" smtClean="0"/>
              <a:pPr/>
              <a:t>9/17/16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16C375-F334-4922-911D-C0170E2E411B}" type="datetime1">
              <a:rPr lang="en-US" smtClean="0"/>
              <a:pPr/>
              <a:t>9/17/16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3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Relationship Id="rId3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Relationship Id="rId3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Relationship Id="rId3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14550"/>
            <a:ext cx="7772400" cy="1102519"/>
          </a:xfrm>
        </p:spPr>
        <p:txBody>
          <a:bodyPr>
            <a:normAutofit/>
          </a:bodyPr>
          <a:lstStyle/>
          <a:p>
            <a:r>
              <a:rPr lang="en-US" sz="3200" dirty="0" smtClean="0"/>
              <a:t>ORACLES forecasting briefing</a:t>
            </a:r>
            <a:br>
              <a:rPr lang="en-US" sz="3200" dirty="0" smtClean="0"/>
            </a:br>
            <a:r>
              <a:rPr lang="en-US" sz="3200" dirty="0" smtClean="0"/>
              <a:t>Meteorology for 17-09-2016 – 10-09-2016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31381"/>
            <a:ext cx="6400800" cy="1314450"/>
          </a:xfrm>
        </p:spPr>
        <p:txBody>
          <a:bodyPr/>
          <a:lstStyle/>
          <a:p>
            <a:r>
              <a:rPr lang="en-US" dirty="0" smtClean="0"/>
              <a:t>17-</a:t>
            </a:r>
            <a:r>
              <a:rPr lang="en-US" dirty="0" smtClean="0"/>
              <a:t>09-2016</a:t>
            </a:r>
          </a:p>
          <a:p>
            <a:r>
              <a:rPr lang="en-US" dirty="0" smtClean="0"/>
              <a:t>Lenny Pfister</a:t>
            </a:r>
            <a:endParaRPr lang="en-US" dirty="0"/>
          </a:p>
        </p:txBody>
      </p:sp>
      <p:pic>
        <p:nvPicPr>
          <p:cNvPr id="1026" name="Picture 2" descr="ORACLES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33350"/>
            <a:ext cx="1752600" cy="1752600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nasa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52471" y="285750"/>
            <a:ext cx="1652529" cy="1371600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89557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998220"/>
            <a:ext cx="5364480" cy="41452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4019550"/>
            <a:ext cx="3429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So, there is an RH band at high altitude.  I think there will be very thin cirrus that the</a:t>
            </a:r>
          </a:p>
          <a:p>
            <a:r>
              <a:rPr lang="en-US" sz="1400" dirty="0" smtClean="0"/>
              <a:t> HSRL can penetrate (yesterday) but other  instruments (RSP, AIRMSPI) may have </a:t>
            </a:r>
            <a:r>
              <a:rPr lang="en-US" sz="1400" dirty="0" err="1" smtClean="0"/>
              <a:t>probs</a:t>
            </a:r>
            <a:r>
              <a:rPr lang="en-US" sz="1400" dirty="0" smtClean="0"/>
              <a:t>??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1920" y="0"/>
            <a:ext cx="3942080" cy="37134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95400" y="4400550"/>
            <a:ext cx="67808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Expect minimal low cloud near coast to 15S based on </a:t>
            </a:r>
            <a:r>
              <a:rPr lang="en-US" dirty="0" err="1" smtClean="0"/>
              <a:t>verif</a:t>
            </a:r>
            <a:r>
              <a:rPr lang="en-US" dirty="0" smtClean="0"/>
              <a:t> (next slide).</a:t>
            </a:r>
          </a:p>
          <a:p>
            <a:r>
              <a:rPr lang="en-US" dirty="0" smtClean="0"/>
              <a:t>Both models actually did pretty well for this morning.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219200" y="4552950"/>
            <a:ext cx="7600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48 hour forecast for today, actually pretty good, even north of </a:t>
            </a:r>
            <a:r>
              <a:rPr lang="en-US" dirty="0" err="1" smtClean="0"/>
              <a:t>ang/nam</a:t>
            </a:r>
            <a:r>
              <a:rPr lang="en-US" dirty="0" smtClean="0"/>
              <a:t> border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9000" y="0"/>
            <a:ext cx="4445000" cy="32270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219200" y="4552950"/>
            <a:ext cx="7600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48 hour forecast for today, actually pretty good, even north of </a:t>
            </a:r>
            <a:r>
              <a:rPr lang="en-US" dirty="0" err="1" smtClean="0"/>
              <a:t>ang/nam</a:t>
            </a:r>
            <a:r>
              <a:rPr lang="en-US" dirty="0" smtClean="0"/>
              <a:t> border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9000" y="0"/>
            <a:ext cx="4445000" cy="32270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942080" cy="3713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85800" y="133350"/>
            <a:ext cx="7772400" cy="1102519"/>
          </a:xfrm>
        </p:spPr>
        <p:txBody>
          <a:bodyPr/>
          <a:lstStyle/>
          <a:p>
            <a:r>
              <a:rPr lang="en-US" dirty="0" smtClean="0"/>
              <a:t>Tuesday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381000" y="971550"/>
            <a:ext cx="8686800" cy="3962400"/>
          </a:xfrm>
        </p:spPr>
        <p:txBody>
          <a:bodyPr/>
          <a:lstStyle/>
          <a:p>
            <a:pPr algn="l">
              <a:buFont typeface="Arial"/>
              <a:buChar char="•"/>
            </a:pPr>
            <a:r>
              <a:rPr lang="en-US" sz="2400" dirty="0" smtClean="0"/>
              <a:t>Winds much weaker on this day, minimal cloud, no </a:t>
            </a:r>
            <a:r>
              <a:rPr lang="en-US" sz="2400" dirty="0" err="1" smtClean="0"/>
              <a:t>flyability</a:t>
            </a:r>
            <a:r>
              <a:rPr lang="en-US" sz="2400" dirty="0" smtClean="0"/>
              <a:t> issues.</a:t>
            </a:r>
          </a:p>
          <a:p>
            <a:pPr algn="l">
              <a:buFont typeface="Arial"/>
              <a:buChar char="•"/>
            </a:pPr>
            <a:r>
              <a:rPr lang="en-US" sz="2400" dirty="0" smtClean="0"/>
              <a:t>600mb anticyclone developing rounded pattern (like yesterday’s </a:t>
            </a:r>
            <a:r>
              <a:rPr lang="en-US" sz="2400" dirty="0" err="1" smtClean="0"/>
              <a:t>fcst</a:t>
            </a:r>
            <a:r>
              <a:rPr lang="en-US" sz="2400" dirty="0" smtClean="0"/>
              <a:t>) with surge of moisture to 500mb moving </a:t>
            </a:r>
            <a:r>
              <a:rPr lang="en-US" sz="2400" dirty="0" err="1" smtClean="0"/>
              <a:t>swwrd</a:t>
            </a:r>
            <a:r>
              <a:rPr lang="en-US" sz="2400" dirty="0" smtClean="0"/>
              <a:t> over the SEA.</a:t>
            </a:r>
          </a:p>
          <a:p>
            <a:pPr algn="l">
              <a:buFont typeface="Arial"/>
              <a:buChar char="•"/>
            </a:pPr>
            <a:r>
              <a:rPr lang="en-US" sz="2400" dirty="0" smtClean="0"/>
              <a:t>Corresponding mid cloud follows this in both models.</a:t>
            </a:r>
          </a:p>
          <a:p>
            <a:pPr algn="l">
              <a:buFont typeface="Arial"/>
              <a:buChar char="•"/>
            </a:pPr>
            <a:r>
              <a:rPr lang="en-US" sz="2400" dirty="0" smtClean="0"/>
              <a:t>RH band (not shown) is reduced in value from Sunday – expect less or no cirrus except NE of 10S, 10E</a:t>
            </a:r>
          </a:p>
          <a:p>
            <a:pPr algn="l">
              <a:buFont typeface="Arial"/>
              <a:buChar char="•"/>
            </a:pPr>
            <a:r>
              <a:rPr lang="en-US" sz="2400" dirty="0" smtClean="0"/>
              <a:t>Models diverge on low cloud forecast.  EC clearing seems excessive.</a:t>
            </a:r>
          </a:p>
          <a:p>
            <a:pPr algn="l">
              <a:buFont typeface="Arial"/>
              <a:buChar char="•"/>
            </a:pPr>
            <a:endParaRPr lang="en-US" sz="2400" dirty="0" smtClean="0"/>
          </a:p>
          <a:p>
            <a:pPr algn="l">
              <a:buFont typeface="Arial"/>
              <a:buChar char="•"/>
            </a:pPr>
            <a:endParaRPr lang="en-US" sz="2400" dirty="0" smtClean="0"/>
          </a:p>
          <a:p>
            <a:pPr algn="l">
              <a:buFont typeface="Arial"/>
              <a:buChar char="•"/>
            </a:pP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705600" cy="518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705600" cy="5181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10400" y="819150"/>
            <a:ext cx="847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Flyable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520" y="998220"/>
            <a:ext cx="5364480" cy="4145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1920" y="0"/>
            <a:ext cx="3942080" cy="3713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1920" y="0"/>
            <a:ext cx="3942080" cy="37134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71600" y="4400550"/>
            <a:ext cx="70840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Blue splotch in middle (15S, 5E) has no </a:t>
            </a:r>
            <a:r>
              <a:rPr lang="en-US" dirty="0" err="1" smtClean="0"/>
              <a:t>corresspondent</a:t>
            </a:r>
            <a:r>
              <a:rPr lang="en-US" dirty="0" smtClean="0"/>
              <a:t> in RH plots, would </a:t>
            </a:r>
          </a:p>
          <a:p>
            <a:r>
              <a:rPr lang="en-US" dirty="0" smtClean="0"/>
              <a:t>  discount.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838200" y="133351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Sunday, 20160918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304800" y="742950"/>
            <a:ext cx="8686800" cy="4038600"/>
          </a:xfrm>
        </p:spPr>
        <p:txBody>
          <a:bodyPr>
            <a:normAutofit fontScale="70000" lnSpcReduction="20000"/>
          </a:bodyPr>
          <a:lstStyle/>
          <a:p>
            <a:pPr algn="l">
              <a:buFont typeface="Arial"/>
              <a:buChar char="•"/>
            </a:pPr>
            <a:r>
              <a:rPr lang="en-US" dirty="0" smtClean="0"/>
              <a:t>Distended high is stretched south of RSA.  Strong winds continue offshore</a:t>
            </a:r>
          </a:p>
          <a:p>
            <a:pPr algn="l">
              <a:buFont typeface="Arial"/>
              <a:buChar char="•"/>
            </a:pPr>
            <a:r>
              <a:rPr lang="en-US" dirty="0" smtClean="0"/>
              <a:t>Winds still strong tomorrow.  Current official </a:t>
            </a:r>
            <a:r>
              <a:rPr lang="en-US" dirty="0" err="1" smtClean="0"/>
              <a:t>fcst</a:t>
            </a:r>
            <a:r>
              <a:rPr lang="en-US" dirty="0" smtClean="0"/>
              <a:t> for today still barely within limits (14.18 knots cross).  Official </a:t>
            </a:r>
            <a:r>
              <a:rPr lang="en-US" dirty="0" err="1" smtClean="0"/>
              <a:t>fcst</a:t>
            </a:r>
            <a:r>
              <a:rPr lang="en-US" dirty="0" smtClean="0"/>
              <a:t> (yesterday 3 PM) was out of limits.</a:t>
            </a:r>
          </a:p>
          <a:p>
            <a:pPr algn="l">
              <a:buFont typeface="Arial"/>
              <a:buChar char="•"/>
            </a:pPr>
            <a:r>
              <a:rPr lang="en-US" dirty="0" smtClean="0"/>
              <a:t>Based on experience from yesterday, cancelling tomorrow for winds is a real possibility.</a:t>
            </a:r>
            <a:r>
              <a:rPr lang="en-US" dirty="0" smtClean="0"/>
              <a:t> </a:t>
            </a:r>
          </a:p>
          <a:p>
            <a:pPr algn="l">
              <a:buFont typeface="Arial"/>
              <a:buChar char="•"/>
            </a:pPr>
            <a:r>
              <a:rPr lang="en-US" dirty="0" smtClean="0"/>
              <a:t>600mb flow has a surge of moisture (to 500mb) exiting continent just north of 10S</a:t>
            </a:r>
          </a:p>
          <a:p>
            <a:pPr algn="l">
              <a:buFont typeface="Arial"/>
              <a:buChar char="•"/>
            </a:pPr>
            <a:r>
              <a:rPr lang="en-US" dirty="0" smtClean="0"/>
              <a:t>Middle cloud just north of 10S, stable forecast (maybe intensifying).</a:t>
            </a:r>
          </a:p>
          <a:p>
            <a:pPr algn="l">
              <a:buFont typeface="Arial"/>
              <a:buChar char="•"/>
            </a:pPr>
            <a:r>
              <a:rPr lang="en-US" dirty="0" smtClean="0"/>
              <a:t>High cirrus through middle of region – expect it to be there and very thin.</a:t>
            </a:r>
          </a:p>
          <a:p>
            <a:pPr algn="l">
              <a:buFont typeface="Arial"/>
              <a:buChar char="•"/>
            </a:pPr>
            <a:r>
              <a:rPr lang="en-US" dirty="0" smtClean="0"/>
              <a:t>Ample clearing to 5E.  Some model disagreement.  Expect minimal cloud even to 15S. </a:t>
            </a:r>
            <a:endParaRPr 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1920" y="0"/>
            <a:ext cx="3942080" cy="37134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71600" y="4400550"/>
            <a:ext cx="66534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Forecasts diverge at 96 hours.  I don’t think I have ever seen so much</a:t>
            </a:r>
          </a:p>
          <a:p>
            <a:r>
              <a:rPr lang="en-US" dirty="0" smtClean="0"/>
              <a:t> “clarity” to 10S – tend to doubt it.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533400" y="133350"/>
            <a:ext cx="7772400" cy="5857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Wednesday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228600" y="666750"/>
            <a:ext cx="8610600" cy="4191000"/>
          </a:xfrm>
        </p:spPr>
        <p:txBody>
          <a:bodyPr>
            <a:normAutofit lnSpcReduction="10000"/>
          </a:bodyPr>
          <a:lstStyle/>
          <a:p>
            <a:pPr algn="l">
              <a:buFont typeface="Arial"/>
              <a:buChar char="•"/>
            </a:pPr>
            <a:r>
              <a:rPr lang="en-US" dirty="0" smtClean="0"/>
              <a:t>ST Helena high retreats to southern mid Atlantic as a weak front heads toward 30S.</a:t>
            </a:r>
          </a:p>
          <a:p>
            <a:pPr algn="l">
              <a:buFont typeface="Arial"/>
              <a:buChar char="•"/>
            </a:pPr>
            <a:r>
              <a:rPr lang="en-US" dirty="0" smtClean="0"/>
              <a:t>Winds weaken, expect more clouds locally</a:t>
            </a:r>
          </a:p>
          <a:p>
            <a:pPr algn="l">
              <a:buFont typeface="Arial"/>
              <a:buChar char="•"/>
            </a:pPr>
            <a:r>
              <a:rPr lang="en-US" dirty="0" smtClean="0"/>
              <a:t>Moisture surge at mid levels continues, and, arguably, mid level clouds intensify</a:t>
            </a:r>
          </a:p>
          <a:p>
            <a:pPr algn="l">
              <a:buFont typeface="Arial"/>
              <a:buChar char="•"/>
            </a:pPr>
            <a:r>
              <a:rPr lang="en-US" dirty="0" smtClean="0"/>
              <a:t>Some high level cirrus.</a:t>
            </a:r>
          </a:p>
          <a:p>
            <a:pPr algn="l">
              <a:buFont typeface="Arial"/>
              <a:buChar char="•"/>
            </a:pPr>
            <a:r>
              <a:rPr lang="en-US" dirty="0" smtClean="0"/>
              <a:t>Low level clouds fill in, model divergence on details.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705600" cy="518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705600" cy="5181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18524" y="819150"/>
            <a:ext cx="248307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Start to develop low</a:t>
            </a:r>
          </a:p>
          <a:p>
            <a:r>
              <a:rPr lang="en-US" dirty="0" smtClean="0"/>
              <a:t> clouds in our area.</a:t>
            </a:r>
          </a:p>
          <a:p>
            <a:r>
              <a:rPr lang="en-US" dirty="0" smtClean="0"/>
              <a:t> Winds OK, the usual</a:t>
            </a:r>
          </a:p>
          <a:p>
            <a:r>
              <a:rPr lang="en-US" dirty="0" smtClean="0"/>
              <a:t> ceiling issues in the AM, </a:t>
            </a:r>
          </a:p>
          <a:p>
            <a:r>
              <a:rPr lang="en-US" dirty="0" smtClean="0"/>
              <a:t> OK this far out.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670"/>
            <a:ext cx="5364480" cy="4145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520" y="998220"/>
            <a:ext cx="5364480" cy="4145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0"/>
            <a:ext cx="3942080" cy="37134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4600" y="4476750"/>
            <a:ext cx="6524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 cloud in UKMO is probably near 18kft, lower limit of their class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1920" y="0"/>
            <a:ext cx="3942080" cy="37134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" y="4476750"/>
            <a:ext cx="7184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Looks to be convective outflow cirrus at 200-300mb (upper levels look dry).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705600" cy="518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1920" y="0"/>
            <a:ext cx="3942080" cy="37134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0" y="4248150"/>
            <a:ext cx="723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Models look divergent, but the message for both is that low clouds are filling in.  I would not trust details at 120 hours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520" y="998220"/>
            <a:ext cx="5364480" cy="41452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800" y="4248150"/>
            <a:ext cx="34110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Shows no change in the winds and</a:t>
            </a:r>
          </a:p>
          <a:p>
            <a:r>
              <a:rPr lang="en-US" dirty="0" smtClean="0"/>
              <a:t>  angles at landing between today</a:t>
            </a:r>
          </a:p>
          <a:p>
            <a:r>
              <a:rPr lang="en-US" dirty="0" smtClean="0"/>
              <a:t>  and tomorrow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14600" y="819150"/>
            <a:ext cx="651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NEW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520" y="998220"/>
            <a:ext cx="5364480" cy="41452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48400" y="1733550"/>
            <a:ext cx="57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OLD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4324350"/>
            <a:ext cx="27689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New forecast less favorable </a:t>
            </a:r>
          </a:p>
          <a:p>
            <a:r>
              <a:rPr lang="en-US" dirty="0" smtClean="0"/>
              <a:t>  than old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705600" cy="518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0"/>
            <a:ext cx="5364480" cy="41452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520" y="998220"/>
            <a:ext cx="5364480" cy="4145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447800" y="4400550"/>
            <a:ext cx="6292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These mid-cloud forecasts are in rough agreement and are stable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1920" y="0"/>
            <a:ext cx="3942080" cy="3713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52600" y="4552950"/>
            <a:ext cx="2074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Yesterday’s forecast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1920" y="0"/>
            <a:ext cx="3942080" cy="3713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1920" y="0"/>
            <a:ext cx="3942080" cy="3713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8910</TotalTime>
  <Words>587</Words>
  <Application>Microsoft Macintosh PowerPoint</Application>
  <PresentationFormat>On-screen Show (16:9)</PresentationFormat>
  <Paragraphs>80</Paragraphs>
  <Slides>28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ORACLES forecasting briefing Meteorology for 17-09-2016 – 10-09-2016</vt:lpstr>
      <vt:lpstr>Sunday, 20160918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Tuesday</vt:lpstr>
      <vt:lpstr>Slide 15</vt:lpstr>
      <vt:lpstr>Slide 16</vt:lpstr>
      <vt:lpstr>Slide 17</vt:lpstr>
      <vt:lpstr>Slide 18</vt:lpstr>
      <vt:lpstr>Slide 19</vt:lpstr>
      <vt:lpstr>Slide 20</vt:lpstr>
      <vt:lpstr>Wednesday</vt:lpstr>
      <vt:lpstr>Slide 22</vt:lpstr>
      <vt:lpstr>Slide 23</vt:lpstr>
      <vt:lpstr>Slide 24</vt:lpstr>
      <vt:lpstr>Slide 25</vt:lpstr>
      <vt:lpstr>Slide 26</vt:lpstr>
      <vt:lpstr>Slide 27</vt:lpstr>
      <vt:lpstr>Slide 28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ORACLES forecasting Briefing Aerosols</dc:title>
  <dc:creator>Pablo Saide Peralta</dc:creator>
  <cp:lastModifiedBy>Lenny Pfister</cp:lastModifiedBy>
  <cp:revision>75</cp:revision>
  <dcterms:created xsi:type="dcterms:W3CDTF">2016-09-17T07:02:36Z</dcterms:created>
  <dcterms:modified xsi:type="dcterms:W3CDTF">2016-09-17T10:08:12Z</dcterms:modified>
</cp:coreProperties>
</file>