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28"/>
  </p:notesMasterIdLst>
  <p:handoutMasterIdLst>
    <p:handoutMasterId r:id="rId29"/>
  </p:handoutMasterIdLst>
  <p:sldIdLst>
    <p:sldId id="256" r:id="rId2"/>
    <p:sldId id="334" r:id="rId3"/>
    <p:sldId id="338" r:id="rId4"/>
    <p:sldId id="317" r:id="rId5"/>
    <p:sldId id="354" r:id="rId6"/>
    <p:sldId id="345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258" r:id="rId16"/>
    <p:sldId id="356" r:id="rId17"/>
    <p:sldId id="342" r:id="rId18"/>
    <p:sldId id="290" r:id="rId19"/>
    <p:sldId id="339" r:id="rId20"/>
    <p:sldId id="324" r:id="rId21"/>
    <p:sldId id="340" r:id="rId22"/>
    <p:sldId id="341" r:id="rId23"/>
    <p:sldId id="337" r:id="rId24"/>
    <p:sldId id="355" r:id="rId25"/>
    <p:sldId id="343" r:id="rId26"/>
    <p:sldId id="344" r:id="rId27"/>
  </p:sldIdLst>
  <p:sldSz cx="9144000" cy="5143500" type="screen16x9"/>
  <p:notesSz cx="7010400" cy="9448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D7ED"/>
    <a:srgbClr val="CDB7ED"/>
    <a:srgbClr val="FFFAD0"/>
    <a:srgbClr val="FCFFB9"/>
    <a:srgbClr val="BDB1FF"/>
    <a:srgbClr val="2C93EF"/>
    <a:srgbClr val="094AB8"/>
    <a:srgbClr val="EF0202"/>
    <a:srgbClr val="A8B9DA"/>
    <a:srgbClr val="87B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/>
    <p:restoredTop sz="95982" autoAdjust="0"/>
  </p:normalViewPr>
  <p:slideViewPr>
    <p:cSldViewPr snapToGrid="0">
      <p:cViewPr varScale="1">
        <p:scale>
          <a:sx n="113" d="100"/>
          <a:sy n="113" d="100"/>
        </p:scale>
        <p:origin x="-744" y="-96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55600" y="708025"/>
            <a:ext cx="62992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87863"/>
            <a:ext cx="5607050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1">
                <a:solidFill>
                  <a:srgbClr val="FF0000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>
                <a:solidFill>
                  <a:srgbClr val="2C93E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233" y="228297"/>
            <a:ext cx="1077235" cy="107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6100947" y="15612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3096049" y="15423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93052" y="166103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6119276" y="252793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0"/>
          </p:nvPr>
        </p:nvSpPr>
        <p:spPr>
          <a:xfrm>
            <a:off x="3114378" y="252604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537908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4858"/>
            <a:ext cx="3007591" cy="87195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076816"/>
            <a:ext cx="3007591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63" y="166155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47014" y="2540792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06363"/>
            <a:ext cx="4373562" cy="628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4679422" y="216430"/>
            <a:ext cx="4051828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90" y="1151405"/>
            <a:ext cx="4039465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0" y="1631507"/>
            <a:ext cx="4039465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04" y="1151405"/>
            <a:ext cx="4040909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4" y="1631507"/>
            <a:ext cx="4040909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emf"/><Relationship Id="rId21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938" y="106363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0" y="825500"/>
            <a:ext cx="8813800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709" y="133351"/>
            <a:ext cx="566890" cy="5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ORACLES Forecast Briefing</a:t>
            </a:r>
            <a:br>
              <a:rPr lang="en-US" dirty="0" smtClean="0"/>
            </a:br>
            <a:r>
              <a:rPr lang="en-US" dirty="0" smtClean="0"/>
              <a:t>(Aerosols)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16 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1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September 18 12z AOD @ </a:t>
            </a:r>
            <a:r>
              <a:rPr lang="en-US" dirty="0" smtClean="0"/>
              <a:t>5 (top) and 10S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22" y="2791618"/>
            <a:ext cx="3856259" cy="185261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5" y="925957"/>
            <a:ext cx="3828036" cy="1767367"/>
          </a:xfrm>
        </p:spPr>
      </p:pic>
      <p:pic>
        <p:nvPicPr>
          <p:cNvPr id="10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83" y="1077114"/>
            <a:ext cx="3886208" cy="3429007"/>
          </a:xfrm>
        </p:spPr>
      </p:pic>
      <p:sp>
        <p:nvSpPr>
          <p:cNvPr id="13" name="TextBox 12"/>
          <p:cNvSpPr txBox="1"/>
          <p:nvPr/>
        </p:nvSpPr>
        <p:spPr>
          <a:xfrm>
            <a:off x="3150524" y="1313410"/>
            <a:ext cx="839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AOD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50524" y="3076452"/>
            <a:ext cx="839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02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September 18 12z AOD @ </a:t>
            </a:r>
            <a:r>
              <a:rPr lang="en-US" dirty="0" smtClean="0"/>
              <a:t>NW to SE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3" y="915988"/>
            <a:ext cx="4032786" cy="185261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" y="2841625"/>
            <a:ext cx="4035962" cy="1852613"/>
          </a:xfrm>
        </p:spPr>
      </p:pic>
      <p:pic>
        <p:nvPicPr>
          <p:cNvPr id="10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77" y="1077115"/>
            <a:ext cx="3886208" cy="3429007"/>
          </a:xfrm>
        </p:spPr>
      </p:pic>
      <p:sp>
        <p:nvSpPr>
          <p:cNvPr id="15" name="TextBox 14"/>
          <p:cNvSpPr txBox="1"/>
          <p:nvPr/>
        </p:nvSpPr>
        <p:spPr>
          <a:xfrm>
            <a:off x="2435630" y="1300507"/>
            <a:ext cx="839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AOD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51514" y="3153119"/>
            <a:ext cx="839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CO</a:t>
            </a:r>
            <a:endParaRPr lang="en-US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9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69" y="166688"/>
            <a:ext cx="5839238" cy="223837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Content Placeholder 9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2500137"/>
            <a:ext cx="5453149" cy="2335037"/>
          </a:xfrm>
        </p:spPr>
      </p:pic>
      <p:sp>
        <p:nvSpPr>
          <p:cNvPr id="8" name="TextBox 7"/>
          <p:cNvSpPr txBox="1"/>
          <p:nvPr/>
        </p:nvSpPr>
        <p:spPr>
          <a:xfrm>
            <a:off x="290945" y="374073"/>
            <a:ext cx="112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10 E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5869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62" y="166688"/>
            <a:ext cx="5776451" cy="2238375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605" y="2618509"/>
            <a:ext cx="5532748" cy="2216666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0945" y="374073"/>
            <a:ext cx="112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10 S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17738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Above Cloud AOD 9-16-2016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8" y="1211316"/>
            <a:ext cx="4346402" cy="3269244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02" y="1180407"/>
            <a:ext cx="4387495" cy="330015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61709" y="1554480"/>
            <a:ext cx="1022466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82392" y="752484"/>
            <a:ext cx="1379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WRF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87087" y="773109"/>
            <a:ext cx="18883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Observation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03394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20 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Flight 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9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Clouds &amp; Aerosols - Tuesday </a:t>
            </a:r>
            <a:r>
              <a:rPr lang="en-US" dirty="0"/>
              <a:t>2016-09</a:t>
            </a:r>
            <a:r>
              <a:rPr lang="en-US" dirty="0" smtClean="0"/>
              <a:t>-20 </a:t>
            </a:r>
            <a:r>
              <a:rPr lang="en-US" dirty="0"/>
              <a:t>9</a:t>
            </a:r>
            <a:r>
              <a:rPr lang="en-US" dirty="0" smtClean="0"/>
              <a:t>Z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24" b="924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5655734" y="2211917"/>
            <a:ext cx="6985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55720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Forecast Consistency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2"/>
          </p:nvPr>
        </p:nvPicPr>
        <p:blipFill>
          <a:blip r:embed="rId2"/>
          <a:srcRect t="21369" b="21369"/>
          <a:stretch>
            <a:fillRect/>
          </a:stretch>
        </p:blipFill>
        <p:spPr>
          <a:xfrm>
            <a:off x="230188" y="889000"/>
            <a:ext cx="4295775" cy="1900238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3"/>
          </p:nvPr>
        </p:nvPicPr>
        <p:blipFill>
          <a:blip r:embed="rId3"/>
          <a:srcRect t="21369" b="21369"/>
          <a:stretch>
            <a:fillRect/>
          </a:stretch>
        </p:blipFill>
        <p:spPr/>
      </p:pic>
      <p:pic>
        <p:nvPicPr>
          <p:cNvPr id="15" name="Content Placeholder 14"/>
          <p:cNvPicPr>
            <a:picLocks noGrp="1" noChangeAspect="1"/>
          </p:cNvPicPr>
          <p:nvPr>
            <p:ph sz="half" idx="14"/>
          </p:nvPr>
        </p:nvPicPr>
        <p:blipFill>
          <a:blip r:embed="rId4"/>
          <a:srcRect t="20337" b="20337"/>
          <a:stretch>
            <a:fillRect/>
          </a:stretch>
        </p:blipFill>
        <p:spPr/>
      </p:pic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t="20337" b="20337"/>
          <a:stretch>
            <a:fillRect/>
          </a:stretch>
        </p:blipFill>
        <p:spPr/>
      </p:pic>
      <p:sp>
        <p:nvSpPr>
          <p:cNvPr id="18" name="TextBox 17"/>
          <p:cNvSpPr txBox="1"/>
          <p:nvPr/>
        </p:nvSpPr>
        <p:spPr>
          <a:xfrm rot="16200000">
            <a:off x="1" y="1500074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96 </a:t>
            </a:r>
            <a:r>
              <a:rPr lang="en-US" sz="2400" dirty="0" err="1" smtClean="0"/>
              <a:t>hr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29810" y="3535778"/>
            <a:ext cx="1057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120 </a:t>
            </a:r>
            <a:r>
              <a:rPr lang="en-US" sz="2400" dirty="0" err="1" smtClean="0"/>
              <a:t>hr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1406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GEOS-5 AOD on </a:t>
            </a:r>
            <a:r>
              <a:rPr lang="en-US" dirty="0" smtClean="0"/>
              <a:t>Tuesday 2016</a:t>
            </a:r>
            <a:r>
              <a:rPr lang="en-US" dirty="0"/>
              <a:t>-09</a:t>
            </a:r>
            <a:r>
              <a:rPr lang="en-US" dirty="0" smtClean="0"/>
              <a:t>-20 12Z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225" r="8225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3895" r="3895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2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13"/>
          </p:nvPr>
        </p:nvPicPr>
        <p:blipFill>
          <a:blip r:embed="rId5"/>
          <a:srcRect l="3895" r="3895"/>
          <a:stretch>
            <a:fillRect/>
          </a:stretch>
        </p:blipFill>
        <p:spPr/>
      </p:pic>
      <p:pic>
        <p:nvPicPr>
          <p:cNvPr id="15" name="Content Placeholder 14"/>
          <p:cNvPicPr>
            <a:picLocks noGrp="1" noChangeAspect="1"/>
          </p:cNvPicPr>
          <p:nvPr>
            <p:ph sz="half" idx="14"/>
          </p:nvPr>
        </p:nvPicPr>
        <p:blipFill>
          <a:blip r:embed="rId6"/>
          <a:srcRect l="3895" r="3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272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6"/>
          </p:nvPr>
        </p:nvPicPr>
        <p:blipFill>
          <a:blip r:embed="rId2"/>
          <a:srcRect l="243" r="243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7"/>
          </p:nvPr>
        </p:nvPicPr>
        <p:blipFill>
          <a:blip r:embed="rId3"/>
          <a:srcRect l="243" r="243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8"/>
          </p:nvPr>
        </p:nvPicPr>
        <p:blipFill>
          <a:blip r:embed="rId4"/>
          <a:srcRect l="270" r="270"/>
          <a:stretch>
            <a:fillRect/>
          </a:stretch>
        </p:blipFill>
        <p:spPr/>
      </p:pic>
      <p:pic>
        <p:nvPicPr>
          <p:cNvPr id="15" name="Content Placeholder 14"/>
          <p:cNvPicPr>
            <a:picLocks noGrp="1" noChangeAspect="1"/>
          </p:cNvPicPr>
          <p:nvPr>
            <p:ph sz="half" idx="19"/>
          </p:nvPr>
        </p:nvPicPr>
        <p:blipFill>
          <a:blip r:embed="rId5"/>
          <a:srcRect l="270" r="270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20"/>
          </p:nvPr>
        </p:nvPicPr>
        <p:blipFill>
          <a:blip r:embed="rId6"/>
          <a:srcRect l="270" r="270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sz="half" idx="21"/>
          </p:nvPr>
        </p:nvPicPr>
        <p:blipFill>
          <a:blip r:embed="rId7"/>
          <a:srcRect l="243" r="2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6370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Aerosol Week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plot_aer-globe_G5GMAO-1M_12KM-10919651-e20160915_21z_108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763" y="825500"/>
            <a:ext cx="7127875" cy="3811588"/>
          </a:xfrm>
        </p:spPr>
      </p:pic>
    </p:spTree>
    <p:extLst>
      <p:ext uri="{BB962C8B-B14F-4D97-AF65-F5344CB8AC3E}">
        <p14:creationId xmlns:p14="http://schemas.microsoft.com/office/powerpoint/2010/main" val="210863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NW-SE Tuesday 20 Sep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2"/>
          <a:srcRect t="-6788" b="-6788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6788" b="-6788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t="-6788" b="-6788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t="-6788" b="-67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5906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GEOS-5 </a:t>
            </a:r>
            <a:r>
              <a:rPr lang="en-US" dirty="0" smtClean="0"/>
              <a:t>E-W@15S </a:t>
            </a:r>
            <a:r>
              <a:rPr lang="en-US" dirty="0"/>
              <a:t>Tuesday 20 Sep 2016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788" b="-6788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t="-6788" b="-6788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t="-6788" b="-6788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t="-6788" b="-67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3290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GEOS-5 </a:t>
            </a:r>
            <a:r>
              <a:rPr lang="en-US" dirty="0" smtClean="0"/>
              <a:t>N-S@10E </a:t>
            </a:r>
            <a:r>
              <a:rPr lang="en-US" dirty="0"/>
              <a:t>Tuesday 20 Sep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2"/>
          </p:nvPr>
        </p:nvPicPr>
        <p:blipFill>
          <a:blip r:embed="rId2"/>
          <a:srcRect t="-6788" b="-6788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6788" b="-6788"/>
          <a:stretch>
            <a:fillRect/>
          </a:stretch>
        </p:blipFill>
        <p:spPr/>
      </p:pic>
      <p:pic>
        <p:nvPicPr>
          <p:cNvPr id="15" name="Content Placeholder 14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t="-6788" b="-6788"/>
          <a:stretch>
            <a:fillRect/>
          </a:stretch>
        </p:blipFill>
        <p:spPr>
          <a:xfrm>
            <a:off x="221862" y="2877718"/>
            <a:ext cx="4294483" cy="1899937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t="-6788" b="-67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042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Wednesday 21 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TBD Flight/No</a:t>
            </a:r>
            <a:r>
              <a:rPr lang="en-US" smtClean="0"/>
              <a:t>-Flight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1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Clouds &amp; Aerosols - Tuesday </a:t>
            </a:r>
            <a:r>
              <a:rPr lang="en-US" dirty="0"/>
              <a:t>2016-09</a:t>
            </a:r>
            <a:r>
              <a:rPr lang="en-US" dirty="0" smtClean="0"/>
              <a:t>-20 </a:t>
            </a:r>
            <a:r>
              <a:rPr lang="en-US" dirty="0"/>
              <a:t>9</a:t>
            </a:r>
            <a:r>
              <a:rPr lang="en-US" dirty="0" smtClean="0"/>
              <a:t>Z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24" b="924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5655734" y="2211917"/>
            <a:ext cx="6985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0106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Clouds &amp; Aerosols - Wed </a:t>
            </a:r>
            <a:r>
              <a:rPr lang="en-US" dirty="0"/>
              <a:t>2016-09</a:t>
            </a:r>
            <a:r>
              <a:rPr lang="en-US" dirty="0" smtClean="0"/>
              <a:t>-21 12Z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>
            <a:off x="2298700" y="2319866"/>
            <a:ext cx="45719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-52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655734" y="2211917"/>
            <a:ext cx="6985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-52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24" b="9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6118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GEOS-5 NW-SE Tuesday 20 Sep 2016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788" b="-6788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t="-6788" b="-6788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t="-6788" b="-6788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t="-6788" b="-67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59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Walvis Bay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Dust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094" b="1094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OC+BC+SO4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1113" b="1113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0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Ascension Island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36714" r="-367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2349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18 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Flight 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1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September 18 12z AOD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13" y="1867105"/>
            <a:ext cx="2751137" cy="212525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13" y="1903693"/>
            <a:ext cx="2751137" cy="2052077"/>
          </a:xfrm>
        </p:spPr>
      </p:pic>
      <p:pic>
        <p:nvPicPr>
          <p:cNvPr id="10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699325"/>
            <a:ext cx="2751138" cy="2427474"/>
          </a:xfrm>
        </p:spPr>
      </p:pic>
    </p:spTree>
    <p:extLst>
      <p:ext uri="{BB962C8B-B14F-4D97-AF65-F5344CB8AC3E}">
        <p14:creationId xmlns:p14="http://schemas.microsoft.com/office/powerpoint/2010/main" val="1209755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September 18 12z AOD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77" y="1083973"/>
            <a:ext cx="3886208" cy="341529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3" y="1100928"/>
            <a:ext cx="3886208" cy="3429007"/>
          </a:xfrm>
        </p:spPr>
      </p:pic>
      <p:sp>
        <p:nvSpPr>
          <p:cNvPr id="9" name="TextBox 8"/>
          <p:cNvSpPr txBox="1"/>
          <p:nvPr/>
        </p:nvSpPr>
        <p:spPr>
          <a:xfrm>
            <a:off x="5403273" y="2909454"/>
            <a:ext cx="1587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DUST column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25427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September 18 12z AOD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3" y="1100928"/>
            <a:ext cx="3886208" cy="342900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533" y="903288"/>
            <a:ext cx="3816297" cy="377666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34793" y="1737360"/>
            <a:ext cx="158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S-N 10E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67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September 18 12z </a:t>
            </a:r>
            <a:r>
              <a:rPr lang="en-US" dirty="0" smtClean="0"/>
              <a:t>AOD @ 10E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2" y="915988"/>
            <a:ext cx="1872054" cy="185261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604" y="900113"/>
            <a:ext cx="1872054" cy="1852612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6" y="2841625"/>
            <a:ext cx="1872055" cy="1852613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604" y="2817813"/>
            <a:ext cx="1872054" cy="1852612"/>
          </a:xfrm>
        </p:spPr>
      </p:pic>
      <p:pic>
        <p:nvPicPr>
          <p:cNvPr id="11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77" y="1077115"/>
            <a:ext cx="3886208" cy="3429007"/>
          </a:xfrm>
        </p:spPr>
      </p:pic>
      <p:sp>
        <p:nvSpPr>
          <p:cNvPr id="15" name="TextBox 14"/>
          <p:cNvSpPr txBox="1"/>
          <p:nvPr/>
        </p:nvSpPr>
        <p:spPr>
          <a:xfrm>
            <a:off x="3150524" y="1313410"/>
            <a:ext cx="839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AOD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06838" y="3286119"/>
            <a:ext cx="839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O3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0046" y="3314079"/>
            <a:ext cx="839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CO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560" y="1315990"/>
            <a:ext cx="839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DUST</a:t>
            </a:r>
            <a:endParaRPr lang="en-US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20401</TotalTime>
  <Words>300</Words>
  <Application>Microsoft Macintosh PowerPoint</Application>
  <PresentationFormat>On-screen Show (16:9)</PresentationFormat>
  <Paragraphs>94</Paragraphs>
  <Slides>26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Blank Presentation</vt:lpstr>
      <vt:lpstr>ORACLES Forecast Briefing (Aerosols) </vt:lpstr>
      <vt:lpstr>The Aerosol Week</vt:lpstr>
      <vt:lpstr>Walvis Bay</vt:lpstr>
      <vt:lpstr>Ascension Island</vt:lpstr>
      <vt:lpstr>Sunday 18 September 2016</vt:lpstr>
      <vt:lpstr>September 18 12z AOD</vt:lpstr>
      <vt:lpstr>September 18 12z AOD</vt:lpstr>
      <vt:lpstr>September 18 12z AOD</vt:lpstr>
      <vt:lpstr>September 18 12z AOD @ 10E</vt:lpstr>
      <vt:lpstr>September 18 12z AOD @ 5 (top) and 10S</vt:lpstr>
      <vt:lpstr>September 18 12z AOD @ NW to SE</vt:lpstr>
      <vt:lpstr>PowerPoint Presentation</vt:lpstr>
      <vt:lpstr>PowerPoint Presentation</vt:lpstr>
      <vt:lpstr>Above Cloud AOD 9-16-2016</vt:lpstr>
      <vt:lpstr>Tuesday 20 September 2016</vt:lpstr>
      <vt:lpstr>Clouds &amp; Aerosols - Tuesday 2016-09-20 9Z </vt:lpstr>
      <vt:lpstr>Forecast Consistency</vt:lpstr>
      <vt:lpstr>GEOS-5 AOD on Tuesday 2016-09-20 12Z</vt:lpstr>
      <vt:lpstr>PowerPoint Presentation</vt:lpstr>
      <vt:lpstr>GEOS-5 NW-SE Tuesday 20 Sep 2016</vt:lpstr>
      <vt:lpstr>GEOS-5 E-W@15S Tuesday 20 Sep 2016</vt:lpstr>
      <vt:lpstr>GEOS-5 N-S@10E Tuesday 20 Sep 2016</vt:lpstr>
      <vt:lpstr>Wednesday 21 September 2016</vt:lpstr>
      <vt:lpstr>Clouds &amp; Aerosols - Tuesday 2016-09-20 9Z </vt:lpstr>
      <vt:lpstr>Clouds &amp; Aerosols - Wed 2016-09-21 12Z </vt:lpstr>
      <vt:lpstr>GEOS-5 NW-SE Tuesday 20 Sep 2016</vt:lpstr>
    </vt:vector>
  </TitlesOfParts>
  <Manager/>
  <Company>LMIT ODIN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  </dc:title>
  <dc:subject/>
  <dc:creator>LMIT ODIN</dc:creator>
  <cp:keywords/>
  <dc:description/>
  <cp:lastModifiedBy>Arlindo da Silva</cp:lastModifiedBy>
  <cp:revision>692</cp:revision>
  <cp:lastPrinted>2006-05-05T11:56:29Z</cp:lastPrinted>
  <dcterms:created xsi:type="dcterms:W3CDTF">2013-05-01T18:14:36Z</dcterms:created>
  <dcterms:modified xsi:type="dcterms:W3CDTF">2016-09-17T09:38:52Z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