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Default Extension="jpeg" ContentType="image/jpeg"/>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37"/>
  </p:notesMasterIdLst>
  <p:sldIdLst>
    <p:sldId id="256" r:id="rId2"/>
    <p:sldId id="471" r:id="rId3"/>
    <p:sldId id="482" r:id="rId4"/>
    <p:sldId id="483" r:id="rId5"/>
    <p:sldId id="484" r:id="rId6"/>
    <p:sldId id="493" r:id="rId7"/>
    <p:sldId id="485" r:id="rId8"/>
    <p:sldId id="486" r:id="rId9"/>
    <p:sldId id="487" r:id="rId10"/>
    <p:sldId id="490" r:id="rId11"/>
    <p:sldId id="516" r:id="rId12"/>
    <p:sldId id="489" r:id="rId13"/>
    <p:sldId id="491" r:id="rId14"/>
    <p:sldId id="492" r:id="rId15"/>
    <p:sldId id="514" r:id="rId16"/>
    <p:sldId id="495" r:id="rId17"/>
    <p:sldId id="494" r:id="rId18"/>
    <p:sldId id="515" r:id="rId19"/>
    <p:sldId id="496" r:id="rId20"/>
    <p:sldId id="497" r:id="rId21"/>
    <p:sldId id="500" r:id="rId22"/>
    <p:sldId id="502" r:id="rId23"/>
    <p:sldId id="508" r:id="rId24"/>
    <p:sldId id="509" r:id="rId25"/>
    <p:sldId id="510" r:id="rId26"/>
    <p:sldId id="511" r:id="rId27"/>
    <p:sldId id="512" r:id="rId28"/>
    <p:sldId id="513" r:id="rId29"/>
    <p:sldId id="517" r:id="rId30"/>
    <p:sldId id="501" r:id="rId31"/>
    <p:sldId id="503" r:id="rId32"/>
    <p:sldId id="504" r:id="rId33"/>
    <p:sldId id="505" r:id="rId34"/>
    <p:sldId id="506" r:id="rId35"/>
    <p:sldId id="507" r:id="rId3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1926" autoAdjust="0"/>
    <p:restoredTop sz="92776" autoAdjust="0"/>
  </p:normalViewPr>
  <p:slideViewPr>
    <p:cSldViewPr>
      <p:cViewPr>
        <p:scale>
          <a:sx n="100" d="100"/>
          <a:sy n="100" d="100"/>
        </p:scale>
        <p:origin x="-736" y="-336"/>
      </p:cViewPr>
      <p:guideLst>
        <p:guide orient="horz" pos="162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55A592-4D14-4C7F-91ED-B56C95117113}" type="datetimeFigureOut">
              <a:rPr lang="en-US" smtClean="0"/>
              <a:pPr/>
              <a:t>9/15/16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7A2CB9-FD66-4E13-B342-76D1C169DFD4}"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05833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C8E23E1-AABC-43A4-ADE1-6EE700AE1CCF}" type="datetime1">
              <a:rPr lang="en-US" smtClean="0"/>
              <a:pPr/>
              <a:t>9/15/16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012892-FEFA-4B8F-ABD0-781A9A9F28D3}" type="datetime1">
              <a:rPr lang="en-US" smtClean="0"/>
              <a:pPr/>
              <a:t>9/15/16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A7DDA3-AF4A-4763-AD50-2093D766E6D1}" type="datetime1">
              <a:rPr lang="en-US" smtClean="0"/>
              <a:pPr/>
              <a:t>9/15/16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11D675-CB14-4B9E-A3FB-A77161BED5A8}" type="datetime1">
              <a:rPr lang="en-US" smtClean="0"/>
              <a:pPr/>
              <a:t>9/15/16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769047-3D72-47BD-BEC5-903CBAE2C259}" type="datetime1">
              <a:rPr lang="en-US" smtClean="0"/>
              <a:pPr/>
              <a:t>9/15/16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F57B0D-1CC9-415D-976C-7F22ADFEE19E}" type="datetime1">
              <a:rPr lang="en-US" smtClean="0"/>
              <a:pPr/>
              <a:t>9/15/16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9877A6-2936-4342-A312-7B01191D0548}" type="datetime1">
              <a:rPr lang="en-US" smtClean="0"/>
              <a:pPr/>
              <a:t>9/15/16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9FB895-2ECD-4B1D-96DA-66F210F506D7}" type="datetime1">
              <a:rPr lang="en-US" smtClean="0"/>
              <a:pPr/>
              <a:t>9/15/16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8D9A37-3570-473D-A526-6F7CDC8009BF}" type="datetime1">
              <a:rPr lang="en-US" smtClean="0"/>
              <a:pPr/>
              <a:t>9/15/16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D1EC1D-C5D1-4EEF-9BEA-8CEC1D2095D0}" type="datetime1">
              <a:rPr lang="en-US" smtClean="0"/>
              <a:pPr/>
              <a:t>9/15/16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A1BA27-7988-48A0-8852-57DEB9517F31}" type="datetime1">
              <a:rPr lang="en-US" smtClean="0"/>
              <a:pPr/>
              <a:t>9/15/16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A16C375-F334-4922-911D-C0170E2E411B}" type="datetime1">
              <a:rPr lang="en-US" smtClean="0"/>
              <a:pPr/>
              <a:t>9/15/16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 Id="rId3"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 Id="rId3"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 Id="rId3"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 Id="rId3"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 Id="rId3"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14550"/>
            <a:ext cx="7772400" cy="1102519"/>
          </a:xfrm>
        </p:spPr>
        <p:txBody>
          <a:bodyPr>
            <a:normAutofit/>
          </a:bodyPr>
          <a:lstStyle/>
          <a:p>
            <a:r>
              <a:rPr lang="en-US" sz="3200" dirty="0" smtClean="0"/>
              <a:t>ORACLES forecasting briefing</a:t>
            </a:r>
            <a:br>
              <a:rPr lang="en-US" sz="3200" dirty="0" smtClean="0"/>
            </a:br>
            <a:r>
              <a:rPr lang="en-US" sz="3200" dirty="0" smtClean="0"/>
              <a:t>Meteorology for 16-09-2016 – 19-09-2016</a:t>
            </a:r>
            <a:endParaRPr lang="en-US" sz="3200" dirty="0"/>
          </a:p>
        </p:txBody>
      </p:sp>
      <p:sp>
        <p:nvSpPr>
          <p:cNvPr id="3" name="Subtitle 2"/>
          <p:cNvSpPr>
            <a:spLocks noGrp="1"/>
          </p:cNvSpPr>
          <p:nvPr>
            <p:ph type="subTitle" idx="1"/>
          </p:nvPr>
        </p:nvSpPr>
        <p:spPr>
          <a:xfrm>
            <a:off x="1371600" y="3431381"/>
            <a:ext cx="6400800" cy="1314450"/>
          </a:xfrm>
        </p:spPr>
        <p:txBody>
          <a:bodyPr/>
          <a:lstStyle/>
          <a:p>
            <a:r>
              <a:rPr lang="en-US" dirty="0" smtClean="0"/>
              <a:t>15-09-2016</a:t>
            </a:r>
          </a:p>
          <a:p>
            <a:r>
              <a:rPr lang="en-US" dirty="0" smtClean="0"/>
              <a:t>Lenny Pfister</a:t>
            </a:r>
            <a:endParaRPr lang="en-US" dirty="0"/>
          </a:p>
        </p:txBody>
      </p:sp>
      <p:pic>
        <p:nvPicPr>
          <p:cNvPr id="1026" name="Picture 2" descr="ORACLES Logo"/>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239000" y="133350"/>
            <a:ext cx="1752600" cy="17526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028" name="Picture 4" descr="Image result for nasa logo"/>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52471" y="285750"/>
            <a:ext cx="1652529" cy="13716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4" name="Slide Number Placeholder 3"/>
          <p:cNvSpPr>
            <a:spLocks noGrp="1"/>
          </p:cNvSpPr>
          <p:nvPr>
            <p:ph type="sldNum" sz="quarter" idx="12"/>
          </p:nvPr>
        </p:nvSpPr>
        <p:spPr/>
        <p:txBody>
          <a:bodyPr/>
          <a:lstStyle/>
          <a:p>
            <a:fld id="{B6F15528-21DE-4FAA-801E-634DDDAF4B2B}" type="slidenum">
              <a:rPr lang="en-US" smtClean="0"/>
              <a:pPr/>
              <a:t>1</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895575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10</a:t>
            </a:fld>
            <a:endParaRPr lang="en-US"/>
          </a:p>
        </p:txBody>
      </p:sp>
      <p:pic>
        <p:nvPicPr>
          <p:cNvPr id="4" name="Picture 3"/>
          <p:cNvPicPr>
            <a:picLocks noChangeAspect="1"/>
          </p:cNvPicPr>
          <p:nvPr/>
        </p:nvPicPr>
        <p:blipFill>
          <a:blip r:embed="rId2"/>
          <a:stretch>
            <a:fillRect/>
          </a:stretch>
        </p:blipFill>
        <p:spPr>
          <a:xfrm>
            <a:off x="3779520" y="998220"/>
            <a:ext cx="5364480" cy="4145280"/>
          </a:xfrm>
          <a:prstGeom prst="rect">
            <a:avLst/>
          </a:prstGeom>
        </p:spPr>
      </p:pic>
      <p:pic>
        <p:nvPicPr>
          <p:cNvPr id="3" name="Picture 2"/>
          <p:cNvPicPr>
            <a:picLocks noChangeAspect="1"/>
          </p:cNvPicPr>
          <p:nvPr/>
        </p:nvPicPr>
        <p:blipFill>
          <a:blip r:embed="rId3"/>
          <a:stretch>
            <a:fillRect/>
          </a:stretch>
        </p:blipFill>
        <p:spPr>
          <a:xfrm>
            <a:off x="0" y="0"/>
            <a:ext cx="5364480" cy="414528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
            <a:ext cx="7772400" cy="590550"/>
          </a:xfrm>
        </p:spPr>
        <p:txBody>
          <a:bodyPr>
            <a:normAutofit fontScale="90000"/>
          </a:bodyPr>
          <a:lstStyle/>
          <a:p>
            <a:r>
              <a:rPr lang="en-US" dirty="0" smtClean="0"/>
              <a:t>Saturday</a:t>
            </a:r>
            <a:endParaRPr lang="en-US" dirty="0"/>
          </a:p>
        </p:txBody>
      </p:sp>
      <p:sp>
        <p:nvSpPr>
          <p:cNvPr id="7" name="Subtitle 6"/>
          <p:cNvSpPr>
            <a:spLocks noGrp="1"/>
          </p:cNvSpPr>
          <p:nvPr>
            <p:ph type="subTitle" idx="1"/>
          </p:nvPr>
        </p:nvSpPr>
        <p:spPr>
          <a:xfrm>
            <a:off x="381000" y="590550"/>
            <a:ext cx="8382000" cy="4191000"/>
          </a:xfrm>
        </p:spPr>
        <p:txBody>
          <a:bodyPr>
            <a:normAutofit fontScale="85000" lnSpcReduction="10000"/>
          </a:bodyPr>
          <a:lstStyle/>
          <a:p>
            <a:pPr algn="l">
              <a:buFont typeface="Arial"/>
              <a:buChar char="•"/>
            </a:pPr>
            <a:r>
              <a:rPr lang="en-US" dirty="0" smtClean="0"/>
              <a:t>Surface winds off the coast accelerate as high moves eastward.  More subsidence, clear regions expand near coast.</a:t>
            </a:r>
          </a:p>
          <a:p>
            <a:pPr algn="l">
              <a:buFont typeface="Arial"/>
              <a:buChar char="•"/>
            </a:pPr>
            <a:r>
              <a:rPr lang="en-US" dirty="0" smtClean="0"/>
              <a:t>Moist region at 600mb develops NE of 10S,10E in EC model.  Some midlevel cloud in this region.  UKMO model shows some, but less than EC.  Trend of forecasts of cloud in this region (high AND low) is less cloud with later </a:t>
            </a:r>
            <a:r>
              <a:rPr lang="en-US" dirty="0" err="1" smtClean="0"/>
              <a:t>fcsts</a:t>
            </a:r>
            <a:r>
              <a:rPr lang="en-US" dirty="0" smtClean="0"/>
              <a:t>.</a:t>
            </a:r>
          </a:p>
          <a:p>
            <a:pPr algn="l">
              <a:buFont typeface="Arial"/>
              <a:buChar char="•"/>
            </a:pPr>
            <a:r>
              <a:rPr lang="en-US" dirty="0" smtClean="0"/>
              <a:t>Clear regions of coast in both models to 12-14S and to west of 10E.</a:t>
            </a:r>
          </a:p>
          <a:p>
            <a:pPr algn="l">
              <a:buFont typeface="Arial"/>
              <a:buChar char="•"/>
            </a:pPr>
            <a:r>
              <a:rPr lang="en-US" dirty="0" smtClean="0"/>
              <a:t>Strong winds on landing within limits.  Dust possible.</a:t>
            </a:r>
          </a:p>
          <a:p>
            <a:pPr algn="l">
              <a:buFont typeface="Arial"/>
              <a:buChar char="•"/>
            </a:pP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12</a:t>
            </a:fld>
            <a:endParaRPr lang="en-US"/>
          </a:p>
        </p:txBody>
      </p:sp>
      <p:pic>
        <p:nvPicPr>
          <p:cNvPr id="4" name="Picture 3"/>
          <p:cNvPicPr>
            <a:picLocks noChangeAspect="1"/>
          </p:cNvPicPr>
          <p:nvPr/>
        </p:nvPicPr>
        <p:blipFill>
          <a:blip r:embed="rId2"/>
          <a:stretch>
            <a:fillRect/>
          </a:stretch>
        </p:blipFill>
        <p:spPr>
          <a:xfrm>
            <a:off x="0" y="0"/>
            <a:ext cx="6705600" cy="51816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13</a:t>
            </a:fld>
            <a:endParaRPr lang="en-US"/>
          </a:p>
        </p:txBody>
      </p:sp>
      <p:pic>
        <p:nvPicPr>
          <p:cNvPr id="3" name="Picture 2"/>
          <p:cNvPicPr>
            <a:picLocks noChangeAspect="1"/>
          </p:cNvPicPr>
          <p:nvPr/>
        </p:nvPicPr>
        <p:blipFill>
          <a:blip r:embed="rId2"/>
          <a:stretch>
            <a:fillRect/>
          </a:stretch>
        </p:blipFill>
        <p:spPr>
          <a:xfrm>
            <a:off x="0" y="0"/>
            <a:ext cx="5364480" cy="4145280"/>
          </a:xfrm>
          <a:prstGeom prst="rect">
            <a:avLst/>
          </a:prstGeom>
        </p:spPr>
      </p:pic>
      <p:pic>
        <p:nvPicPr>
          <p:cNvPr id="4" name="Picture 3"/>
          <p:cNvPicPr>
            <a:picLocks noChangeAspect="1"/>
          </p:cNvPicPr>
          <p:nvPr/>
        </p:nvPicPr>
        <p:blipFill>
          <a:blip r:embed="rId3"/>
          <a:stretch>
            <a:fillRect/>
          </a:stretch>
        </p:blipFill>
        <p:spPr>
          <a:xfrm>
            <a:off x="3779520" y="998220"/>
            <a:ext cx="5364480" cy="414528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14</a:t>
            </a:fld>
            <a:endParaRPr lang="en-US"/>
          </a:p>
        </p:txBody>
      </p:sp>
      <p:pic>
        <p:nvPicPr>
          <p:cNvPr id="3" name="Picture 2"/>
          <p:cNvPicPr>
            <a:picLocks noChangeAspect="1"/>
          </p:cNvPicPr>
          <p:nvPr/>
        </p:nvPicPr>
        <p:blipFill>
          <a:blip r:embed="rId2"/>
          <a:stretch>
            <a:fillRect/>
          </a:stretch>
        </p:blipFill>
        <p:spPr>
          <a:xfrm>
            <a:off x="0" y="0"/>
            <a:ext cx="5364480" cy="4145280"/>
          </a:xfrm>
          <a:prstGeom prst="rect">
            <a:avLst/>
          </a:prstGeom>
        </p:spPr>
      </p:pic>
      <p:pic>
        <p:nvPicPr>
          <p:cNvPr id="4" name="Picture 3"/>
          <p:cNvPicPr>
            <a:picLocks noChangeAspect="1"/>
          </p:cNvPicPr>
          <p:nvPr/>
        </p:nvPicPr>
        <p:blipFill>
          <a:blip r:embed="rId3"/>
          <a:stretch>
            <a:fillRect/>
          </a:stretch>
        </p:blipFill>
        <p:spPr>
          <a:xfrm>
            <a:off x="5201920" y="0"/>
            <a:ext cx="3942080" cy="371348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15</a:t>
            </a:fld>
            <a:endParaRPr lang="en-US"/>
          </a:p>
        </p:txBody>
      </p:sp>
      <p:pic>
        <p:nvPicPr>
          <p:cNvPr id="3" name="Picture 2"/>
          <p:cNvPicPr>
            <a:picLocks noChangeAspect="1"/>
          </p:cNvPicPr>
          <p:nvPr/>
        </p:nvPicPr>
        <p:blipFill>
          <a:blip r:embed="rId2"/>
          <a:stretch>
            <a:fillRect/>
          </a:stretch>
        </p:blipFill>
        <p:spPr>
          <a:xfrm>
            <a:off x="-1" y="0"/>
            <a:ext cx="5364480" cy="4145280"/>
          </a:xfrm>
          <a:prstGeom prst="rect">
            <a:avLst/>
          </a:prstGeom>
        </p:spPr>
      </p:pic>
      <p:pic>
        <p:nvPicPr>
          <p:cNvPr id="4" name="Picture 3"/>
          <p:cNvPicPr>
            <a:picLocks noChangeAspect="1"/>
          </p:cNvPicPr>
          <p:nvPr/>
        </p:nvPicPr>
        <p:blipFill>
          <a:blip r:embed="rId3"/>
          <a:stretch>
            <a:fillRect/>
          </a:stretch>
        </p:blipFill>
        <p:spPr>
          <a:xfrm>
            <a:off x="5201920" y="0"/>
            <a:ext cx="3942080" cy="3713480"/>
          </a:xfrm>
          <a:prstGeom prst="rect">
            <a:avLst/>
          </a:prstGeom>
        </p:spPr>
      </p:pic>
      <p:sp>
        <p:nvSpPr>
          <p:cNvPr id="5" name="TextBox 4"/>
          <p:cNvSpPr txBox="1"/>
          <p:nvPr/>
        </p:nvSpPr>
        <p:spPr>
          <a:xfrm>
            <a:off x="1219200" y="4171950"/>
            <a:ext cx="1915909" cy="369332"/>
          </a:xfrm>
          <a:prstGeom prst="rect">
            <a:avLst/>
          </a:prstGeom>
          <a:noFill/>
        </p:spPr>
        <p:txBody>
          <a:bodyPr wrap="none" rtlCol="0">
            <a:spAutoFit/>
          </a:bodyPr>
          <a:lstStyle/>
          <a:p>
            <a:r>
              <a:rPr lang="en-US" dirty="0" smtClean="0"/>
              <a:t>Newer EC forecast</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16</a:t>
            </a:fld>
            <a:endParaRPr lang="en-US"/>
          </a:p>
        </p:txBody>
      </p:sp>
      <p:pic>
        <p:nvPicPr>
          <p:cNvPr id="3" name="Picture 2"/>
          <p:cNvPicPr>
            <a:picLocks noChangeAspect="1"/>
          </p:cNvPicPr>
          <p:nvPr/>
        </p:nvPicPr>
        <p:blipFill>
          <a:blip r:embed="rId2"/>
          <a:stretch>
            <a:fillRect/>
          </a:stretch>
        </p:blipFill>
        <p:spPr>
          <a:xfrm>
            <a:off x="-1" y="0"/>
            <a:ext cx="5892053" cy="455295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17</a:t>
            </a:fld>
            <a:endParaRPr lang="en-US"/>
          </a:p>
        </p:txBody>
      </p:sp>
      <p:pic>
        <p:nvPicPr>
          <p:cNvPr id="3" name="Picture 2"/>
          <p:cNvPicPr>
            <a:picLocks noChangeAspect="1"/>
          </p:cNvPicPr>
          <p:nvPr/>
        </p:nvPicPr>
        <p:blipFill>
          <a:blip r:embed="rId2"/>
          <a:stretch>
            <a:fillRect/>
          </a:stretch>
        </p:blipFill>
        <p:spPr>
          <a:xfrm>
            <a:off x="0" y="0"/>
            <a:ext cx="5364480" cy="4145280"/>
          </a:xfrm>
          <a:prstGeom prst="rect">
            <a:avLst/>
          </a:prstGeom>
        </p:spPr>
      </p:pic>
      <p:pic>
        <p:nvPicPr>
          <p:cNvPr id="5" name="Picture 4"/>
          <p:cNvPicPr>
            <a:picLocks noChangeAspect="1"/>
          </p:cNvPicPr>
          <p:nvPr/>
        </p:nvPicPr>
        <p:blipFill>
          <a:blip r:embed="rId3"/>
          <a:stretch>
            <a:fillRect/>
          </a:stretch>
        </p:blipFill>
        <p:spPr>
          <a:xfrm>
            <a:off x="5201920" y="0"/>
            <a:ext cx="3942080" cy="371348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18</a:t>
            </a:fld>
            <a:endParaRPr lang="en-US"/>
          </a:p>
        </p:txBody>
      </p:sp>
      <p:pic>
        <p:nvPicPr>
          <p:cNvPr id="4" name="Picture 3"/>
          <p:cNvPicPr>
            <a:picLocks noChangeAspect="1"/>
          </p:cNvPicPr>
          <p:nvPr/>
        </p:nvPicPr>
        <p:blipFill>
          <a:blip r:embed="rId2"/>
          <a:stretch>
            <a:fillRect/>
          </a:stretch>
        </p:blipFill>
        <p:spPr>
          <a:xfrm>
            <a:off x="5201920" y="0"/>
            <a:ext cx="3942080" cy="3713480"/>
          </a:xfrm>
          <a:prstGeom prst="rect">
            <a:avLst/>
          </a:prstGeom>
        </p:spPr>
      </p:pic>
      <p:pic>
        <p:nvPicPr>
          <p:cNvPr id="5" name="Picture 4"/>
          <p:cNvPicPr>
            <a:picLocks noChangeAspect="1"/>
          </p:cNvPicPr>
          <p:nvPr/>
        </p:nvPicPr>
        <p:blipFill>
          <a:blip r:embed="rId3"/>
          <a:stretch>
            <a:fillRect/>
          </a:stretch>
        </p:blipFill>
        <p:spPr>
          <a:xfrm>
            <a:off x="0" y="0"/>
            <a:ext cx="5364480" cy="414528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19</a:t>
            </a:fld>
            <a:endParaRPr lang="en-US"/>
          </a:p>
        </p:txBody>
      </p:sp>
      <p:pic>
        <p:nvPicPr>
          <p:cNvPr id="3" name="Picture 2"/>
          <p:cNvPicPr>
            <a:picLocks noChangeAspect="1"/>
          </p:cNvPicPr>
          <p:nvPr/>
        </p:nvPicPr>
        <p:blipFill>
          <a:blip r:embed="rId2"/>
          <a:stretch>
            <a:fillRect/>
          </a:stretch>
        </p:blipFill>
        <p:spPr>
          <a:xfrm>
            <a:off x="0" y="0"/>
            <a:ext cx="5364480" cy="4145280"/>
          </a:xfrm>
          <a:prstGeom prst="rect">
            <a:avLst/>
          </a:prstGeom>
        </p:spPr>
      </p:pic>
      <p:pic>
        <p:nvPicPr>
          <p:cNvPr id="4" name="Picture 3"/>
          <p:cNvPicPr>
            <a:picLocks noChangeAspect="1"/>
          </p:cNvPicPr>
          <p:nvPr/>
        </p:nvPicPr>
        <p:blipFill>
          <a:blip r:embed="rId3"/>
          <a:stretch>
            <a:fillRect/>
          </a:stretch>
        </p:blipFill>
        <p:spPr>
          <a:xfrm>
            <a:off x="5201920" y="0"/>
            <a:ext cx="3942080" cy="371348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
            <a:ext cx="7772400" cy="590550"/>
          </a:xfrm>
        </p:spPr>
        <p:txBody>
          <a:bodyPr>
            <a:normAutofit fontScale="90000"/>
          </a:bodyPr>
          <a:lstStyle/>
          <a:p>
            <a:r>
              <a:rPr lang="en-US" dirty="0" smtClean="0"/>
              <a:t>Friday</a:t>
            </a:r>
            <a:endParaRPr lang="en-US" dirty="0"/>
          </a:p>
        </p:txBody>
      </p:sp>
      <p:sp>
        <p:nvSpPr>
          <p:cNvPr id="7" name="Subtitle 6"/>
          <p:cNvSpPr>
            <a:spLocks noGrp="1"/>
          </p:cNvSpPr>
          <p:nvPr>
            <p:ph type="subTitle" idx="1"/>
          </p:nvPr>
        </p:nvSpPr>
        <p:spPr>
          <a:xfrm>
            <a:off x="381000" y="590550"/>
            <a:ext cx="8382000" cy="4191000"/>
          </a:xfrm>
        </p:spPr>
        <p:txBody>
          <a:bodyPr/>
          <a:lstStyle/>
          <a:p>
            <a:pPr algn="l">
              <a:buFont typeface="Arial"/>
              <a:buChar char="•"/>
            </a:pPr>
            <a:r>
              <a:rPr lang="en-US" dirty="0" smtClean="0"/>
              <a:t>Frontal passage occurs near YWB early in the morning.  Lots of post frontal clouds W and WNW of YWB.</a:t>
            </a:r>
          </a:p>
          <a:p>
            <a:pPr algn="l">
              <a:buFont typeface="Arial"/>
              <a:buChar char="•"/>
            </a:pPr>
            <a:r>
              <a:rPr lang="en-US" dirty="0" smtClean="0"/>
              <a:t>Relatively dry at </a:t>
            </a:r>
            <a:r>
              <a:rPr lang="en-US" dirty="0" err="1" smtClean="0"/>
              <a:t>midlevels</a:t>
            </a:r>
            <a:r>
              <a:rPr lang="en-US" dirty="0" smtClean="0"/>
              <a:t> – no midlevel cloud expected except south of 20 near 0.</a:t>
            </a:r>
          </a:p>
          <a:p>
            <a:pPr algn="l">
              <a:buFont typeface="Arial"/>
              <a:buChar char="•"/>
            </a:pPr>
            <a:r>
              <a:rPr lang="en-US" dirty="0" smtClean="0"/>
              <a:t>Some high cloud expected in Angola Bay</a:t>
            </a:r>
          </a:p>
          <a:p>
            <a:pPr algn="l">
              <a:buFont typeface="Arial"/>
              <a:buChar char="•"/>
            </a:pPr>
            <a:r>
              <a:rPr lang="en-US" dirty="0" smtClean="0"/>
              <a:t>Sc region compressed  to north of 18-20S</a:t>
            </a:r>
          </a:p>
          <a:p>
            <a:pPr algn="l">
              <a:buFont typeface="Arial"/>
              <a:buChar char="•"/>
            </a:pP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20</a:t>
            </a:fld>
            <a:endParaRPr lang="en-US"/>
          </a:p>
        </p:txBody>
      </p:sp>
      <p:pic>
        <p:nvPicPr>
          <p:cNvPr id="3" name="Picture 2"/>
          <p:cNvPicPr>
            <a:picLocks noChangeAspect="1"/>
          </p:cNvPicPr>
          <p:nvPr/>
        </p:nvPicPr>
        <p:blipFill>
          <a:blip r:embed="rId2"/>
          <a:stretch>
            <a:fillRect/>
          </a:stretch>
        </p:blipFill>
        <p:spPr>
          <a:xfrm>
            <a:off x="-1" y="0"/>
            <a:ext cx="5922495" cy="51435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21</a:t>
            </a:fld>
            <a:endParaRPr lang="en-US"/>
          </a:p>
        </p:txBody>
      </p:sp>
      <p:pic>
        <p:nvPicPr>
          <p:cNvPr id="3" name="Picture 2"/>
          <p:cNvPicPr>
            <a:picLocks noChangeAspect="1"/>
          </p:cNvPicPr>
          <p:nvPr/>
        </p:nvPicPr>
        <p:blipFill>
          <a:blip r:embed="rId2"/>
          <a:stretch>
            <a:fillRect/>
          </a:stretch>
        </p:blipFill>
        <p:spPr>
          <a:xfrm>
            <a:off x="0" y="0"/>
            <a:ext cx="5364480" cy="4145280"/>
          </a:xfrm>
          <a:prstGeom prst="rect">
            <a:avLst/>
          </a:prstGeom>
        </p:spPr>
      </p:pic>
      <p:pic>
        <p:nvPicPr>
          <p:cNvPr id="4" name="Picture 3"/>
          <p:cNvPicPr>
            <a:picLocks noChangeAspect="1"/>
          </p:cNvPicPr>
          <p:nvPr/>
        </p:nvPicPr>
        <p:blipFill>
          <a:blip r:embed="rId3"/>
          <a:stretch>
            <a:fillRect/>
          </a:stretch>
        </p:blipFill>
        <p:spPr>
          <a:xfrm>
            <a:off x="3779520" y="998220"/>
            <a:ext cx="5364480" cy="414528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22</a:t>
            </a:fld>
            <a:endParaRPr lang="en-US"/>
          </a:p>
        </p:txBody>
      </p:sp>
      <p:pic>
        <p:nvPicPr>
          <p:cNvPr id="4" name="Picture 3"/>
          <p:cNvPicPr>
            <a:picLocks noChangeAspect="1"/>
          </p:cNvPicPr>
          <p:nvPr/>
        </p:nvPicPr>
        <p:blipFill>
          <a:blip r:embed="rId2"/>
          <a:stretch>
            <a:fillRect/>
          </a:stretch>
        </p:blipFill>
        <p:spPr>
          <a:xfrm>
            <a:off x="0" y="0"/>
            <a:ext cx="6705600" cy="51816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23</a:t>
            </a:fld>
            <a:endParaRPr lang="en-US"/>
          </a:p>
        </p:txBody>
      </p:sp>
      <p:pic>
        <p:nvPicPr>
          <p:cNvPr id="3" name="Picture 2"/>
          <p:cNvPicPr>
            <a:picLocks noChangeAspect="1"/>
          </p:cNvPicPr>
          <p:nvPr/>
        </p:nvPicPr>
        <p:blipFill>
          <a:blip r:embed="rId2"/>
          <a:stretch>
            <a:fillRect/>
          </a:stretch>
        </p:blipFill>
        <p:spPr>
          <a:xfrm>
            <a:off x="0" y="0"/>
            <a:ext cx="5364480" cy="4145280"/>
          </a:xfrm>
          <a:prstGeom prst="rect">
            <a:avLst/>
          </a:prstGeom>
        </p:spPr>
      </p:pic>
      <p:pic>
        <p:nvPicPr>
          <p:cNvPr id="4" name="Picture 3"/>
          <p:cNvPicPr>
            <a:picLocks noChangeAspect="1"/>
          </p:cNvPicPr>
          <p:nvPr/>
        </p:nvPicPr>
        <p:blipFill>
          <a:blip r:embed="rId3"/>
          <a:stretch>
            <a:fillRect/>
          </a:stretch>
        </p:blipFill>
        <p:spPr>
          <a:xfrm>
            <a:off x="3779520" y="998220"/>
            <a:ext cx="5364480" cy="414528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24</a:t>
            </a:fld>
            <a:endParaRPr lang="en-US"/>
          </a:p>
        </p:txBody>
      </p:sp>
      <p:pic>
        <p:nvPicPr>
          <p:cNvPr id="3" name="Picture 2"/>
          <p:cNvPicPr>
            <a:picLocks noChangeAspect="1"/>
          </p:cNvPicPr>
          <p:nvPr/>
        </p:nvPicPr>
        <p:blipFill>
          <a:blip r:embed="rId2"/>
          <a:stretch>
            <a:fillRect/>
          </a:stretch>
        </p:blipFill>
        <p:spPr>
          <a:xfrm>
            <a:off x="0" y="0"/>
            <a:ext cx="5364480" cy="4145280"/>
          </a:xfrm>
          <a:prstGeom prst="rect">
            <a:avLst/>
          </a:prstGeom>
        </p:spPr>
      </p:pic>
      <p:pic>
        <p:nvPicPr>
          <p:cNvPr id="5" name="Picture 4"/>
          <p:cNvPicPr>
            <a:picLocks noChangeAspect="1"/>
          </p:cNvPicPr>
          <p:nvPr/>
        </p:nvPicPr>
        <p:blipFill>
          <a:blip r:embed="rId3"/>
          <a:stretch>
            <a:fillRect/>
          </a:stretch>
        </p:blipFill>
        <p:spPr>
          <a:xfrm>
            <a:off x="5201920" y="0"/>
            <a:ext cx="3942080" cy="371348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25</a:t>
            </a:fld>
            <a:endParaRPr lang="en-US"/>
          </a:p>
        </p:txBody>
      </p:sp>
      <p:pic>
        <p:nvPicPr>
          <p:cNvPr id="3" name="Picture 2"/>
          <p:cNvPicPr>
            <a:picLocks noChangeAspect="1"/>
          </p:cNvPicPr>
          <p:nvPr/>
        </p:nvPicPr>
        <p:blipFill>
          <a:blip r:embed="rId2"/>
          <a:stretch>
            <a:fillRect/>
          </a:stretch>
        </p:blipFill>
        <p:spPr>
          <a:xfrm>
            <a:off x="0" y="0"/>
            <a:ext cx="5364480" cy="4145280"/>
          </a:xfrm>
          <a:prstGeom prst="rect">
            <a:avLst/>
          </a:prstGeom>
        </p:spPr>
      </p:pic>
      <p:pic>
        <p:nvPicPr>
          <p:cNvPr id="4" name="Picture 3"/>
          <p:cNvPicPr>
            <a:picLocks noChangeAspect="1"/>
          </p:cNvPicPr>
          <p:nvPr/>
        </p:nvPicPr>
        <p:blipFill>
          <a:blip r:embed="rId3"/>
          <a:stretch>
            <a:fillRect/>
          </a:stretch>
        </p:blipFill>
        <p:spPr>
          <a:xfrm>
            <a:off x="3779520" y="998220"/>
            <a:ext cx="5364480" cy="414528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26</a:t>
            </a:fld>
            <a:endParaRPr lang="en-US"/>
          </a:p>
        </p:txBody>
      </p:sp>
      <p:pic>
        <p:nvPicPr>
          <p:cNvPr id="3" name="Picture 2"/>
          <p:cNvPicPr>
            <a:picLocks noChangeAspect="1"/>
          </p:cNvPicPr>
          <p:nvPr/>
        </p:nvPicPr>
        <p:blipFill>
          <a:blip r:embed="rId2"/>
          <a:stretch>
            <a:fillRect/>
          </a:stretch>
        </p:blipFill>
        <p:spPr>
          <a:xfrm>
            <a:off x="0" y="0"/>
            <a:ext cx="5364480" cy="4145280"/>
          </a:xfrm>
          <a:prstGeom prst="rect">
            <a:avLst/>
          </a:prstGeom>
        </p:spPr>
      </p:pic>
      <p:pic>
        <p:nvPicPr>
          <p:cNvPr id="4" name="Picture 3"/>
          <p:cNvPicPr>
            <a:picLocks noChangeAspect="1"/>
          </p:cNvPicPr>
          <p:nvPr/>
        </p:nvPicPr>
        <p:blipFill>
          <a:blip r:embed="rId3"/>
          <a:stretch>
            <a:fillRect/>
          </a:stretch>
        </p:blipFill>
        <p:spPr>
          <a:xfrm>
            <a:off x="5201920" y="0"/>
            <a:ext cx="3942080" cy="371348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27</a:t>
            </a:fld>
            <a:endParaRPr lang="en-US"/>
          </a:p>
        </p:txBody>
      </p:sp>
      <p:pic>
        <p:nvPicPr>
          <p:cNvPr id="3" name="Picture 2"/>
          <p:cNvPicPr>
            <a:picLocks noChangeAspect="1"/>
          </p:cNvPicPr>
          <p:nvPr/>
        </p:nvPicPr>
        <p:blipFill>
          <a:blip r:embed="rId2"/>
          <a:stretch>
            <a:fillRect/>
          </a:stretch>
        </p:blipFill>
        <p:spPr>
          <a:xfrm>
            <a:off x="0" y="0"/>
            <a:ext cx="5364480" cy="4145280"/>
          </a:xfrm>
          <a:prstGeom prst="rect">
            <a:avLst/>
          </a:prstGeom>
        </p:spPr>
      </p:pic>
      <p:pic>
        <p:nvPicPr>
          <p:cNvPr id="4" name="Picture 3"/>
          <p:cNvPicPr>
            <a:picLocks noChangeAspect="1"/>
          </p:cNvPicPr>
          <p:nvPr/>
        </p:nvPicPr>
        <p:blipFill>
          <a:blip r:embed="rId3"/>
          <a:stretch>
            <a:fillRect/>
          </a:stretch>
        </p:blipFill>
        <p:spPr>
          <a:xfrm>
            <a:off x="5201920" y="0"/>
            <a:ext cx="3942080" cy="371348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28</a:t>
            </a:fld>
            <a:endParaRPr lang="en-US"/>
          </a:p>
        </p:txBody>
      </p:sp>
      <p:pic>
        <p:nvPicPr>
          <p:cNvPr id="3" name="Picture 2"/>
          <p:cNvPicPr>
            <a:picLocks noChangeAspect="1"/>
          </p:cNvPicPr>
          <p:nvPr/>
        </p:nvPicPr>
        <p:blipFill>
          <a:blip r:embed="rId2"/>
          <a:stretch>
            <a:fillRect/>
          </a:stretch>
        </p:blipFill>
        <p:spPr>
          <a:xfrm>
            <a:off x="0" y="0"/>
            <a:ext cx="6286500" cy="485775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
            <a:ext cx="7772400" cy="590550"/>
          </a:xfrm>
        </p:spPr>
        <p:txBody>
          <a:bodyPr>
            <a:normAutofit fontScale="90000"/>
          </a:bodyPr>
          <a:lstStyle/>
          <a:p>
            <a:r>
              <a:rPr lang="en-US" dirty="0" smtClean="0"/>
              <a:t>Monday</a:t>
            </a:r>
            <a:endParaRPr lang="en-US" dirty="0"/>
          </a:p>
        </p:txBody>
      </p:sp>
      <p:sp>
        <p:nvSpPr>
          <p:cNvPr id="7" name="Subtitle 6"/>
          <p:cNvSpPr>
            <a:spLocks noGrp="1"/>
          </p:cNvSpPr>
          <p:nvPr>
            <p:ph type="subTitle" idx="1"/>
          </p:nvPr>
        </p:nvSpPr>
        <p:spPr>
          <a:xfrm>
            <a:off x="381000" y="590550"/>
            <a:ext cx="8382000" cy="4191000"/>
          </a:xfrm>
        </p:spPr>
        <p:txBody>
          <a:bodyPr>
            <a:normAutofit fontScale="77500" lnSpcReduction="20000"/>
          </a:bodyPr>
          <a:lstStyle/>
          <a:p>
            <a:pPr algn="l">
              <a:buFont typeface="Arial"/>
              <a:buChar char="•"/>
            </a:pPr>
            <a:r>
              <a:rPr lang="en-US" dirty="0" smtClean="0"/>
              <a:t>High has split, one well west and the other in the Indian ocean.  Surface winds less, especially within 10 degrees of the coast.</a:t>
            </a:r>
          </a:p>
          <a:p>
            <a:pPr algn="l">
              <a:buFont typeface="Arial"/>
              <a:buChar char="•"/>
            </a:pPr>
            <a:r>
              <a:rPr lang="en-US" dirty="0" smtClean="0"/>
              <a:t>Burst of midlevel moisture (appears now at 500mb in EC).  Both models have significant mid level cloud north of 10S westward to 5E.</a:t>
            </a:r>
          </a:p>
          <a:p>
            <a:pPr algn="l">
              <a:buFont typeface="Arial"/>
              <a:buChar char="•"/>
            </a:pPr>
            <a:r>
              <a:rPr lang="en-US" dirty="0" smtClean="0"/>
              <a:t>Both models show high level cloud north of 10S within 10 degrees of coast – convective outflow.</a:t>
            </a:r>
          </a:p>
          <a:p>
            <a:pPr algn="l">
              <a:buFont typeface="Arial"/>
              <a:buChar char="•"/>
            </a:pPr>
            <a:r>
              <a:rPr lang="en-US" dirty="0" smtClean="0"/>
              <a:t>Both models show extensive clear regions in low cloud, but UKMO confines it to south of Angola-Namibia boundary – probably right.  EC has an interesting finger of low BL heights pointing </a:t>
            </a:r>
            <a:r>
              <a:rPr lang="en-US" dirty="0" err="1" smtClean="0"/>
              <a:t>NWrd</a:t>
            </a:r>
            <a:r>
              <a:rPr lang="en-US" dirty="0" smtClean="0"/>
              <a:t> at </a:t>
            </a:r>
            <a:r>
              <a:rPr lang="en-US" dirty="0" err="1" smtClean="0"/>
              <a:t>Ang</a:t>
            </a:r>
            <a:r>
              <a:rPr lang="en-US" dirty="0" smtClean="0"/>
              <a:t>/Nam boundary latitude</a:t>
            </a:r>
            <a:r>
              <a:rPr lang="en-US" smtClean="0"/>
              <a:t>.  </a:t>
            </a:r>
          </a:p>
          <a:p>
            <a:pPr algn="l">
              <a:buFont typeface="Arial"/>
              <a:buChar char="•"/>
            </a:pP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3</a:t>
            </a:fld>
            <a:endParaRPr lang="en-US"/>
          </a:p>
        </p:txBody>
      </p:sp>
      <p:pic>
        <p:nvPicPr>
          <p:cNvPr id="5" name="Picture 4"/>
          <p:cNvPicPr>
            <a:picLocks noChangeAspect="1"/>
          </p:cNvPicPr>
          <p:nvPr/>
        </p:nvPicPr>
        <p:blipFill>
          <a:blip r:embed="rId2"/>
          <a:stretch>
            <a:fillRect/>
          </a:stretch>
        </p:blipFill>
        <p:spPr>
          <a:xfrm>
            <a:off x="0" y="0"/>
            <a:ext cx="6705600" cy="51816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30</a:t>
            </a:fld>
            <a:endParaRPr lang="en-US"/>
          </a:p>
        </p:txBody>
      </p:sp>
      <p:pic>
        <p:nvPicPr>
          <p:cNvPr id="4" name="Picture 3"/>
          <p:cNvPicPr>
            <a:picLocks noChangeAspect="1"/>
          </p:cNvPicPr>
          <p:nvPr/>
        </p:nvPicPr>
        <p:blipFill>
          <a:blip r:embed="rId2"/>
          <a:stretch>
            <a:fillRect/>
          </a:stretch>
        </p:blipFill>
        <p:spPr>
          <a:xfrm>
            <a:off x="0" y="0"/>
            <a:ext cx="6705600" cy="51816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31</a:t>
            </a:fld>
            <a:endParaRPr lang="en-US"/>
          </a:p>
        </p:txBody>
      </p:sp>
      <p:pic>
        <p:nvPicPr>
          <p:cNvPr id="3" name="Picture 2"/>
          <p:cNvPicPr>
            <a:picLocks noChangeAspect="1"/>
          </p:cNvPicPr>
          <p:nvPr/>
        </p:nvPicPr>
        <p:blipFill>
          <a:blip r:embed="rId2"/>
          <a:stretch>
            <a:fillRect/>
          </a:stretch>
        </p:blipFill>
        <p:spPr>
          <a:xfrm>
            <a:off x="0" y="0"/>
            <a:ext cx="5364480" cy="4145280"/>
          </a:xfrm>
          <a:prstGeom prst="rect">
            <a:avLst/>
          </a:prstGeom>
        </p:spPr>
      </p:pic>
      <p:pic>
        <p:nvPicPr>
          <p:cNvPr id="4" name="Picture 3"/>
          <p:cNvPicPr>
            <a:picLocks noChangeAspect="1"/>
          </p:cNvPicPr>
          <p:nvPr/>
        </p:nvPicPr>
        <p:blipFill>
          <a:blip r:embed="rId3"/>
          <a:stretch>
            <a:fillRect/>
          </a:stretch>
        </p:blipFill>
        <p:spPr>
          <a:xfrm>
            <a:off x="3779520" y="998220"/>
            <a:ext cx="5364480" cy="414528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32</a:t>
            </a:fld>
            <a:endParaRPr lang="en-US"/>
          </a:p>
        </p:txBody>
      </p:sp>
      <p:pic>
        <p:nvPicPr>
          <p:cNvPr id="3" name="Picture 2"/>
          <p:cNvPicPr>
            <a:picLocks noChangeAspect="1"/>
          </p:cNvPicPr>
          <p:nvPr/>
        </p:nvPicPr>
        <p:blipFill>
          <a:blip r:embed="rId2"/>
          <a:stretch>
            <a:fillRect/>
          </a:stretch>
        </p:blipFill>
        <p:spPr>
          <a:xfrm>
            <a:off x="0" y="0"/>
            <a:ext cx="5364480" cy="4145280"/>
          </a:xfrm>
          <a:prstGeom prst="rect">
            <a:avLst/>
          </a:prstGeom>
        </p:spPr>
      </p:pic>
      <p:pic>
        <p:nvPicPr>
          <p:cNvPr id="4" name="Picture 3"/>
          <p:cNvPicPr>
            <a:picLocks noChangeAspect="1"/>
          </p:cNvPicPr>
          <p:nvPr/>
        </p:nvPicPr>
        <p:blipFill>
          <a:blip r:embed="rId3"/>
          <a:stretch>
            <a:fillRect/>
          </a:stretch>
        </p:blipFill>
        <p:spPr>
          <a:xfrm>
            <a:off x="5201920" y="0"/>
            <a:ext cx="3942080" cy="371348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33</a:t>
            </a:fld>
            <a:endParaRPr lang="en-US"/>
          </a:p>
        </p:txBody>
      </p:sp>
      <p:pic>
        <p:nvPicPr>
          <p:cNvPr id="3" name="Picture 2"/>
          <p:cNvPicPr>
            <a:picLocks noChangeAspect="1"/>
          </p:cNvPicPr>
          <p:nvPr/>
        </p:nvPicPr>
        <p:blipFill>
          <a:blip r:embed="rId2"/>
          <a:stretch>
            <a:fillRect/>
          </a:stretch>
        </p:blipFill>
        <p:spPr>
          <a:xfrm>
            <a:off x="0" y="0"/>
            <a:ext cx="6705600" cy="51816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34</a:t>
            </a:fld>
            <a:endParaRPr lang="en-US"/>
          </a:p>
        </p:txBody>
      </p:sp>
      <p:pic>
        <p:nvPicPr>
          <p:cNvPr id="3" name="Picture 2"/>
          <p:cNvPicPr>
            <a:picLocks noChangeAspect="1"/>
          </p:cNvPicPr>
          <p:nvPr/>
        </p:nvPicPr>
        <p:blipFill>
          <a:blip r:embed="rId2"/>
          <a:stretch>
            <a:fillRect/>
          </a:stretch>
        </p:blipFill>
        <p:spPr>
          <a:xfrm>
            <a:off x="0" y="0"/>
            <a:ext cx="5364480" cy="4145280"/>
          </a:xfrm>
          <a:prstGeom prst="rect">
            <a:avLst/>
          </a:prstGeom>
        </p:spPr>
      </p:pic>
      <p:pic>
        <p:nvPicPr>
          <p:cNvPr id="4" name="Picture 3"/>
          <p:cNvPicPr>
            <a:picLocks noChangeAspect="1"/>
          </p:cNvPicPr>
          <p:nvPr/>
        </p:nvPicPr>
        <p:blipFill>
          <a:blip r:embed="rId3"/>
          <a:stretch>
            <a:fillRect/>
          </a:stretch>
        </p:blipFill>
        <p:spPr>
          <a:xfrm>
            <a:off x="5201920" y="0"/>
            <a:ext cx="3942080" cy="371348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35</a:t>
            </a:fld>
            <a:endParaRPr lang="en-US"/>
          </a:p>
        </p:txBody>
      </p:sp>
      <p:pic>
        <p:nvPicPr>
          <p:cNvPr id="3" name="Picture 2"/>
          <p:cNvPicPr>
            <a:picLocks noChangeAspect="1"/>
          </p:cNvPicPr>
          <p:nvPr/>
        </p:nvPicPr>
        <p:blipFill>
          <a:blip r:embed="rId2"/>
          <a:stretch>
            <a:fillRect/>
          </a:stretch>
        </p:blipFill>
        <p:spPr>
          <a:xfrm>
            <a:off x="0" y="0"/>
            <a:ext cx="5364480" cy="4145280"/>
          </a:xfrm>
          <a:prstGeom prst="rect">
            <a:avLst/>
          </a:prstGeom>
        </p:spPr>
      </p:pic>
      <p:pic>
        <p:nvPicPr>
          <p:cNvPr id="4" name="Picture 3"/>
          <p:cNvPicPr>
            <a:picLocks noChangeAspect="1"/>
          </p:cNvPicPr>
          <p:nvPr/>
        </p:nvPicPr>
        <p:blipFill>
          <a:blip r:embed="rId3"/>
          <a:stretch>
            <a:fillRect/>
          </a:stretch>
        </p:blipFill>
        <p:spPr>
          <a:xfrm>
            <a:off x="5201920" y="0"/>
            <a:ext cx="3942080" cy="371348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4</a:t>
            </a:fld>
            <a:endParaRPr lang="en-US"/>
          </a:p>
        </p:txBody>
      </p:sp>
      <p:pic>
        <p:nvPicPr>
          <p:cNvPr id="3" name="Picture 2"/>
          <p:cNvPicPr>
            <a:picLocks noChangeAspect="1"/>
          </p:cNvPicPr>
          <p:nvPr/>
        </p:nvPicPr>
        <p:blipFill>
          <a:blip r:embed="rId2"/>
          <a:stretch>
            <a:fillRect/>
          </a:stretch>
        </p:blipFill>
        <p:spPr>
          <a:xfrm>
            <a:off x="0" y="0"/>
            <a:ext cx="5364480" cy="4145280"/>
          </a:xfrm>
          <a:prstGeom prst="rect">
            <a:avLst/>
          </a:prstGeom>
        </p:spPr>
      </p:pic>
      <p:pic>
        <p:nvPicPr>
          <p:cNvPr id="4" name="Picture 3"/>
          <p:cNvPicPr>
            <a:picLocks noChangeAspect="1"/>
          </p:cNvPicPr>
          <p:nvPr/>
        </p:nvPicPr>
        <p:blipFill>
          <a:blip r:embed="rId3"/>
          <a:stretch>
            <a:fillRect/>
          </a:stretch>
        </p:blipFill>
        <p:spPr>
          <a:xfrm>
            <a:off x="3779520" y="998220"/>
            <a:ext cx="5364480" cy="414528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5</a:t>
            </a:fld>
            <a:endParaRPr lang="en-US"/>
          </a:p>
        </p:txBody>
      </p:sp>
      <p:pic>
        <p:nvPicPr>
          <p:cNvPr id="3" name="Picture 2"/>
          <p:cNvPicPr>
            <a:picLocks noChangeAspect="1"/>
          </p:cNvPicPr>
          <p:nvPr/>
        </p:nvPicPr>
        <p:blipFill>
          <a:blip r:embed="rId2"/>
          <a:stretch>
            <a:fillRect/>
          </a:stretch>
        </p:blipFill>
        <p:spPr>
          <a:xfrm>
            <a:off x="0" y="0"/>
            <a:ext cx="5364480" cy="4145280"/>
          </a:xfrm>
          <a:prstGeom prst="rect">
            <a:avLst/>
          </a:prstGeom>
        </p:spPr>
      </p:pic>
      <p:pic>
        <p:nvPicPr>
          <p:cNvPr id="4" name="Picture 3"/>
          <p:cNvPicPr>
            <a:picLocks noChangeAspect="1"/>
          </p:cNvPicPr>
          <p:nvPr/>
        </p:nvPicPr>
        <p:blipFill>
          <a:blip r:embed="rId3"/>
          <a:stretch>
            <a:fillRect/>
          </a:stretch>
        </p:blipFill>
        <p:spPr>
          <a:xfrm>
            <a:off x="5201920" y="0"/>
            <a:ext cx="3942080" cy="371348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6</a:t>
            </a:fld>
            <a:endParaRPr lang="en-US"/>
          </a:p>
        </p:txBody>
      </p:sp>
      <p:pic>
        <p:nvPicPr>
          <p:cNvPr id="3" name="Picture 2"/>
          <p:cNvPicPr>
            <a:picLocks noChangeAspect="1"/>
          </p:cNvPicPr>
          <p:nvPr/>
        </p:nvPicPr>
        <p:blipFill>
          <a:blip r:embed="rId2"/>
          <a:stretch>
            <a:fillRect/>
          </a:stretch>
        </p:blipFill>
        <p:spPr>
          <a:xfrm>
            <a:off x="0" y="0"/>
            <a:ext cx="6705600" cy="51816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7</a:t>
            </a:fld>
            <a:endParaRPr lang="en-US"/>
          </a:p>
        </p:txBody>
      </p:sp>
      <p:pic>
        <p:nvPicPr>
          <p:cNvPr id="3" name="Picture 2"/>
          <p:cNvPicPr>
            <a:picLocks noChangeAspect="1"/>
          </p:cNvPicPr>
          <p:nvPr/>
        </p:nvPicPr>
        <p:blipFill>
          <a:blip r:embed="rId2"/>
          <a:stretch>
            <a:fillRect/>
          </a:stretch>
        </p:blipFill>
        <p:spPr>
          <a:xfrm>
            <a:off x="0" y="0"/>
            <a:ext cx="5364480" cy="4145280"/>
          </a:xfrm>
          <a:prstGeom prst="rect">
            <a:avLst/>
          </a:prstGeom>
        </p:spPr>
      </p:pic>
      <p:pic>
        <p:nvPicPr>
          <p:cNvPr id="4" name="Picture 3"/>
          <p:cNvPicPr>
            <a:picLocks noChangeAspect="1"/>
          </p:cNvPicPr>
          <p:nvPr/>
        </p:nvPicPr>
        <p:blipFill>
          <a:blip r:embed="rId3"/>
          <a:stretch>
            <a:fillRect/>
          </a:stretch>
        </p:blipFill>
        <p:spPr>
          <a:xfrm>
            <a:off x="5201920" y="0"/>
            <a:ext cx="3942080" cy="371348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8</a:t>
            </a:fld>
            <a:endParaRPr lang="en-US"/>
          </a:p>
        </p:txBody>
      </p:sp>
      <p:pic>
        <p:nvPicPr>
          <p:cNvPr id="3" name="Picture 2"/>
          <p:cNvPicPr>
            <a:picLocks noChangeAspect="1"/>
          </p:cNvPicPr>
          <p:nvPr/>
        </p:nvPicPr>
        <p:blipFill>
          <a:blip r:embed="rId2"/>
          <a:stretch>
            <a:fillRect/>
          </a:stretch>
        </p:blipFill>
        <p:spPr>
          <a:xfrm>
            <a:off x="0" y="0"/>
            <a:ext cx="5364480" cy="4145280"/>
          </a:xfrm>
          <a:prstGeom prst="rect">
            <a:avLst/>
          </a:prstGeom>
        </p:spPr>
      </p:pic>
      <p:pic>
        <p:nvPicPr>
          <p:cNvPr id="4" name="Picture 3"/>
          <p:cNvPicPr>
            <a:picLocks noChangeAspect="1"/>
          </p:cNvPicPr>
          <p:nvPr/>
        </p:nvPicPr>
        <p:blipFill>
          <a:blip r:embed="rId3"/>
          <a:stretch>
            <a:fillRect/>
          </a:stretch>
        </p:blipFill>
        <p:spPr>
          <a:xfrm>
            <a:off x="5201920" y="0"/>
            <a:ext cx="3942080" cy="371348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9</a:t>
            </a:fld>
            <a:endParaRPr lang="en-US"/>
          </a:p>
        </p:txBody>
      </p:sp>
      <p:pic>
        <p:nvPicPr>
          <p:cNvPr id="3" name="Picture 2"/>
          <p:cNvPicPr>
            <a:picLocks noChangeAspect="1"/>
          </p:cNvPicPr>
          <p:nvPr/>
        </p:nvPicPr>
        <p:blipFill>
          <a:blip r:embed="rId2"/>
          <a:stretch>
            <a:fillRect/>
          </a:stretch>
        </p:blipFill>
        <p:spPr>
          <a:xfrm>
            <a:off x="0" y="174625"/>
            <a:ext cx="5726430" cy="4968875"/>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8343</TotalTime>
  <Words>331</Words>
  <Application>Microsoft Macintosh PowerPoint</Application>
  <PresentationFormat>On-screen Show (16:9)</PresentationFormat>
  <Paragraphs>54</Paragraphs>
  <Slides>35</Slides>
  <Notes>0</Notes>
  <HiddenSlides>0</HiddenSlides>
  <MMClips>0</MMClips>
  <ScaleCrop>false</ScaleCrop>
  <HeadingPairs>
    <vt:vector size="4" baseType="variant">
      <vt:variant>
        <vt:lpstr>Design Template</vt:lpstr>
      </vt:variant>
      <vt:variant>
        <vt:i4>1</vt:i4>
      </vt:variant>
      <vt:variant>
        <vt:lpstr>Slide Titles</vt:lpstr>
      </vt:variant>
      <vt:variant>
        <vt:i4>35</vt:i4>
      </vt:variant>
    </vt:vector>
  </HeadingPairs>
  <TitlesOfParts>
    <vt:vector size="36" baseType="lpstr">
      <vt:lpstr>Office Theme</vt:lpstr>
      <vt:lpstr>ORACLES forecasting briefing Meteorology for 16-09-2016 – 19-09-2016</vt:lpstr>
      <vt:lpstr>Friday</vt:lpstr>
      <vt:lpstr>Slide 3</vt:lpstr>
      <vt:lpstr>Slide 4</vt:lpstr>
      <vt:lpstr>Slide 5</vt:lpstr>
      <vt:lpstr>Slide 6</vt:lpstr>
      <vt:lpstr>Slide 7</vt:lpstr>
      <vt:lpstr>Slide 8</vt:lpstr>
      <vt:lpstr>Slide 9</vt:lpstr>
      <vt:lpstr>Slide 10</vt:lpstr>
      <vt:lpstr>Saturday</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Monday</vt:lpstr>
      <vt:lpstr>Slide 30</vt:lpstr>
      <vt:lpstr>Slide 31</vt:lpstr>
      <vt:lpstr>Slide 32</vt:lpstr>
      <vt:lpstr>Slide 33</vt:lpstr>
      <vt:lpstr>Slide 34</vt:lpstr>
      <vt:lpstr>Slide 35</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ORACLES forecasting Briefing Aerosols</dc:title>
  <dc:creator>Pablo Saide Peralta</dc:creator>
  <cp:lastModifiedBy>Lenny Pfister</cp:lastModifiedBy>
  <cp:revision>67</cp:revision>
  <dcterms:created xsi:type="dcterms:W3CDTF">2016-09-15T09:41:03Z</dcterms:created>
  <dcterms:modified xsi:type="dcterms:W3CDTF">2016-09-15T10:51:03Z</dcterms:modified>
</cp:coreProperties>
</file>