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8" r:id="rId5"/>
  </p:sldMasterIdLst>
  <p:notesMasterIdLst>
    <p:notesMasterId r:id="rId49"/>
  </p:notesMasterIdLst>
  <p:sldIdLst>
    <p:sldId id="261" r:id="rId6"/>
    <p:sldId id="298" r:id="rId7"/>
    <p:sldId id="299" r:id="rId8"/>
    <p:sldId id="288" r:id="rId9"/>
    <p:sldId id="289" r:id="rId10"/>
    <p:sldId id="265" r:id="rId11"/>
    <p:sldId id="266" r:id="rId12"/>
    <p:sldId id="267" r:id="rId13"/>
    <p:sldId id="268" r:id="rId14"/>
    <p:sldId id="269" r:id="rId15"/>
    <p:sldId id="262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64" r:id="rId43"/>
    <p:sldId id="256" r:id="rId44"/>
    <p:sldId id="257" r:id="rId45"/>
    <p:sldId id="258" r:id="rId46"/>
    <p:sldId id="259" r:id="rId47"/>
    <p:sldId id="260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9" d="100"/>
          <a:sy n="39" d="100"/>
        </p:scale>
        <p:origin x="-1144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2661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have IMAGERY within a day. </a:t>
            </a:r>
            <a:r>
              <a:rPr lang="en-US" dirty="0" err="1" smtClean="0"/>
              <a:t>Cloudbow</a:t>
            </a:r>
            <a:r>
              <a:rPr lang="en-US" baseline="0" dirty="0" smtClean="0"/>
              <a:t> – on the order of a day, Perhaps an Aerosol Index ratio – on the order of a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4F7C0-874D-1C4D-A3B5-6BEF7E54B0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186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4F7C0-874D-1C4D-A3B5-6BEF7E54B0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77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4F7C0-874D-1C4D-A3B5-6BEF7E54B0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779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anti-solar point (glory) – retrieve</a:t>
            </a:r>
            <a:r>
              <a:rPr lang="en-US" baseline="0" dirty="0" smtClean="0"/>
              <a:t> droplet size using the spacing between the bands</a:t>
            </a:r>
          </a:p>
          <a:p>
            <a:r>
              <a:rPr lang="en-US" dirty="0" smtClean="0"/>
              <a:t>Center = glory</a:t>
            </a:r>
          </a:p>
          <a:p>
            <a:r>
              <a:rPr lang="en-US" dirty="0" smtClean="0"/>
              <a:t>Rings = </a:t>
            </a:r>
            <a:r>
              <a:rPr lang="en-US" dirty="0" err="1" smtClean="0"/>
              <a:t>cloudbows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4F7C0-874D-1C4D-A3B5-6BEF7E54B0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661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anti-solar point (glory) – retrieve</a:t>
            </a:r>
            <a:r>
              <a:rPr lang="en-US" baseline="0" dirty="0" smtClean="0"/>
              <a:t> droplet size using the spacing between the bands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4F7C0-874D-1C4D-A3B5-6BEF7E54B0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661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anti-solar point (glory) – retrieve</a:t>
            </a:r>
            <a:r>
              <a:rPr lang="en-US" baseline="0" dirty="0" smtClean="0"/>
              <a:t> droplet size using the spacing between the bands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4F7C0-874D-1C4D-A3B5-6BEF7E54B0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661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anti-solar point (glory) – retrieve</a:t>
            </a:r>
            <a:r>
              <a:rPr lang="en-US" baseline="0" dirty="0" smtClean="0"/>
              <a:t> droplet size using the spacing between the bands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4F7C0-874D-1C4D-A3B5-6BEF7E54B0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661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4F7C0-874D-1C4D-A3B5-6BEF7E54B0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779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4F7C0-874D-1C4D-A3B5-6BEF7E54B0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77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446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09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995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264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657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436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23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433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28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68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6912-22DD-4AFA-9C25-A92A9471E6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ED92-23E8-4F6F-90E6-450FEE27BF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956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9/13/16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2339974" y="1409699"/>
            <a:ext cx="8324853" cy="161925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half" idx="1"/>
          </p:nvPr>
        </p:nvSpPr>
        <p:spPr>
          <a:xfrm>
            <a:off x="2339974" y="3162301"/>
            <a:ext cx="8324853" cy="4714877"/>
          </a:xfrm>
          <a:prstGeom prst="rect">
            <a:avLst/>
          </a:prstGeom>
        </p:spPr>
        <p:txBody>
          <a:bodyPr anchor="ctr"/>
          <a:lstStyle>
            <a:lvl1pPr marL="353680" indent="-353680" algn="l">
              <a:spcBef>
                <a:spcPts val="3528"/>
              </a:spcBef>
              <a:buSzPct val="75000"/>
              <a:buChar char="•"/>
              <a:defRPr sz="3000"/>
            </a:lvl1pPr>
            <a:lvl2pPr marL="727008" indent="-353680" algn="l">
              <a:spcBef>
                <a:spcPts val="3528"/>
              </a:spcBef>
              <a:buSzPct val="75000"/>
              <a:buChar char="•"/>
              <a:defRPr sz="3000"/>
            </a:lvl2pPr>
            <a:lvl3pPr marL="1100335" indent="-353680" algn="l">
              <a:spcBef>
                <a:spcPts val="3528"/>
              </a:spcBef>
              <a:buSzPct val="75000"/>
              <a:buChar char="•"/>
              <a:defRPr sz="3000"/>
            </a:lvl3pPr>
            <a:lvl4pPr marL="1473663" indent="-353680" algn="l">
              <a:spcBef>
                <a:spcPts val="3528"/>
              </a:spcBef>
              <a:buSzPct val="75000"/>
              <a:buChar char="•"/>
              <a:defRPr sz="3000"/>
            </a:lvl4pPr>
            <a:lvl5pPr marL="1846992" indent="-353680" algn="l">
              <a:spcBef>
                <a:spcPts val="3528"/>
              </a:spcBef>
              <a:buSzPct val="75000"/>
              <a:buChar char="•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3004800" cy="160753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1F0FF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600" kern="12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593992"/>
            <a:ext cx="13004800" cy="97085"/>
            <a:chOff x="0" y="706"/>
            <a:chExt cx="5760" cy="43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0" y="706"/>
              <a:ext cx="5760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12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0" y="749"/>
              <a:ext cx="576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12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421120" y="9189156"/>
            <a:ext cx="261902" cy="3476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>
            <a:spAutoFit/>
          </a:bodyPr>
          <a:lstStyle/>
          <a:p>
            <a:pPr defTabSz="130046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b="1" kern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9992" y="9360747"/>
            <a:ext cx="261902" cy="390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>
            <a:spAutoFit/>
          </a:bodyPr>
          <a:lstStyle/>
          <a:p>
            <a:pPr algn="l" defTabSz="130046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kern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" name="Picture 10" descr="NASA logo-small-trans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6321" y="273192"/>
            <a:ext cx="1374986" cy="11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75360" y="3251200"/>
            <a:ext cx="11054080" cy="1625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637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8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231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987" y="1864925"/>
            <a:ext cx="5759592" cy="732423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3325" y="1864925"/>
            <a:ext cx="5759590" cy="732423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7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38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16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135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093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689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30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71379" y="0"/>
            <a:ext cx="3131537" cy="91891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992" y="0"/>
            <a:ext cx="9184640" cy="91891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79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PPbarV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607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PPbarV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085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PPbarV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921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PPbarV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802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PPbarV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116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PPbarV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987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PPbarV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8976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PPbarV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0480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41280" y="2167467"/>
            <a:ext cx="2763520" cy="71526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0720" y="2167467"/>
            <a:ext cx="8073813" cy="71526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926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921088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theme" Target="../theme/theme5.xml"/><Relationship Id="rId11" Type="http://schemas.openxmlformats.org/officeDocument/2006/relationships/image" Target="../media/image3.jpe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460" hangingPunct="1"/>
            <a:fld id="{B4DA6912-22DD-4AFA-9C25-A92A9471E65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300460" hangingPunct="1"/>
              <a:t>9/13/16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46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460" hangingPunct="1"/>
            <a:fld id="{09B4ED92-23E8-4F6F-90E6-450FEE27BF5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30046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6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30046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460" hangingPunct="1"/>
            <a:fld id="{6BFECD78-3C8E-49F2-8FAB-59489D168ABB}" type="datetimeFigureOut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1300460" hangingPunct="1"/>
              <a:t>9/13/16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460" hangingPunct="1"/>
            <a:endParaRPr lang="en-US" kern="120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460" hangingPunct="1"/>
            <a:fld id="{0FB56013-B943-42BA-886F-6F9D4EB85E9D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1300460" hangingPunct="1"/>
              <a:t>‹#›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7" r:id="rId12"/>
  </p:sldLayoutIdLst>
  <p:txStyles>
    <p:titleStyle>
      <a:lvl1pPr algn="ctr" defTabSz="130046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13004800" cy="130048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1F0FF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 algn="l" defTabSz="130046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600" kern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9993" y="0"/>
            <a:ext cx="11327270" cy="119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Lidar Algorithm Peer Review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987" y="1864925"/>
            <a:ext cx="11735929" cy="732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192107"/>
            <a:ext cx="13004800" cy="97085"/>
            <a:chOff x="0" y="576"/>
            <a:chExt cx="5760" cy="43"/>
          </a:xfrm>
        </p:grpSpPr>
        <p:sp>
          <p:nvSpPr>
            <p:cNvPr id="73734" name="Line 6"/>
            <p:cNvSpPr>
              <a:spLocks noChangeShapeType="1"/>
            </p:cNvSpPr>
            <p:nvPr/>
          </p:nvSpPr>
          <p:spPr bwMode="auto">
            <a:xfrm>
              <a:off x="0" y="576"/>
              <a:ext cx="5760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12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3735" name="Line 7"/>
            <p:cNvSpPr>
              <a:spLocks noChangeShapeType="1"/>
            </p:cNvSpPr>
            <p:nvPr/>
          </p:nvSpPr>
          <p:spPr bwMode="auto">
            <a:xfrm>
              <a:off x="0" y="619"/>
              <a:ext cx="576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defTabSz="130046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 kern="12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69992" y="9360747"/>
            <a:ext cx="261902" cy="390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>
            <a:spAutoFit/>
          </a:bodyPr>
          <a:lstStyle/>
          <a:p>
            <a:pPr algn="l" defTabSz="1300460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kern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079" name="Picture 9" descr="NASA logo-small-transparen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952676" y="137726"/>
            <a:ext cx="997938" cy="8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484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ahoma" pitchFamily="34" charset="0"/>
        </a:defRPr>
      </a:lvl5pPr>
      <a:lvl6pPr marL="65023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ahoma" pitchFamily="34" charset="0"/>
        </a:defRPr>
      </a:lvl6pPr>
      <a:lvl7pPr marL="130046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ahoma" pitchFamily="34" charset="0"/>
        </a:defRPr>
      </a:lvl7pPr>
      <a:lvl8pPr marL="195069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ahoma" pitchFamily="34" charset="0"/>
        </a:defRPr>
      </a:lvl8pPr>
      <a:lvl9pPr marL="2600919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ahoma" pitchFamily="34" charset="0"/>
        </a:defRPr>
      </a:lvl9pPr>
    </p:titleStyle>
    <p:bodyStyle>
      <a:lvl1pPr marL="487672" indent="-48767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625575" indent="-32511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Char char="o"/>
        <a:defRPr>
          <a:solidFill>
            <a:schemeClr val="tx1"/>
          </a:solidFill>
          <a:latin typeface="+mn-lt"/>
        </a:defRPr>
      </a:lvl5pPr>
      <a:lvl6pPr marL="3576264" indent="-325115" algn="l" rtl="0" eaLnBrk="0" fontAlgn="base" hangingPunct="0">
        <a:spcBef>
          <a:spcPct val="20000"/>
        </a:spcBef>
        <a:spcAft>
          <a:spcPct val="0"/>
        </a:spcAft>
        <a:buChar char="o"/>
        <a:defRPr>
          <a:solidFill>
            <a:schemeClr val="tx1"/>
          </a:solidFill>
          <a:latin typeface="+mn-lt"/>
        </a:defRPr>
      </a:lvl6pPr>
      <a:lvl7pPr marL="4226494" indent="-325115" algn="l" rtl="0" eaLnBrk="0" fontAlgn="base" hangingPunct="0">
        <a:spcBef>
          <a:spcPct val="20000"/>
        </a:spcBef>
        <a:spcAft>
          <a:spcPct val="0"/>
        </a:spcAft>
        <a:buChar char="o"/>
        <a:defRPr>
          <a:solidFill>
            <a:schemeClr val="tx1"/>
          </a:solidFill>
          <a:latin typeface="+mn-lt"/>
        </a:defRPr>
      </a:lvl7pPr>
      <a:lvl8pPr marL="4876724" indent="-325115" algn="l" rtl="0" eaLnBrk="0" fontAlgn="base" hangingPunct="0">
        <a:spcBef>
          <a:spcPct val="20000"/>
        </a:spcBef>
        <a:spcAft>
          <a:spcPct val="0"/>
        </a:spcAft>
        <a:buChar char="o"/>
        <a:defRPr>
          <a:solidFill>
            <a:schemeClr val="tx1"/>
          </a:solidFill>
          <a:latin typeface="+mn-lt"/>
        </a:defRPr>
      </a:lvl8pPr>
      <a:lvl9pPr marL="5526954" indent="-325115" algn="l" rtl="0" eaLnBrk="0" fontAlgn="base" hangingPunct="0">
        <a:spcBef>
          <a:spcPct val="20000"/>
        </a:spcBef>
        <a:spcAft>
          <a:spcPct val="0"/>
        </a:spcAft>
        <a:buChar char="o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50720" y="2167467"/>
            <a:ext cx="1105408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0720" y="3467947"/>
            <a:ext cx="11054080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4967111" y="9369778"/>
            <a:ext cx="7965440" cy="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>
            <a:spAutoFit/>
          </a:bodyPr>
          <a:lstStyle/>
          <a:p>
            <a:pPr algn="r" defTabSz="914400" hangingPunct="1">
              <a:defRPr/>
            </a:pPr>
            <a:r>
              <a:rPr lang="en-US" altLang="en-US" sz="1400" kern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" charset="0"/>
                <a:cs typeface="Arial" pitchFamily="34" charset="0"/>
              </a:rPr>
              <a:t>Administratively Controlled Information</a:t>
            </a:r>
            <a:endParaRPr lang="en-US" altLang="en-US" sz="1400" kern="1200">
              <a:solidFill>
                <a:srgbClr val="3333CC"/>
              </a:solidFill>
              <a:latin typeface="AGaramond" charset="0"/>
              <a:cs typeface="Arial" pitchFamily="34" charset="0"/>
            </a:endParaRPr>
          </a:p>
        </p:txBody>
      </p:sp>
      <p:pic>
        <p:nvPicPr>
          <p:cNvPr id="3077" name="Picture 9" descr="Brighter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57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Helvetica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Helvetica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Helvetica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Helvetica" charset="0"/>
          <a:ea typeface="MS PGothic" pitchFamily="34" charset="-128"/>
          <a:cs typeface="ＭＳ Ｐゴシック" charset="-128"/>
        </a:defRPr>
      </a:lvl5pPr>
      <a:lvl6pPr marL="65023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Helvetica" charset="0"/>
        </a:defRPr>
      </a:lvl6pPr>
      <a:lvl7pPr marL="130046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Helvetica" charset="0"/>
        </a:defRPr>
      </a:lvl7pPr>
      <a:lvl8pPr marL="195069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Helvetica" charset="0"/>
        </a:defRPr>
      </a:lvl8pPr>
      <a:lvl9pPr marL="2600919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Helvetica" charset="0"/>
        </a:defRPr>
      </a:lvl9pPr>
    </p:titleStyle>
    <p:bodyStyle>
      <a:lvl1pPr marL="487672" indent="-487672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defRPr sz="2300" b="1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1056623" indent="-406394" algn="l" rtl="0" eaLnBrk="0" fontAlgn="base" hangingPunct="0">
        <a:spcBef>
          <a:spcPct val="30000"/>
        </a:spcBef>
        <a:spcAft>
          <a:spcPct val="0"/>
        </a:spcAft>
        <a:defRPr sz="1700">
          <a:solidFill>
            <a:schemeClr val="tx1"/>
          </a:solidFill>
          <a:latin typeface="+mn-lt"/>
          <a:ea typeface="MS PGothic" pitchFamily="34" charset="-128"/>
        </a:defRPr>
      </a:lvl2pPr>
      <a:lvl3pPr marL="1625575" indent="-325115" algn="l" rtl="0" eaLnBrk="0" fontAlgn="base" hangingPunct="0">
        <a:spcBef>
          <a:spcPct val="30000"/>
        </a:spcBef>
        <a:spcAft>
          <a:spcPct val="0"/>
        </a:spcAft>
        <a:buChar char="•"/>
        <a:defRPr sz="1800" b="1">
          <a:solidFill>
            <a:srgbClr val="333399"/>
          </a:solidFill>
          <a:latin typeface="+mn-lt"/>
          <a:ea typeface="MS PGothic" pitchFamily="34" charset="-128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 charset="0"/>
          <a:ea typeface="MS PGothic" pitchFamily="34" charset="-128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charset="0"/>
          <a:ea typeface="MS PGothic" pitchFamily="34" charset="-128"/>
        </a:defRPr>
      </a:lvl5pPr>
      <a:lvl6pPr marL="3576264" indent="-32511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charset="0"/>
          <a:ea typeface="ＭＳ Ｐゴシック" charset="-128"/>
        </a:defRPr>
      </a:lvl6pPr>
      <a:lvl7pPr marL="4226494" indent="-32511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charset="0"/>
          <a:ea typeface="ＭＳ Ｐゴシック" charset="-128"/>
        </a:defRPr>
      </a:lvl7pPr>
      <a:lvl8pPr marL="4876724" indent="-32511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charset="0"/>
          <a:ea typeface="ＭＳ Ｐゴシック" charset="-128"/>
        </a:defRPr>
      </a:lvl8pPr>
      <a:lvl9pPr marL="5526954" indent="-32511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0.jpg"/><Relationship Id="rId3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39.jpg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3.jpg"/><Relationship Id="rId3" Type="http://schemas.openxmlformats.org/officeDocument/2006/relationships/image" Target="../media/image10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4.png"/><Relationship Id="rId3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4.png"/><Relationship Id="rId3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image" Target="../media/image5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image" Target="../media/image6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image" Target="../media/image6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g"/><Relationship Id="rId6" Type="http://schemas.openxmlformats.org/officeDocument/2006/relationships/image" Target="../media/image10.gif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gif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1400" y="844091"/>
            <a:ext cx="643982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0000"/>
                </a:solidFill>
              </a:rPr>
              <a:t>September 13 Science Tag-up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469" y="1733105"/>
            <a:ext cx="11923113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ORACLES status update (Jens </a:t>
            </a:r>
            <a:r>
              <a:rPr lang="en-US" dirty="0" err="1">
                <a:solidFill>
                  <a:schemeClr val="bg1"/>
                </a:solidFill>
              </a:rPr>
              <a:t>Redemann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ER-2 </a:t>
            </a:r>
            <a:r>
              <a:rPr lang="en-US" dirty="0" smtClean="0">
                <a:solidFill>
                  <a:schemeClr val="bg1"/>
                </a:solidFill>
              </a:rPr>
              <a:t>ERF01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ERF02 </a:t>
            </a:r>
            <a:r>
              <a:rPr lang="en-US" dirty="0">
                <a:solidFill>
                  <a:schemeClr val="bg1"/>
                </a:solidFill>
              </a:rPr>
              <a:t>Flight Report (Rich </a:t>
            </a:r>
            <a:r>
              <a:rPr lang="en-US" dirty="0" err="1">
                <a:solidFill>
                  <a:schemeClr val="bg1"/>
                </a:solidFill>
              </a:rPr>
              <a:t>Ferrare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HSRL-2  (Sharon Burton)</a:t>
            </a:r>
            <a:endParaRPr lang="en-US" dirty="0">
              <a:solidFill>
                <a:schemeClr val="bg1"/>
              </a:solidFill>
            </a:endParaRPr>
          </a:p>
          <a:p>
            <a:pPr marL="571500" indent="-5715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P3 </a:t>
            </a:r>
            <a:r>
              <a:rPr lang="en-US" dirty="0" smtClean="0">
                <a:solidFill>
                  <a:schemeClr val="bg1"/>
                </a:solidFill>
              </a:rPr>
              <a:t>PRF07, PRF08 </a:t>
            </a:r>
            <a:r>
              <a:rPr lang="en-US" dirty="0">
                <a:solidFill>
                  <a:schemeClr val="bg1"/>
                </a:solidFill>
              </a:rPr>
              <a:t>Flight </a:t>
            </a:r>
            <a:r>
              <a:rPr lang="en-US" dirty="0" smtClean="0">
                <a:solidFill>
                  <a:schemeClr val="bg1"/>
                </a:solidFill>
              </a:rPr>
              <a:t>Support </a:t>
            </a:r>
            <a:r>
              <a:rPr lang="en-US" dirty="0">
                <a:solidFill>
                  <a:schemeClr val="bg1"/>
                </a:solidFill>
              </a:rPr>
              <a:t>(Greg </a:t>
            </a:r>
            <a:r>
              <a:rPr lang="en-US" dirty="0" err="1">
                <a:solidFill>
                  <a:schemeClr val="bg1"/>
                </a:solidFill>
              </a:rPr>
              <a:t>McFarquhar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Outlook for Wednesday and Thursday P-3/ER-2 plans (Jens </a:t>
            </a:r>
            <a:r>
              <a:rPr lang="en-US" dirty="0" err="1">
                <a:solidFill>
                  <a:schemeClr val="bg1"/>
                </a:solidFill>
              </a:rPr>
              <a:t>Redemann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Science </a:t>
            </a:r>
            <a:r>
              <a:rPr lang="en-US" dirty="0" smtClean="0">
                <a:solidFill>
                  <a:schemeClr val="bg1"/>
                </a:solidFill>
              </a:rPr>
              <a:t>debrief: </a:t>
            </a:r>
            <a:r>
              <a:rPr lang="en-US" dirty="0" err="1">
                <a:solidFill>
                  <a:schemeClr val="bg1"/>
                </a:solidFill>
              </a:rPr>
              <a:t>AirMSPI</a:t>
            </a:r>
            <a:r>
              <a:rPr lang="en-US" dirty="0">
                <a:solidFill>
                  <a:schemeClr val="bg1"/>
                </a:solidFill>
              </a:rPr>
              <a:t> (Mike Tosca)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Science </a:t>
            </a:r>
            <a:r>
              <a:rPr lang="en-US" dirty="0" smtClean="0">
                <a:solidFill>
                  <a:schemeClr val="bg1"/>
                </a:solidFill>
              </a:rPr>
              <a:t>debrief: </a:t>
            </a:r>
            <a:r>
              <a:rPr lang="en-US" dirty="0" err="1">
                <a:solidFill>
                  <a:schemeClr val="bg1"/>
                </a:solidFill>
              </a:rPr>
              <a:t>eMAS</a:t>
            </a:r>
            <a:r>
              <a:rPr lang="en-US" dirty="0">
                <a:solidFill>
                  <a:schemeClr val="bg1"/>
                </a:solidFill>
              </a:rPr>
              <a:t> (Kerry Meyer/Steve </a:t>
            </a:r>
            <a:r>
              <a:rPr lang="en-US" dirty="0" err="1">
                <a:solidFill>
                  <a:schemeClr val="bg1"/>
                </a:solidFill>
              </a:rPr>
              <a:t>Platnick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Science </a:t>
            </a:r>
            <a:r>
              <a:rPr lang="en-US" dirty="0" smtClean="0">
                <a:solidFill>
                  <a:schemeClr val="bg1"/>
                </a:solidFill>
              </a:rPr>
              <a:t>debrief: </a:t>
            </a:r>
            <a:r>
              <a:rPr lang="en-US" dirty="0">
                <a:solidFill>
                  <a:schemeClr val="bg1"/>
                </a:solidFill>
              </a:rPr>
              <a:t>water vapor isotopes (David </a:t>
            </a:r>
            <a:r>
              <a:rPr lang="en-US" dirty="0" err="1">
                <a:solidFill>
                  <a:schemeClr val="bg1"/>
                </a:solidFill>
              </a:rPr>
              <a:t>Noone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Overview of Routine Flights to date (Paquita Zuidema)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Review of Science Objectives (Jens </a:t>
            </a:r>
            <a:r>
              <a:rPr lang="en-US" dirty="0" err="1">
                <a:solidFill>
                  <a:schemeClr val="bg1"/>
                </a:solidFill>
              </a:rPr>
              <a:t>Redemann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69909"/>
      </p:ext>
    </p:extLst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91" y="97700"/>
            <a:ext cx="12614005" cy="94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8286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" y="541867"/>
            <a:ext cx="12760960" cy="304196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108374"/>
            <a:ext cx="12571307" cy="866987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RF07: 10 Sept. 2016 “</a:t>
            </a:r>
            <a:r>
              <a:rPr lang="en-US" b="1" dirty="0" err="1" smtClean="0">
                <a:solidFill>
                  <a:schemeClr val="tx1"/>
                </a:solidFill>
              </a:rPr>
              <a:t>Routinish</a:t>
            </a:r>
            <a:r>
              <a:rPr lang="en-US" b="1" dirty="0" smtClean="0">
                <a:solidFill>
                  <a:schemeClr val="tx1"/>
                </a:solidFill>
              </a:rPr>
              <a:t>” Flight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image29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54239" y="3420535"/>
            <a:ext cx="5743787" cy="4057226"/>
          </a:xfrm>
          <a:prstGeom prst="rect">
            <a:avLst/>
          </a:prstGeom>
          <a:ln/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152640" y="2871893"/>
            <a:ext cx="1517227" cy="19507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50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7094" y="3359574"/>
            <a:ext cx="5432213" cy="4057226"/>
          </a:xfrm>
          <a:prstGeom prst="rect">
            <a:avLst/>
          </a:prstGeom>
          <a:ln/>
        </p:spPr>
      </p:pic>
      <p:cxnSp>
        <p:nvCxnSpPr>
          <p:cNvPr id="9" name="Straight Arrow Connector 8"/>
          <p:cNvCxnSpPr/>
          <p:nvPr/>
        </p:nvCxnSpPr>
        <p:spPr>
          <a:xfrm flipV="1">
            <a:off x="2743200" y="2871893"/>
            <a:ext cx="1598505" cy="9753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5120" y="6771977"/>
            <a:ext cx="12354560" cy="327063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smtClean="0"/>
              <a:t>Accomplishments: 2 boundary layer profiles; radiation wall (square spiral) at ER-2 location;  free tropospheric profiling on transit home); forecast cirrus not seen on track</a:t>
            </a:r>
          </a:p>
          <a:p>
            <a:r>
              <a:rPr lang="en-US" sz="2800" dirty="0" smtClean="0"/>
              <a:t>Highlights: 1) Both boundary layer profiles quite clean with large droplets and some drizzle; biomass burning plume not entrained into clouds; gradual decrease in intensity of plume with distance further south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20107" y="1192107"/>
            <a:ext cx="2492587" cy="50064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Radiation Wall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8344747" y="1442431"/>
            <a:ext cx="975360" cy="2749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89439" y="1733974"/>
            <a:ext cx="2756747" cy="142397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Decrease in </a:t>
            </a:r>
            <a:r>
              <a:rPr lang="en-US" sz="2800" b="1" dirty="0" err="1" smtClean="0">
                <a:solidFill>
                  <a:srgbClr val="0070C0"/>
                </a:solidFill>
              </a:rPr>
              <a:t>ft</a:t>
            </a:r>
            <a:r>
              <a:rPr lang="en-US" sz="2800" b="1" dirty="0" smtClean="0">
                <a:solidFill>
                  <a:srgbClr val="0070C0"/>
                </a:solidFill>
              </a:rPr>
              <a:t> aerosols further south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341705" y="1717379"/>
            <a:ext cx="5195149" cy="34547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13650" y="1865292"/>
            <a:ext cx="2492587" cy="179331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b="1" dirty="0" smtClean="0"/>
              <a:t>Water Vapor Calibration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059091" y="1454743"/>
            <a:ext cx="433496" cy="4876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69544" y="929471"/>
            <a:ext cx="3369734" cy="50064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RSP Reduced Speed</a:t>
            </a:r>
            <a:endParaRPr lang="en-US" sz="2400" b="1" dirty="0">
              <a:solidFill>
                <a:srgbClr val="00B05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989489" y="1454743"/>
            <a:ext cx="778938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352068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" y="487846"/>
            <a:ext cx="12029440" cy="298010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108374"/>
            <a:ext cx="12571307" cy="866987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RF08: 12 Sept. 2016 “</a:t>
            </a:r>
            <a:r>
              <a:rPr lang="en-US" b="1" dirty="0" err="1" smtClean="0">
                <a:solidFill>
                  <a:schemeClr val="tx1"/>
                </a:solidFill>
              </a:rPr>
              <a:t>Routinish</a:t>
            </a:r>
            <a:r>
              <a:rPr lang="en-US" b="1" dirty="0" smtClean="0">
                <a:solidFill>
                  <a:schemeClr val="tx1"/>
                </a:solidFill>
              </a:rPr>
              <a:t>” Flight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75840" y="1971122"/>
            <a:ext cx="2709333" cy="93153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b="1" kern="1200" dirty="0">
                <a:solidFill>
                  <a:srgbClr val="FF0000"/>
                </a:solidFill>
                <a:latin typeface="Calibri"/>
              </a:rPr>
              <a:t>ER-2 Overpass &amp; Clear Sky Profile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61975" y="1454744"/>
            <a:ext cx="262632" cy="531426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algn="l" defTabSz="1300393" hangingPunct="1"/>
            <a:endParaRPr lang="en-US" sz="26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660056" y="2430735"/>
            <a:ext cx="934717" cy="2786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605864" y="1192109"/>
            <a:ext cx="379310" cy="10993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59307" y="991955"/>
            <a:ext cx="314959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b="1" kern="1200" dirty="0">
                <a:solidFill>
                  <a:srgbClr val="FF0000"/>
                </a:solidFill>
                <a:latin typeface="Calibri"/>
              </a:rPr>
              <a:t>Plume Above 18 </a:t>
            </a:r>
            <a:r>
              <a:rPr lang="en-US" sz="2600" b="1" kern="1200" dirty="0" err="1">
                <a:solidFill>
                  <a:srgbClr val="FF0000"/>
                </a:solidFill>
                <a:latin typeface="Calibri"/>
              </a:rPr>
              <a:t>kft</a:t>
            </a:r>
            <a:endParaRPr lang="en-US" sz="2600" b="1" kern="12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8141549" y="866988"/>
            <a:ext cx="1720427" cy="2483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814559" y="1022773"/>
            <a:ext cx="314959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b="1" kern="1200" dirty="0">
                <a:solidFill>
                  <a:srgbClr val="FF0000"/>
                </a:solidFill>
                <a:latin typeface="Calibri"/>
              </a:rPr>
              <a:t>Profiles/</a:t>
            </a:r>
            <a:r>
              <a:rPr lang="en-US" sz="2600" b="1" kern="1200" dirty="0" err="1">
                <a:solidFill>
                  <a:srgbClr val="FF0000"/>
                </a:solidFill>
                <a:latin typeface="Calibri"/>
              </a:rPr>
              <a:t>Sawtooths</a:t>
            </a:r>
            <a:endParaRPr lang="en-US" sz="2600" b="1" kern="12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 flipH="1">
            <a:off x="10837335" y="1554201"/>
            <a:ext cx="552026" cy="7372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1" y="3483063"/>
            <a:ext cx="4714242" cy="353568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" y="3402816"/>
            <a:ext cx="4822614" cy="3616961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V="1">
            <a:off x="10124704" y="2709335"/>
            <a:ext cx="1579618" cy="17427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195364" y="2966722"/>
            <a:ext cx="1579618" cy="17427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5861" y="6999019"/>
            <a:ext cx="12354560" cy="333218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b="1" kern="1200" dirty="0">
                <a:solidFill>
                  <a:prstClr val="black"/>
                </a:solidFill>
                <a:latin typeface="Calibri"/>
              </a:rPr>
              <a:t>Accomplishments</a:t>
            </a:r>
            <a:r>
              <a:rPr lang="en-US" sz="2600" kern="1200" dirty="0">
                <a:solidFill>
                  <a:prstClr val="black"/>
                </a:solidFill>
                <a:latin typeface="Calibri"/>
              </a:rPr>
              <a:t>: 2 boundary layer profiles; 2 free troposphere profiles including one with ER-2; two legs through aerosol plume; aerosol plume higher further south; 200 knot runs</a:t>
            </a:r>
          </a:p>
          <a:p>
            <a:pPr algn="l" defTabSz="1300393" hangingPunct="1"/>
            <a:r>
              <a:rPr lang="en-US" sz="2600" b="1" kern="1200" dirty="0">
                <a:solidFill>
                  <a:prstClr val="black"/>
                </a:solidFill>
                <a:latin typeface="Calibri"/>
              </a:rPr>
              <a:t>Highlights</a:t>
            </a:r>
            <a:r>
              <a:rPr lang="en-US" sz="2600" kern="1200" dirty="0">
                <a:solidFill>
                  <a:prstClr val="black"/>
                </a:solidFill>
                <a:latin typeface="Calibri"/>
              </a:rPr>
              <a:t>: 1) Boundary layer profiles quite clean again; clouds and precipitation reaching ground observed from APR; biomass burning plume not entrained into clouds, layers at 15-16 </a:t>
            </a:r>
            <a:r>
              <a:rPr lang="en-US" sz="2600" kern="1200" dirty="0" err="1">
                <a:solidFill>
                  <a:prstClr val="black"/>
                </a:solidFill>
                <a:latin typeface="Calibri"/>
              </a:rPr>
              <a:t>kft</a:t>
            </a:r>
            <a:r>
              <a:rPr lang="en-US" sz="2600" kern="1200" dirty="0">
                <a:solidFill>
                  <a:prstClr val="black"/>
                </a:solidFill>
                <a:latin typeface="Calibri"/>
              </a:rPr>
              <a:t>, 9 </a:t>
            </a:r>
            <a:r>
              <a:rPr lang="en-US" sz="2600" kern="1200" dirty="0" err="1">
                <a:solidFill>
                  <a:prstClr val="black"/>
                </a:solidFill>
                <a:latin typeface="Calibri"/>
              </a:rPr>
              <a:t>kft</a:t>
            </a:r>
            <a:r>
              <a:rPr lang="en-US" sz="2600" kern="1200" dirty="0">
                <a:solidFill>
                  <a:prstClr val="black"/>
                </a:solidFill>
                <a:latin typeface="Calibri"/>
              </a:rPr>
              <a:t> and above clouds; decrease in plume intensity southward; few mid/high clouds</a:t>
            </a:r>
          </a:p>
          <a:p>
            <a:pPr algn="l" defTabSz="1300393" hangingPunct="1"/>
            <a:endParaRPr lang="en-US" sz="2600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352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3416"/>
            <a:ext cx="11054080" cy="3427226"/>
          </a:xfrm>
        </p:spPr>
        <p:txBody>
          <a:bodyPr>
            <a:normAutofit/>
          </a:bodyPr>
          <a:lstStyle/>
          <a:p>
            <a:r>
              <a:rPr lang="en-US" dirty="0" err="1" smtClean="0"/>
              <a:t>AirMSPI</a:t>
            </a:r>
            <a:r>
              <a:rPr lang="en-US" dirty="0" smtClean="0"/>
              <a:t> – ORACLES</a:t>
            </a:r>
            <a:br>
              <a:rPr lang="en-US" dirty="0" smtClean="0"/>
            </a:br>
            <a:r>
              <a:rPr lang="en-US" dirty="0" smtClean="0"/>
              <a:t>First look imagery/data</a:t>
            </a:r>
            <a:br>
              <a:rPr lang="en-US" dirty="0" smtClean="0"/>
            </a:br>
            <a:r>
              <a:rPr lang="en-US" dirty="0" smtClean="0"/>
              <a:t>Sept 10 “Routine” (</a:t>
            </a:r>
            <a:r>
              <a:rPr lang="en-US" dirty="0" err="1" smtClean="0"/>
              <a:t>ish</a:t>
            </a:r>
            <a:r>
              <a:rPr lang="en-US" dirty="0" smtClean="0"/>
              <a:t>) flight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6279670"/>
            <a:ext cx="9103360" cy="24925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Mike Tosca</a:t>
            </a:r>
          </a:p>
          <a:p>
            <a:r>
              <a:rPr lang="en-US" dirty="0"/>
              <a:t>Brian </a:t>
            </a:r>
            <a:r>
              <a:rPr lang="en-US" dirty="0" err="1"/>
              <a:t>Rheingans</a:t>
            </a:r>
            <a:endParaRPr lang="en-US" dirty="0"/>
          </a:p>
          <a:p>
            <a:r>
              <a:rPr lang="en-US" dirty="0" smtClean="0"/>
              <a:t>Gerard </a:t>
            </a:r>
            <a:r>
              <a:rPr lang="en-US" dirty="0"/>
              <a:t>van Harten</a:t>
            </a:r>
          </a:p>
          <a:p>
            <a:endParaRPr lang="en-US" dirty="0"/>
          </a:p>
        </p:txBody>
      </p:sp>
      <p:pic>
        <p:nvPicPr>
          <p:cNvPr id="4" name="Picture 3" descr="Run.N4.20160912.061939_ORACLES1_AirMSPI_07_sf6_RG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/>
          <a:stretch/>
        </p:blipFill>
        <p:spPr>
          <a:xfrm>
            <a:off x="10869735" y="0"/>
            <a:ext cx="180994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2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AirMSPI</a:t>
            </a:r>
            <a:r>
              <a:rPr lang="en-US" dirty="0" smtClean="0"/>
              <a:t> – an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Multi-spectral (</a:t>
            </a:r>
            <a:r>
              <a:rPr lang="en-US" dirty="0" smtClean="0">
                <a:solidFill>
                  <a:srgbClr val="FD60FF"/>
                </a:solidFill>
              </a:rPr>
              <a:t>355,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r>
              <a:rPr lang="en-US" dirty="0" smtClean="0">
                <a:solidFill>
                  <a:srgbClr val="6B00A4"/>
                </a:solidFill>
              </a:rPr>
              <a:t>380,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445, </a:t>
            </a:r>
            <a:r>
              <a:rPr lang="en-US" dirty="0" smtClean="0">
                <a:solidFill>
                  <a:srgbClr val="1FB1FF"/>
                </a:solidFill>
              </a:rPr>
              <a:t>470,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1AC607"/>
                </a:solidFill>
              </a:rPr>
              <a:t>555,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D0006"/>
                </a:solidFill>
              </a:rPr>
              <a:t>660,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6C0002"/>
                </a:solidFill>
              </a:rPr>
              <a:t>865,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996600"/>
                </a:solidFill>
              </a:rPr>
              <a:t>935nm</a:t>
            </a:r>
            <a:r>
              <a:rPr lang="en-US" dirty="0" smtClean="0"/>
              <a:t>)</a:t>
            </a:r>
          </a:p>
          <a:p>
            <a:r>
              <a:rPr lang="en-US" dirty="0" smtClean="0"/>
              <a:t>Polarization (470, 660, 865nm)</a:t>
            </a:r>
          </a:p>
          <a:p>
            <a:r>
              <a:rPr lang="en-US" dirty="0" smtClean="0"/>
              <a:t>Multi-angle (currently 0, 29, 48, 59, 66 forward and backward)</a:t>
            </a:r>
          </a:p>
          <a:p>
            <a:r>
              <a:rPr lang="en-US" dirty="0" smtClean="0"/>
              <a:t>Two modes: </a:t>
            </a:r>
          </a:p>
          <a:p>
            <a:pPr lvl="1"/>
            <a:r>
              <a:rPr lang="en-US" dirty="0" smtClean="0"/>
              <a:t>“step and stare”: 10km x 10km target w/ 9 angles</a:t>
            </a:r>
          </a:p>
          <a:p>
            <a:pPr lvl="1"/>
            <a:r>
              <a:rPr lang="en-US" dirty="0" smtClean="0"/>
              <a:t>“sweep” ~80-110km long swath with all angles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3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-2 In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" y="2475964"/>
            <a:ext cx="1180836" cy="343327"/>
          </a:xfrm>
          <a:prstGeom prst="rect">
            <a:avLst/>
          </a:prstGeom>
        </p:spPr>
      </p:pic>
      <p:pic>
        <p:nvPicPr>
          <p:cNvPr id="5" name="Picture 4" descr="ER-2 In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06" y="2475964"/>
            <a:ext cx="1180836" cy="343327"/>
          </a:xfrm>
          <a:prstGeom prst="rect">
            <a:avLst/>
          </a:prstGeom>
        </p:spPr>
      </p:pic>
      <p:pic>
        <p:nvPicPr>
          <p:cNvPr id="6" name="Picture 5" descr="ER-2 In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88" y="2475964"/>
            <a:ext cx="1180836" cy="343327"/>
          </a:xfrm>
          <a:prstGeom prst="rect">
            <a:avLst/>
          </a:prstGeom>
        </p:spPr>
      </p:pic>
      <p:pic>
        <p:nvPicPr>
          <p:cNvPr id="7" name="Picture 6" descr="ER-2 In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73" y="2475964"/>
            <a:ext cx="1180836" cy="343327"/>
          </a:xfrm>
          <a:prstGeom prst="rect">
            <a:avLst/>
          </a:prstGeom>
        </p:spPr>
      </p:pic>
      <p:pic>
        <p:nvPicPr>
          <p:cNvPr id="8" name="Picture 7" descr="ER-2 In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55" y="2475964"/>
            <a:ext cx="1180836" cy="343327"/>
          </a:xfrm>
          <a:prstGeom prst="rect">
            <a:avLst/>
          </a:prstGeom>
        </p:spPr>
      </p:pic>
      <p:pic>
        <p:nvPicPr>
          <p:cNvPr id="9" name="Picture 8" descr="ER-2 In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40" y="2475964"/>
            <a:ext cx="1180836" cy="343327"/>
          </a:xfrm>
          <a:prstGeom prst="rect">
            <a:avLst/>
          </a:prstGeom>
        </p:spPr>
      </p:pic>
      <p:pic>
        <p:nvPicPr>
          <p:cNvPr id="10" name="Picture 9" descr="ER-2 In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823" y="2475964"/>
            <a:ext cx="1180836" cy="343327"/>
          </a:xfrm>
          <a:prstGeom prst="rect">
            <a:avLst/>
          </a:prstGeom>
        </p:spPr>
      </p:pic>
      <p:pic>
        <p:nvPicPr>
          <p:cNvPr id="11" name="Picture 10" descr="ER-2 In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05" y="2475964"/>
            <a:ext cx="1180836" cy="343327"/>
          </a:xfrm>
          <a:prstGeom prst="rect">
            <a:avLst/>
          </a:prstGeom>
        </p:spPr>
      </p:pic>
      <p:pic>
        <p:nvPicPr>
          <p:cNvPr id="12" name="Picture 11" descr="ER-2 In f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93" y="2475964"/>
            <a:ext cx="1180836" cy="34332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2953490" y="2323786"/>
            <a:ext cx="6903169" cy="0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irMSPI_ER2_Bakersfield_GRP_TERRAIN_20130122_191339Z_9angles_F01_V007-13-N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7040"/>
            <a:ext cx="13004800" cy="2817707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812802" y="8415770"/>
            <a:ext cx="5934477" cy="11846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783352" y="8406739"/>
            <a:ext cx="5934477" cy="11846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12802" y="8387033"/>
            <a:ext cx="5934477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60 km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83352" y="8427615"/>
            <a:ext cx="5934477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60 km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747277" y="2804662"/>
            <a:ext cx="1970" cy="358384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747277" y="2835769"/>
            <a:ext cx="1416848" cy="35527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338427" y="2835769"/>
            <a:ext cx="1408852" cy="35527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747279" y="2835769"/>
            <a:ext cx="2861825" cy="35527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3857323" y="2835769"/>
            <a:ext cx="2889954" cy="35527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747277" y="2889957"/>
            <a:ext cx="4342928" cy="349855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448472" y="2853831"/>
            <a:ext cx="4298807" cy="353467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747279" y="2835769"/>
            <a:ext cx="5733719" cy="35527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985430" y="2835769"/>
            <a:ext cx="5733719" cy="35527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en-US" dirty="0" err="1" smtClean="0"/>
              <a:t>AirMSPI</a:t>
            </a:r>
            <a:r>
              <a:rPr lang="en-US" dirty="0" smtClean="0"/>
              <a:t> – Step-and-stare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9466406" y="4758014"/>
            <a:ext cx="3514138" cy="93153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10 m spatial sampling</a:t>
            </a:r>
          </a:p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10 km x 11 km swath</a:t>
            </a:r>
          </a:p>
        </p:txBody>
      </p:sp>
    </p:spTree>
    <p:extLst>
      <p:ext uri="{BB962C8B-B14F-4D97-AF65-F5344CB8AC3E}">
        <p14:creationId xmlns:p14="http://schemas.microsoft.com/office/powerpoint/2010/main" val="263470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irMSPI_ER2_Pacific_GRP_ELLIPSOID_20130206_sweeps_F01_V007-13-N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9868"/>
            <a:ext cx="13004800" cy="2219486"/>
          </a:xfrm>
          <a:prstGeom prst="rect">
            <a:avLst/>
          </a:prstGeom>
        </p:spPr>
      </p:pic>
      <p:pic>
        <p:nvPicPr>
          <p:cNvPr id="4" name="Picture 3" descr="ER-2 In f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09" y="2205032"/>
            <a:ext cx="1180836" cy="343327"/>
          </a:xfrm>
          <a:prstGeom prst="rect">
            <a:avLst/>
          </a:prstGeom>
        </p:spPr>
      </p:pic>
      <p:pic>
        <p:nvPicPr>
          <p:cNvPr id="5" name="Picture 4" descr="ER-2 In f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91" y="2205032"/>
            <a:ext cx="1180836" cy="343327"/>
          </a:xfrm>
          <a:prstGeom prst="rect">
            <a:avLst/>
          </a:prstGeom>
        </p:spPr>
      </p:pic>
      <p:pic>
        <p:nvPicPr>
          <p:cNvPr id="6" name="Picture 5" descr="ER-2 In f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76" y="2205032"/>
            <a:ext cx="1180836" cy="3433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2251" y="2619022"/>
            <a:ext cx="5733719" cy="35527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381128" y="2600960"/>
            <a:ext cx="5733719" cy="35527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03593" y="1902750"/>
            <a:ext cx="5934477" cy="0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rved Up Arrow 14"/>
          <p:cNvSpPr/>
          <p:nvPr/>
        </p:nvSpPr>
        <p:spPr>
          <a:xfrm flipH="1">
            <a:off x="3395698" y="4352997"/>
            <a:ext cx="3395698" cy="758613"/>
          </a:xfrm>
          <a:prstGeom prst="curved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1300393" hangingPunct="1"/>
            <a:endParaRPr lang="en-US" sz="2600" kern="1200">
              <a:solidFill>
                <a:prstClr val="white"/>
              </a:solidFill>
              <a:latin typeface="Optima"/>
              <a:cs typeface="Optima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7180772" y="2600960"/>
            <a:ext cx="5733719" cy="355274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rved Up Arrow 16"/>
          <p:cNvSpPr/>
          <p:nvPr/>
        </p:nvSpPr>
        <p:spPr>
          <a:xfrm>
            <a:off x="2095218" y="5508978"/>
            <a:ext cx="9410418" cy="830862"/>
          </a:xfrm>
          <a:prstGeom prst="curved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1300393" hangingPunct="1"/>
            <a:endParaRPr lang="en-US" sz="2600" kern="1200">
              <a:solidFill>
                <a:prstClr val="white"/>
              </a:solidFill>
              <a:latin typeface="Optima"/>
              <a:cs typeface="Optima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781307" y="5310293"/>
            <a:ext cx="1788440" cy="152625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283982" y="6285653"/>
            <a:ext cx="451556" cy="57799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50240" y="29352"/>
            <a:ext cx="11704320" cy="1625600"/>
          </a:xfrm>
        </p:spPr>
        <p:txBody>
          <a:bodyPr/>
          <a:lstStyle/>
          <a:p>
            <a:r>
              <a:rPr lang="en-US" dirty="0" err="1" smtClean="0"/>
              <a:t>AirMSPI</a:t>
            </a:r>
            <a:r>
              <a:rPr lang="en-US" dirty="0" smtClean="0"/>
              <a:t> – Sweeps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-203994" y="6836552"/>
            <a:ext cx="5934477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Backward sweep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14114" y="6838020"/>
            <a:ext cx="5934477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Forward sweep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00351" y="2783166"/>
            <a:ext cx="3514138" cy="93153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25 m spatial sampling</a:t>
            </a:r>
          </a:p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~100 km target length</a:t>
            </a:r>
          </a:p>
        </p:txBody>
      </p:sp>
    </p:spTree>
    <p:extLst>
      <p:ext uri="{BB962C8B-B14F-4D97-AF65-F5344CB8AC3E}">
        <p14:creationId xmlns:p14="http://schemas.microsoft.com/office/powerpoint/2010/main" val="284521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AirMSPI</a:t>
            </a:r>
            <a:r>
              <a:rPr lang="en-US" dirty="0" smtClean="0"/>
              <a:t> – retrieval capability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Context imagery (RGB, NGB, DOLP)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igh-resolution, true-color, in-field</a:t>
            </a:r>
          </a:p>
          <a:p>
            <a:r>
              <a:rPr lang="en-US" u="sng" dirty="0"/>
              <a:t>Cloud droplet </a:t>
            </a:r>
            <a:r>
              <a:rPr lang="en-US" u="sng" dirty="0" smtClean="0"/>
              <a:t>size</a:t>
            </a:r>
          </a:p>
          <a:p>
            <a:r>
              <a:rPr lang="en-US" u="sng" dirty="0" smtClean="0"/>
              <a:t>Aerosol Optical Depth</a:t>
            </a:r>
          </a:p>
          <a:p>
            <a:r>
              <a:rPr lang="en-US" u="sng" dirty="0" smtClean="0"/>
              <a:t>Aerosol size distribution, </a:t>
            </a:r>
            <a:r>
              <a:rPr lang="en-US" u="sng" dirty="0" err="1" smtClean="0"/>
              <a:t>sphericity</a:t>
            </a:r>
            <a:endParaRPr lang="en-US" u="sng" dirty="0" smtClean="0"/>
          </a:p>
          <a:p>
            <a:r>
              <a:rPr lang="en-US" dirty="0" smtClean="0"/>
              <a:t>Above-cloud aerosol (?)</a:t>
            </a:r>
          </a:p>
          <a:p>
            <a:r>
              <a:rPr lang="en-US" dirty="0" smtClean="0"/>
              <a:t>Aerosol “index” (?)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0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Some pretty pictures.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2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n.N5.20160910.082441_ORACLES1_AirMSPI_69_sf6_RGB_GvH_clahe_S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70" y="661640"/>
            <a:ext cx="8142638" cy="8142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138" y="2427229"/>
            <a:ext cx="3891090" cy="2131864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 err="1">
                <a:solidFill>
                  <a:prstClr val="white"/>
                </a:solidFill>
                <a:latin typeface="Calibri"/>
              </a:rPr>
              <a:t>AirMSPI</a:t>
            </a:r>
            <a:r>
              <a:rPr lang="en-US" sz="2600" kern="1200" dirty="0">
                <a:solidFill>
                  <a:prstClr val="white"/>
                </a:solidFill>
                <a:latin typeface="Calibri"/>
              </a:rPr>
              <a:t> nadir image: Mid-level clouds sitting on top of an aerosol layer which appears decoupled from a low-cloud layer below.</a:t>
            </a:r>
          </a:p>
        </p:txBody>
      </p:sp>
      <p:pic>
        <p:nvPicPr>
          <p:cNvPr id="9" name="Picture 8" descr="Sep10_MSPI_69_l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6" y="4832606"/>
            <a:ext cx="3891092" cy="26009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240670" y="8976107"/>
            <a:ext cx="814263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557776" y="661640"/>
            <a:ext cx="0" cy="814263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40670" y="8994729"/>
            <a:ext cx="814263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40670" y="8930367"/>
            <a:ext cx="8142638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10 km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8670845" y="4467246"/>
            <a:ext cx="8142638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10 km</a:t>
            </a:r>
          </a:p>
        </p:txBody>
      </p:sp>
    </p:spTree>
    <p:extLst>
      <p:ext uri="{BB962C8B-B14F-4D97-AF65-F5344CB8AC3E}">
        <p14:creationId xmlns:p14="http://schemas.microsoft.com/office/powerpoint/2010/main" val="364374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953" y="1319095"/>
            <a:ext cx="12849014" cy="1159976"/>
          </a:xfrm>
          <a:prstGeom prst="rect">
            <a:avLst/>
          </a:prstGeom>
          <a:noFill/>
        </p:spPr>
        <p:txBody>
          <a:bodyPr lIns="130039" tIns="65020" rIns="130039" bIns="65020">
            <a:spAutoFit/>
          </a:bodyPr>
          <a:lstStyle/>
          <a:p>
            <a:pPr algn="l" defTabSz="1300460" fontAlgn="base" hangingPunct="1">
              <a:spcBef>
                <a:spcPct val="0"/>
              </a:spcBef>
              <a:spcAft>
                <a:spcPts val="853"/>
              </a:spcAft>
              <a:defRPr/>
            </a:pPr>
            <a:r>
              <a:rPr lang="en-US" sz="34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ORACLES </a:t>
            </a:r>
            <a:r>
              <a:rPr lang="en-US" sz="28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(</a:t>
            </a:r>
            <a:r>
              <a:rPr lang="en-US" sz="2800" kern="1200" dirty="0" err="1">
                <a:solidFill>
                  <a:srgbClr val="000000"/>
                </a:solidFill>
                <a:latin typeface="Helvetica"/>
                <a:cs typeface="Arial" pitchFamily="34" charset="0"/>
              </a:rPr>
              <a:t>ObseRvations</a:t>
            </a:r>
            <a:r>
              <a:rPr lang="en-US" sz="28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 of Aerosols above </a:t>
            </a:r>
            <a:r>
              <a:rPr lang="en-US" sz="2800" kern="1200" dirty="0" err="1">
                <a:solidFill>
                  <a:srgbClr val="000000"/>
                </a:solidFill>
                <a:latin typeface="Helvetica"/>
                <a:cs typeface="Arial" pitchFamily="34" charset="0"/>
              </a:rPr>
              <a:t>CLouds</a:t>
            </a:r>
            <a:r>
              <a:rPr lang="en-US" sz="28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 and their </a:t>
            </a:r>
            <a:r>
              <a:rPr lang="en-US" sz="2800" kern="1200" dirty="0" err="1">
                <a:solidFill>
                  <a:srgbClr val="000000"/>
                </a:solidFill>
                <a:latin typeface="Helvetica"/>
                <a:cs typeface="Arial" pitchFamily="34" charset="0"/>
              </a:rPr>
              <a:t>intEractionS</a:t>
            </a:r>
            <a:r>
              <a:rPr lang="en-US" sz="28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)</a:t>
            </a:r>
          </a:p>
          <a:p>
            <a:pPr algn="l" defTabSz="1300460" fontAlgn="base" hangingPunct="1">
              <a:spcBef>
                <a:spcPct val="0"/>
              </a:spcBef>
              <a:spcAft>
                <a:spcPts val="853"/>
              </a:spcAft>
              <a:defRPr/>
            </a:pPr>
            <a:r>
              <a:rPr lang="en-US" sz="26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Review of P3 flights PRF01 – PRF08     ER-2 flights ERF01-ERF02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667063"/>
              </p:ext>
            </p:extLst>
          </p:nvPr>
        </p:nvGraphicFramePr>
        <p:xfrm>
          <a:off x="451213" y="2479074"/>
          <a:ext cx="12102376" cy="72420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8190">
                  <a:extLst>
                    <a:ext uri="{9D8B030D-6E8A-4147-A177-3AD203B41FA5}">
                      <a16:colId xmlns:a16="http://schemas.microsoft.com/office/drawing/2014/main" xmlns="" val="1905389695"/>
                    </a:ext>
                  </a:extLst>
                </a:gridCol>
                <a:gridCol w="1278525">
                  <a:extLst>
                    <a:ext uri="{9D8B030D-6E8A-4147-A177-3AD203B41FA5}">
                      <a16:colId xmlns:a16="http://schemas.microsoft.com/office/drawing/2014/main" xmlns="" val="4035196741"/>
                    </a:ext>
                  </a:extLst>
                </a:gridCol>
                <a:gridCol w="4044713">
                  <a:extLst>
                    <a:ext uri="{9D8B030D-6E8A-4147-A177-3AD203B41FA5}">
                      <a16:colId xmlns:a16="http://schemas.microsoft.com/office/drawing/2014/main" xmlns="" val="3145247130"/>
                    </a:ext>
                  </a:extLst>
                </a:gridCol>
                <a:gridCol w="1355585">
                  <a:extLst>
                    <a:ext uri="{9D8B030D-6E8A-4147-A177-3AD203B41FA5}">
                      <a16:colId xmlns:a16="http://schemas.microsoft.com/office/drawing/2014/main" xmlns="" val="627886200"/>
                    </a:ext>
                  </a:extLst>
                </a:gridCol>
                <a:gridCol w="4045363">
                  <a:extLst>
                    <a:ext uri="{9D8B030D-6E8A-4147-A177-3AD203B41FA5}">
                      <a16:colId xmlns:a16="http://schemas.microsoft.com/office/drawing/2014/main" xmlns="" val="4272092475"/>
                    </a:ext>
                  </a:extLst>
                </a:gridCol>
              </a:tblGrid>
              <a:tr h="739648">
                <a:tc>
                  <a:txBody>
                    <a:bodyPr/>
                    <a:lstStyle/>
                    <a:p>
                      <a:r>
                        <a:rPr lang="en-US" sz="2000" dirty="0"/>
                        <a:t>Date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P-3 flight #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P-3 Short description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ER-2 flight #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ER-2 Short description</a:t>
                      </a: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423916475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/>
                        <a:t>Aug 30, 2016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PRF01</a:t>
                      </a:r>
                    </a:p>
                    <a:p>
                      <a:endParaRPr lang="en-US" sz="17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Aborted routine</a:t>
                      </a:r>
                      <a:r>
                        <a:rPr lang="en-US" sz="1700" baseline="0" dirty="0"/>
                        <a:t> flight;</a:t>
                      </a:r>
                    </a:p>
                    <a:p>
                      <a:r>
                        <a:rPr lang="en-US" sz="1700" baseline="0" dirty="0"/>
                        <a:t>~1 </a:t>
                      </a:r>
                      <a:r>
                        <a:rPr lang="en-US" sz="1700" baseline="0" dirty="0" err="1"/>
                        <a:t>hr</a:t>
                      </a:r>
                      <a:r>
                        <a:rPr lang="en-US" sz="1700" baseline="0" dirty="0"/>
                        <a:t> of measurements near WVB</a:t>
                      </a:r>
                      <a:endParaRPr lang="en-US" sz="17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-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7479561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/>
                        <a:t>Aug</a:t>
                      </a:r>
                      <a:r>
                        <a:rPr lang="en-US" sz="1700" baseline="0" dirty="0"/>
                        <a:t> 31, 2016</a:t>
                      </a:r>
                      <a:endParaRPr lang="en-US" sz="17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PRF02</a:t>
                      </a:r>
                    </a:p>
                    <a:p>
                      <a:endParaRPr lang="en-US" sz="17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Full routine flight towards </a:t>
                      </a:r>
                      <a:r>
                        <a:rPr lang="en-US" sz="1700" dirty="0" err="1"/>
                        <a:t>towards</a:t>
                      </a:r>
                      <a:r>
                        <a:rPr lang="en-US" sz="1700" dirty="0"/>
                        <a:t> 10S and 0E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-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283738073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/>
                        <a:t>Sep 2, 2016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PRF03</a:t>
                      </a:r>
                    </a:p>
                    <a:p>
                      <a:endParaRPr lang="en-US" sz="17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Target of </a:t>
                      </a:r>
                      <a:r>
                        <a:rPr lang="en-US" sz="1700" dirty="0" err="1"/>
                        <a:t>opp</a:t>
                      </a:r>
                      <a:r>
                        <a:rPr lang="en-US" sz="1700" dirty="0"/>
                        <a:t> flight</a:t>
                      </a:r>
                      <a:r>
                        <a:rPr lang="en-US" sz="1700" baseline="0" dirty="0"/>
                        <a:t>, mostly North along 10E; 2 radiation wall modules</a:t>
                      </a:r>
                      <a:endParaRPr lang="en-US" sz="17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-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799408154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/>
                        <a:t>Sep 4, 2016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PRF04</a:t>
                      </a:r>
                    </a:p>
                    <a:p>
                      <a:endParaRPr lang="en-US" sz="17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Full routine flight to 10S and 0E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-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/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78416802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/>
                        <a:t>Sep 6, 2016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PRF05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Target of </a:t>
                      </a:r>
                      <a:r>
                        <a:rPr lang="en-US" sz="1700" dirty="0" err="1"/>
                        <a:t>opp</a:t>
                      </a:r>
                      <a:r>
                        <a:rPr lang="en-US" sz="1700" dirty="0"/>
                        <a:t> flight, mixing survey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-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/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155422950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/>
                        <a:t>Sep 8, 2016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PRF06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Routine flight to 10S and 0E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-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/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394729298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/>
                        <a:t>Sep 10, 2016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PRF07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Routine(</a:t>
                      </a:r>
                      <a:r>
                        <a:rPr lang="en-US" sz="1700" dirty="0" err="1"/>
                        <a:t>ish</a:t>
                      </a:r>
                      <a:r>
                        <a:rPr lang="en-US" sz="1700" dirty="0"/>
                        <a:t>) flight to 10S and 0E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ERF01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6.5hr mapping routine flight</a:t>
                      </a: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3423654597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/>
                        <a:t>Sep 12, 2016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PRF08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Routine(</a:t>
                      </a:r>
                      <a:r>
                        <a:rPr lang="en-US" sz="1700" dirty="0" err="1"/>
                        <a:t>ish</a:t>
                      </a:r>
                      <a:r>
                        <a:rPr lang="en-US" sz="1700" dirty="0"/>
                        <a:t>) flight to 10S and 0E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ERF02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Full mapping routine flight</a:t>
                      </a: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191833715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Sep 14, 2016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PRF09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Target of </a:t>
                      </a:r>
                      <a:r>
                        <a:rPr lang="en-US" sz="1700" dirty="0" err="1">
                          <a:solidFill>
                            <a:srgbClr val="0000FF"/>
                          </a:solidFill>
                        </a:rPr>
                        <a:t>opp</a:t>
                      </a: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, radiation near</a:t>
                      </a:r>
                      <a:r>
                        <a:rPr lang="en-US" sz="1700" baseline="0" dirty="0">
                          <a:solidFill>
                            <a:srgbClr val="0000FF"/>
                          </a:solidFill>
                        </a:rPr>
                        <a:t> aerosol gradient</a:t>
                      </a:r>
                      <a:endParaRPr lang="en-US" sz="1700" dirty="0">
                        <a:solidFill>
                          <a:srgbClr val="0000FF"/>
                        </a:solidFill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ERF03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Target of </a:t>
                      </a:r>
                      <a:r>
                        <a:rPr lang="en-US" sz="1700" dirty="0" err="1">
                          <a:solidFill>
                            <a:srgbClr val="0000FF"/>
                          </a:solidFill>
                        </a:rPr>
                        <a:t>opp</a:t>
                      </a:r>
                      <a:endParaRPr lang="en-US" sz="1700" dirty="0">
                        <a:solidFill>
                          <a:srgbClr val="0000FF"/>
                        </a:solidFill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125510469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Sep 15, 2016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PRF10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Routine</a:t>
                      </a:r>
                      <a:r>
                        <a:rPr lang="en-US" sz="17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flight to 10S and 0E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ERF04</a:t>
                      </a: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00FF"/>
                          </a:solidFill>
                        </a:rPr>
                        <a:t>Full mapping routine flight</a:t>
                      </a: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xmlns="" val="27005223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371085" y="4548506"/>
            <a:ext cx="262632" cy="654537"/>
          </a:xfrm>
          <a:prstGeom prst="rect">
            <a:avLst/>
          </a:prstGeom>
        </p:spPr>
        <p:txBody>
          <a:bodyPr wrap="none" lIns="130039" tIns="65020" rIns="130039" bIns="65020">
            <a:spAutoFit/>
          </a:bodyPr>
          <a:lstStyle/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1085" y="4548506"/>
            <a:ext cx="262632" cy="654537"/>
          </a:xfrm>
          <a:prstGeom prst="rect">
            <a:avLst/>
          </a:prstGeom>
        </p:spPr>
        <p:txBody>
          <a:bodyPr wrap="none" lIns="130039" tIns="65020" rIns="130039" bIns="65020">
            <a:spAutoFit/>
          </a:bodyPr>
          <a:lstStyle/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6371085" y="4548506"/>
            <a:ext cx="262632" cy="654537"/>
          </a:xfrm>
          <a:prstGeom prst="rect">
            <a:avLst/>
          </a:prstGeom>
        </p:spPr>
        <p:txBody>
          <a:bodyPr wrap="none" lIns="130039" tIns="65020" rIns="130039" bIns="65020">
            <a:spAutoFit/>
          </a:bodyPr>
          <a:lstStyle/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6371085" y="4548506"/>
            <a:ext cx="262632" cy="654537"/>
          </a:xfrm>
          <a:prstGeom prst="rect">
            <a:avLst/>
          </a:prstGeom>
        </p:spPr>
        <p:txBody>
          <a:bodyPr wrap="none" lIns="130039" tIns="65020" rIns="130039" bIns="65020">
            <a:spAutoFit/>
          </a:bodyPr>
          <a:lstStyle/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80162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138" y="2144993"/>
            <a:ext cx="3891090" cy="2531974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 err="1">
                <a:solidFill>
                  <a:prstClr val="white"/>
                </a:solidFill>
                <a:latin typeface="Calibri"/>
              </a:rPr>
              <a:t>AirMSPI</a:t>
            </a:r>
            <a:r>
              <a:rPr lang="en-US" sz="2600" kern="1200" dirty="0">
                <a:solidFill>
                  <a:prstClr val="white"/>
                </a:solidFill>
                <a:latin typeface="Calibri"/>
              </a:rPr>
              <a:t> sweep of same scene: Mid-level clouds sitting on top of an aerosol layer which appears decoupled from a low-cloud layer below.</a:t>
            </a:r>
          </a:p>
        </p:txBody>
      </p:sp>
      <p:pic>
        <p:nvPicPr>
          <p:cNvPr id="9" name="Picture 8" descr="Sep10_MSPI_69_lo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6" y="4832606"/>
            <a:ext cx="3891092" cy="2600960"/>
          </a:xfrm>
          <a:prstGeom prst="rect">
            <a:avLst/>
          </a:prstGeom>
        </p:spPr>
      </p:pic>
      <p:pic>
        <p:nvPicPr>
          <p:cNvPr id="2" name="Picture 1" descr="Run.N5.20160910.082441_ORACLES1_AirMSPI_59_sf6_RGB_GvH_clah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88" y="0"/>
            <a:ext cx="3618678" cy="9753600"/>
          </a:xfrm>
          <a:prstGeom prst="rect">
            <a:avLst/>
          </a:prstGeom>
        </p:spPr>
      </p:pic>
      <p:pic>
        <p:nvPicPr>
          <p:cNvPr id="3" name="Picture 2" descr="Run.N5.20160910.082441_ORACLES1_AirMSPI_59_sf6_DoLP_GvH_clah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315" y="-44194"/>
            <a:ext cx="3618678" cy="975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6923" y="9087995"/>
            <a:ext cx="2408121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RGB 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83816" y="9042106"/>
            <a:ext cx="2408121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DOLP image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373387" y="0"/>
            <a:ext cx="0" cy="970940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7703073" y="4588991"/>
            <a:ext cx="9709406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352970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138" y="2427228"/>
            <a:ext cx="3891090" cy="1731755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 err="1">
                <a:solidFill>
                  <a:prstClr val="white"/>
                </a:solidFill>
                <a:latin typeface="Calibri"/>
              </a:rPr>
              <a:t>AirMSPI</a:t>
            </a:r>
            <a:r>
              <a:rPr lang="en-US" sz="2600" kern="1200" dirty="0">
                <a:solidFill>
                  <a:prstClr val="white"/>
                </a:solidFill>
                <a:latin typeface="Calibri"/>
              </a:rPr>
              <a:t> “sweep” image: Low-level clouds under layer of smoke (?)  - no mid-level</a:t>
            </a:r>
          </a:p>
        </p:txBody>
      </p:sp>
      <p:pic>
        <p:nvPicPr>
          <p:cNvPr id="8" name="Picture 7" descr="Run.N5.20160910.100018_ORACLES1_AirMSPI_113_sf6_RGB_GvH_cla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54" y="0"/>
            <a:ext cx="2923516" cy="9753600"/>
          </a:xfrm>
          <a:prstGeom prst="rect">
            <a:avLst/>
          </a:prstGeom>
        </p:spPr>
      </p:pic>
      <p:pic>
        <p:nvPicPr>
          <p:cNvPr id="10" name="Picture 9" descr="Run.N5.20160910.100018_ORACLES1_AirMSPI_113_sf6_DoLP_GvH_clah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99" y="0"/>
            <a:ext cx="2923516" cy="9753600"/>
          </a:xfrm>
          <a:prstGeom prst="rect">
            <a:avLst/>
          </a:prstGeom>
        </p:spPr>
      </p:pic>
      <p:pic>
        <p:nvPicPr>
          <p:cNvPr id="11" name="Picture 10" descr="sep10_flight_marker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7" y="4738526"/>
            <a:ext cx="3891092" cy="2600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6792" y="9087995"/>
            <a:ext cx="2408121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RGB 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32076" y="9042106"/>
            <a:ext cx="2408121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DOLP image</a:t>
            </a:r>
          </a:p>
        </p:txBody>
      </p:sp>
      <p:pic>
        <p:nvPicPr>
          <p:cNvPr id="16" name="Picture 15" descr="cloudbow_1d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5827" r="13657" b="13996"/>
          <a:stretch/>
        </p:blipFill>
        <p:spPr>
          <a:xfrm rot="5400000" flipH="1">
            <a:off x="6900503" y="4177693"/>
            <a:ext cx="9730414" cy="142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7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138" y="2427231"/>
            <a:ext cx="3891090" cy="1331645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 err="1">
                <a:solidFill>
                  <a:prstClr val="white"/>
                </a:solidFill>
                <a:latin typeface="Calibri"/>
              </a:rPr>
              <a:t>AirMSPI</a:t>
            </a:r>
            <a:r>
              <a:rPr lang="en-US" sz="2600" kern="1200" dirty="0">
                <a:solidFill>
                  <a:prstClr val="white"/>
                </a:solidFill>
                <a:latin typeface="Calibri"/>
              </a:rPr>
              <a:t> nadir image: Low-level clouds under layer of smoke (?) “step-and-stare”</a:t>
            </a:r>
          </a:p>
        </p:txBody>
      </p:sp>
      <p:pic>
        <p:nvPicPr>
          <p:cNvPr id="3" name="Picture 2" descr="Run.N5.20160910.093410_ORACLES1_AirMSPI_14_sf6_RGB_GvH_cla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62" y="978418"/>
            <a:ext cx="8453120" cy="8453120"/>
          </a:xfrm>
          <a:prstGeom prst="rect">
            <a:avLst/>
          </a:prstGeom>
        </p:spPr>
      </p:pic>
      <p:pic>
        <p:nvPicPr>
          <p:cNvPr id="4" name="Picture 3" descr="sep10_flight_marke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7" y="4757342"/>
            <a:ext cx="3891092" cy="26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4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138" y="2427231"/>
            <a:ext cx="3891090" cy="1331645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 err="1">
                <a:solidFill>
                  <a:prstClr val="white"/>
                </a:solidFill>
                <a:latin typeface="Calibri"/>
              </a:rPr>
              <a:t>AirMSPI</a:t>
            </a:r>
            <a:r>
              <a:rPr lang="en-US" sz="2600" kern="1200" dirty="0">
                <a:solidFill>
                  <a:prstClr val="white"/>
                </a:solidFill>
                <a:latin typeface="Calibri"/>
              </a:rPr>
              <a:t> nadir image: Low-level clouds under layer of smoke (?) DOLP</a:t>
            </a:r>
          </a:p>
        </p:txBody>
      </p:sp>
      <p:pic>
        <p:nvPicPr>
          <p:cNvPr id="4" name="Picture 3" descr="sep10_flight_marke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7" y="4757342"/>
            <a:ext cx="3891092" cy="2600960"/>
          </a:xfrm>
          <a:prstGeom prst="rect">
            <a:avLst/>
          </a:prstGeom>
        </p:spPr>
      </p:pic>
      <p:pic>
        <p:nvPicPr>
          <p:cNvPr id="2" name="Picture 1" descr="Run.N5.20160910.093410_ORACLES1_AirMSPI_14_sf6_DoLP_GvH_cla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55" y="978418"/>
            <a:ext cx="8453120" cy="84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6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138" y="2200601"/>
            <a:ext cx="3891090" cy="2531974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 err="1">
                <a:solidFill>
                  <a:prstClr val="white"/>
                </a:solidFill>
                <a:latin typeface="Calibri"/>
              </a:rPr>
              <a:t>AirMSPI</a:t>
            </a:r>
            <a:r>
              <a:rPr lang="en-US" sz="2600" kern="1200" dirty="0">
                <a:solidFill>
                  <a:prstClr val="white"/>
                </a:solidFill>
                <a:latin typeface="Calibri"/>
              </a:rPr>
              <a:t> oblique angles: An aerosol layer may be on top of a layer of stratocumulus clouds. Easier to see in oblique </a:t>
            </a:r>
            <a:r>
              <a:rPr lang="en-US" sz="2600" b="1" kern="1200" dirty="0">
                <a:solidFill>
                  <a:prstClr val="white"/>
                </a:solidFill>
                <a:latin typeface="Calibri"/>
              </a:rPr>
              <a:t>and UV</a:t>
            </a:r>
          </a:p>
        </p:txBody>
      </p:sp>
      <p:pic>
        <p:nvPicPr>
          <p:cNvPr id="9" name="Picture 8" descr="Sep10_MSPI_69_l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6" y="4832606"/>
            <a:ext cx="3891092" cy="2600960"/>
          </a:xfrm>
          <a:prstGeom prst="rect">
            <a:avLst/>
          </a:prstGeom>
        </p:spPr>
      </p:pic>
      <p:pic>
        <p:nvPicPr>
          <p:cNvPr id="3" name="Picture 2" descr="Run.N5.20160910.093410_ORACLES1_AirMSPI_10_sf6_RGB_GvH_cla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05" y="4832606"/>
            <a:ext cx="4226560" cy="4226560"/>
          </a:xfrm>
          <a:prstGeom prst="rect">
            <a:avLst/>
          </a:prstGeom>
        </p:spPr>
      </p:pic>
      <p:pic>
        <p:nvPicPr>
          <p:cNvPr id="8" name="Picture 7" descr="Run.N5.20160910.093410_ORACLES1_AirMSPI_14_sf6_RGB_GvH_clah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05" y="469083"/>
            <a:ext cx="4226560" cy="4226560"/>
          </a:xfrm>
          <a:prstGeom prst="rect">
            <a:avLst/>
          </a:prstGeom>
        </p:spPr>
      </p:pic>
      <p:pic>
        <p:nvPicPr>
          <p:cNvPr id="10" name="Picture 9" descr="intensity_all_wavelengths_0934_14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2" t="29129" r="22861" b="29202"/>
          <a:stretch/>
        </p:blipFill>
        <p:spPr>
          <a:xfrm>
            <a:off x="8589865" y="469083"/>
            <a:ext cx="4245615" cy="4226560"/>
          </a:xfrm>
          <a:prstGeom prst="rect">
            <a:avLst/>
          </a:prstGeom>
        </p:spPr>
      </p:pic>
      <p:pic>
        <p:nvPicPr>
          <p:cNvPr id="5" name="Picture 4" descr="intensity_all_wavelengths_0934_18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28937" r="22357" b="28816"/>
          <a:stretch/>
        </p:blipFill>
        <p:spPr>
          <a:xfrm>
            <a:off x="8589865" y="4832606"/>
            <a:ext cx="4245615" cy="4226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2557" y="602104"/>
            <a:ext cx="195659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srgbClr val="000000"/>
                </a:solidFill>
                <a:latin typeface="Calibri"/>
              </a:rPr>
              <a:t>RGB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58056" y="602104"/>
            <a:ext cx="195659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black"/>
                </a:solidFill>
                <a:latin typeface="Calibri"/>
              </a:rPr>
              <a:t>355nm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2557" y="3871728"/>
            <a:ext cx="1674398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srgbClr val="000000"/>
                </a:solidFill>
                <a:latin typeface="Calibri"/>
              </a:rPr>
              <a:t>nadir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2557" y="8397274"/>
            <a:ext cx="1674398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srgbClr val="000000"/>
                </a:solidFill>
                <a:latin typeface="Calibri"/>
              </a:rPr>
              <a:t>48deg aft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58055" y="3871728"/>
            <a:ext cx="1674398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srgbClr val="000000"/>
                </a:solidFill>
                <a:latin typeface="Calibri"/>
              </a:rPr>
              <a:t>nadir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58055" y="8397274"/>
            <a:ext cx="1674398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srgbClr val="000000"/>
                </a:solidFill>
                <a:latin typeface="Calibri"/>
              </a:rPr>
              <a:t>48deg aft</a:t>
            </a:r>
          </a:p>
        </p:txBody>
      </p:sp>
    </p:spTree>
    <p:extLst>
      <p:ext uri="{BB962C8B-B14F-4D97-AF65-F5344CB8AC3E}">
        <p14:creationId xmlns:p14="http://schemas.microsoft.com/office/powerpoint/2010/main" val="422122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138" y="2427229"/>
            <a:ext cx="3891090" cy="3732302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Idea to consider for in-the-field data processing</a:t>
            </a:r>
          </a:p>
          <a:p>
            <a:pPr algn="l" defTabSz="1300393" hangingPunct="1"/>
            <a:endParaRPr lang="en-US" sz="2600" kern="1200" dirty="0">
              <a:solidFill>
                <a:prstClr val="white"/>
              </a:solidFill>
              <a:latin typeface="Calibri"/>
            </a:endParaRPr>
          </a:p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Two UV channels: 380nm and 355nm</a:t>
            </a:r>
          </a:p>
          <a:p>
            <a:pPr algn="l" defTabSz="1300393" hangingPunct="1"/>
            <a:endParaRPr lang="en-US" sz="2600" kern="1200" dirty="0">
              <a:solidFill>
                <a:prstClr val="white"/>
              </a:solidFill>
              <a:latin typeface="Calibri"/>
            </a:endParaRPr>
          </a:p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Right: 355nm intensity (aerosol absorption?) vs. 660nm intensity (cloud ID)</a:t>
            </a:r>
          </a:p>
        </p:txBody>
      </p:sp>
      <p:pic>
        <p:nvPicPr>
          <p:cNvPr id="2" name="Picture 1" descr="intensity_all_wavelengths_1000_1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0" t="29197" r="53726" b="18910"/>
          <a:stretch/>
        </p:blipFill>
        <p:spPr>
          <a:xfrm>
            <a:off x="4251840" y="244604"/>
            <a:ext cx="3146877" cy="9103360"/>
          </a:xfrm>
          <a:prstGeom prst="rect">
            <a:avLst/>
          </a:prstGeom>
        </p:spPr>
      </p:pic>
      <p:pic>
        <p:nvPicPr>
          <p:cNvPr id="3" name="Picture 2" descr="intensity_all_wavelengths_1000_11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2" t="28937" r="53314" b="18784"/>
          <a:stretch/>
        </p:blipFill>
        <p:spPr>
          <a:xfrm>
            <a:off x="7544195" y="244604"/>
            <a:ext cx="3190830" cy="9103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3365" y="8439219"/>
            <a:ext cx="238930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355nm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24332" y="8439219"/>
            <a:ext cx="238930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660nm</a:t>
            </a:r>
          </a:p>
        </p:txBody>
      </p:sp>
    </p:spTree>
    <p:extLst>
      <p:ext uri="{BB962C8B-B14F-4D97-AF65-F5344CB8AC3E}">
        <p14:creationId xmlns:p14="http://schemas.microsoft.com/office/powerpoint/2010/main" val="419551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138" y="2427227"/>
            <a:ext cx="3891090" cy="3332193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Can we get the “aerosols” by taking the ratio?</a:t>
            </a:r>
          </a:p>
          <a:p>
            <a:pPr algn="l" defTabSz="1300393" hangingPunct="1"/>
            <a:endParaRPr lang="en-US" sz="2600" kern="1200" dirty="0">
              <a:solidFill>
                <a:prstClr val="white"/>
              </a:solidFill>
              <a:latin typeface="Calibri"/>
            </a:endParaRPr>
          </a:p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Similar to OMI absorbing “Aerosol Index”</a:t>
            </a:r>
          </a:p>
          <a:p>
            <a:pPr algn="l" defTabSz="1300393" hangingPunct="1"/>
            <a:endParaRPr lang="en-US" sz="2600" kern="1200" dirty="0">
              <a:solidFill>
                <a:prstClr val="white"/>
              </a:solidFill>
              <a:latin typeface="Calibri"/>
            </a:endParaRPr>
          </a:p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Need to account for Rayleigh atmosphere</a:t>
            </a:r>
          </a:p>
        </p:txBody>
      </p:sp>
      <p:pic>
        <p:nvPicPr>
          <p:cNvPr id="2" name="Picture 1" descr="intensity_all_wavelengths_1000_1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0" t="29197" r="53726" b="18910"/>
          <a:stretch/>
        </p:blipFill>
        <p:spPr>
          <a:xfrm>
            <a:off x="4251840" y="244604"/>
            <a:ext cx="3146877" cy="9103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3365" y="8439219"/>
            <a:ext cx="238930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355nm</a:t>
            </a:r>
          </a:p>
        </p:txBody>
      </p:sp>
      <p:pic>
        <p:nvPicPr>
          <p:cNvPr id="5" name="Picture 4" descr="intensity_all_wavelengths_1000_11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28937" r="53563" b="18592"/>
          <a:stretch/>
        </p:blipFill>
        <p:spPr>
          <a:xfrm>
            <a:off x="7621965" y="244604"/>
            <a:ext cx="3112168" cy="910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24332" y="8439219"/>
            <a:ext cx="238930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380/355</a:t>
            </a:r>
          </a:p>
        </p:txBody>
      </p:sp>
    </p:spTree>
    <p:extLst>
      <p:ext uri="{BB962C8B-B14F-4D97-AF65-F5344CB8AC3E}">
        <p14:creationId xmlns:p14="http://schemas.microsoft.com/office/powerpoint/2010/main" val="263524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n.N5.20160910.082441_ORACLES1_AirMSPI_59_sf6_RGB_GvH_clah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95" y="188157"/>
            <a:ext cx="3377432" cy="9103360"/>
          </a:xfrm>
          <a:prstGeom prst="rect">
            <a:avLst/>
          </a:prstGeom>
        </p:spPr>
      </p:pic>
      <p:pic>
        <p:nvPicPr>
          <p:cNvPr id="2" name="Picture 1" descr="intensity_all_wavelengths_0824_5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t="28743" r="53314" b="18784"/>
          <a:stretch/>
        </p:blipFill>
        <p:spPr>
          <a:xfrm>
            <a:off x="7751141" y="188157"/>
            <a:ext cx="3144484" cy="910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8138" y="2427229"/>
            <a:ext cx="3891090" cy="3732302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Can we get at the “aerosols” by taking the ratio?</a:t>
            </a:r>
          </a:p>
          <a:p>
            <a:pPr algn="l" defTabSz="1300393" hangingPunct="1"/>
            <a:endParaRPr lang="en-US" sz="2600" kern="1200" dirty="0">
              <a:solidFill>
                <a:prstClr val="white"/>
              </a:solidFill>
              <a:latin typeface="Calibri"/>
            </a:endParaRPr>
          </a:p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Similar to OMI absorbing “Aerosol Index”</a:t>
            </a:r>
          </a:p>
          <a:p>
            <a:pPr algn="l" defTabSz="1300393" hangingPunct="1"/>
            <a:endParaRPr lang="en-US" sz="2600" kern="1200" dirty="0">
              <a:solidFill>
                <a:prstClr val="white"/>
              </a:solidFill>
              <a:latin typeface="Calibri"/>
            </a:endParaRPr>
          </a:p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Need to account for Rayleigh atmosphere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24332" y="8439219"/>
            <a:ext cx="238930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380/355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3365" y="8439219"/>
            <a:ext cx="2389309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RGB</a:t>
            </a:r>
          </a:p>
        </p:txBody>
      </p:sp>
    </p:spTree>
    <p:extLst>
      <p:ext uri="{BB962C8B-B14F-4D97-AF65-F5344CB8AC3E}">
        <p14:creationId xmlns:p14="http://schemas.microsoft.com/office/powerpoint/2010/main" val="298878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n.N5.20160910.082441_ORACLES1_AirMSPI_69_sf6_RGB_GvH_clahe_S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70" y="150527"/>
            <a:ext cx="3901440" cy="3901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138" y="2427229"/>
            <a:ext cx="3891090" cy="2131864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 err="1">
                <a:solidFill>
                  <a:prstClr val="white"/>
                </a:solidFill>
                <a:latin typeface="Calibri"/>
              </a:rPr>
              <a:t>AirMSPI</a:t>
            </a:r>
            <a:r>
              <a:rPr lang="en-US" sz="2600" kern="1200" dirty="0">
                <a:solidFill>
                  <a:prstClr val="white"/>
                </a:solidFill>
                <a:latin typeface="Calibri"/>
              </a:rPr>
              <a:t> nadir image: Mid-level clouds sitting on top of an aerosol layer which appears decoupled from a low-cloud layer below.</a:t>
            </a:r>
          </a:p>
        </p:txBody>
      </p:sp>
      <p:pic>
        <p:nvPicPr>
          <p:cNvPr id="9" name="Picture 8" descr="Sep10_MSPI_69_l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6" y="4832606"/>
            <a:ext cx="3891092" cy="2600960"/>
          </a:xfrm>
          <a:prstGeom prst="rect">
            <a:avLst/>
          </a:prstGeom>
        </p:spPr>
      </p:pic>
      <p:pic>
        <p:nvPicPr>
          <p:cNvPr id="3" name="Picture 2" descr="intensity_all_wavelengths_0824_69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2" t="29129" r="22861" b="29009"/>
          <a:stretch/>
        </p:blipFill>
        <p:spPr>
          <a:xfrm>
            <a:off x="6549083" y="2577597"/>
            <a:ext cx="3900968" cy="3901440"/>
          </a:xfrm>
          <a:prstGeom prst="rect">
            <a:avLst/>
          </a:prstGeom>
        </p:spPr>
      </p:pic>
      <p:pic>
        <p:nvPicPr>
          <p:cNvPr id="2" name="Picture 1" descr="intensity_all_wavelengths_0824_69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29129" r="23111" b="29202"/>
          <a:stretch/>
        </p:blipFill>
        <p:spPr>
          <a:xfrm>
            <a:off x="9103833" y="5287218"/>
            <a:ext cx="3900969" cy="3901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4408" y="188159"/>
            <a:ext cx="1486262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r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RGB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2821" y="5725051"/>
            <a:ext cx="1486262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r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660nm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7569" y="8369026"/>
            <a:ext cx="1486262" cy="531426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r" defTabSz="1300393" hangingPunct="1"/>
            <a:r>
              <a:rPr lang="en-US" sz="2600" kern="1200" dirty="0">
                <a:solidFill>
                  <a:prstClr val="white"/>
                </a:solidFill>
                <a:latin typeface="Calibri"/>
              </a:rPr>
              <a:t>355nm</a:t>
            </a:r>
          </a:p>
        </p:txBody>
      </p:sp>
    </p:spTree>
    <p:extLst>
      <p:ext uri="{BB962C8B-B14F-4D97-AF65-F5344CB8AC3E}">
        <p14:creationId xmlns:p14="http://schemas.microsoft.com/office/powerpoint/2010/main" val="192919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99168" y="928064"/>
            <a:ext cx="6448212" cy="831681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4600" kern="1200" dirty="0">
                <a:solidFill>
                  <a:prstClr val="white"/>
                </a:solidFill>
                <a:latin typeface="Calibri"/>
              </a:rPr>
              <a:t>P-3? Boat? UFO?</a:t>
            </a:r>
          </a:p>
        </p:txBody>
      </p:sp>
      <p:pic>
        <p:nvPicPr>
          <p:cNvPr id="6" name="Picture 5" descr="p3?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68" y="2022969"/>
            <a:ext cx="10577847" cy="71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4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953" y="1550532"/>
            <a:ext cx="12849014" cy="1159976"/>
          </a:xfrm>
          <a:prstGeom prst="rect">
            <a:avLst/>
          </a:prstGeom>
          <a:noFill/>
        </p:spPr>
        <p:txBody>
          <a:bodyPr lIns="130039" tIns="65020" rIns="130039" bIns="65020">
            <a:spAutoFit/>
          </a:bodyPr>
          <a:lstStyle/>
          <a:p>
            <a:pPr algn="l" defTabSz="1300460" fontAlgn="base" hangingPunct="1">
              <a:spcBef>
                <a:spcPct val="0"/>
              </a:spcBef>
              <a:spcAft>
                <a:spcPts val="853"/>
              </a:spcAft>
              <a:defRPr/>
            </a:pPr>
            <a:r>
              <a:rPr lang="en-US" sz="34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ORACLES </a:t>
            </a:r>
            <a:r>
              <a:rPr lang="en-US" sz="28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(</a:t>
            </a:r>
            <a:r>
              <a:rPr lang="en-US" sz="2800" kern="1200" dirty="0" err="1">
                <a:solidFill>
                  <a:srgbClr val="000000"/>
                </a:solidFill>
                <a:latin typeface="Helvetica"/>
                <a:cs typeface="Arial" pitchFamily="34" charset="0"/>
              </a:rPr>
              <a:t>ObseRvations</a:t>
            </a:r>
            <a:r>
              <a:rPr lang="en-US" sz="28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 of Aerosols above </a:t>
            </a:r>
            <a:r>
              <a:rPr lang="en-US" sz="2800" kern="1200" dirty="0" err="1">
                <a:solidFill>
                  <a:srgbClr val="000000"/>
                </a:solidFill>
                <a:latin typeface="Helvetica"/>
                <a:cs typeface="Arial" pitchFamily="34" charset="0"/>
              </a:rPr>
              <a:t>CLouds</a:t>
            </a:r>
            <a:r>
              <a:rPr lang="en-US" sz="28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 and their </a:t>
            </a:r>
            <a:r>
              <a:rPr lang="en-US" sz="2800" kern="1200" dirty="0" err="1">
                <a:solidFill>
                  <a:srgbClr val="000000"/>
                </a:solidFill>
                <a:latin typeface="Helvetica"/>
                <a:cs typeface="Arial" pitchFamily="34" charset="0"/>
              </a:rPr>
              <a:t>intEractionS</a:t>
            </a:r>
            <a:r>
              <a:rPr lang="en-US" sz="28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)</a:t>
            </a:r>
          </a:p>
          <a:p>
            <a:pPr algn="l" defTabSz="1300460" fontAlgn="base" hangingPunct="1">
              <a:spcBef>
                <a:spcPct val="0"/>
              </a:spcBef>
              <a:spcAft>
                <a:spcPts val="853"/>
              </a:spcAft>
              <a:defRPr/>
            </a:pPr>
            <a:r>
              <a:rPr lang="en-US" sz="2600" kern="1200" dirty="0">
                <a:solidFill>
                  <a:srgbClr val="000000"/>
                </a:solidFill>
                <a:latin typeface="Helvetica"/>
                <a:cs typeface="Arial" pitchFamily="34" charset="0"/>
              </a:rPr>
              <a:t>Flight schedule/calendar - Outlook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340"/>
          <a:stretch/>
        </p:blipFill>
        <p:spPr>
          <a:xfrm>
            <a:off x="-24835" y="3018275"/>
            <a:ext cx="13004800" cy="58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38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589753" y="1698291"/>
            <a:ext cx="11704320" cy="24765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1406">
              <a:defRPr sz="7176"/>
            </a:pPr>
            <a:r>
              <a:rPr sz="4500" dirty="0"/>
              <a:t>eMAS</a:t>
            </a:r>
            <a:r>
              <a:rPr lang="en-US" sz="4500" dirty="0"/>
              <a:t>, MODIS, SEVIRI:</a:t>
            </a:r>
            <a:br>
              <a:rPr lang="en-US" sz="4500" dirty="0"/>
            </a:br>
            <a:r>
              <a:rPr lang="en-US" sz="4500" u="sng" dirty="0"/>
              <a:t>Preliminary</a:t>
            </a:r>
            <a:r>
              <a:rPr lang="en-US" sz="4500" dirty="0"/>
              <a:t> Cloud/Aerosol Retrievals</a:t>
            </a:r>
            <a:r>
              <a:rPr lang="en-US" sz="4500" dirty="0"/>
              <a:t/>
            </a:r>
            <a:br>
              <a:rPr lang="en-US" sz="4500" dirty="0"/>
            </a:br>
            <a:r>
              <a:rPr sz="4500" dirty="0"/>
              <a:t>10 </a:t>
            </a:r>
            <a:r>
              <a:rPr sz="4500" dirty="0"/>
              <a:t>Sept 2016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3261988" y="5435274"/>
            <a:ext cx="7004692" cy="139224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12153">
              <a:spcBef>
                <a:spcPts val="167"/>
              </a:spcBef>
              <a:spcAft>
                <a:spcPts val="336"/>
              </a:spcAft>
              <a:defRPr sz="2520"/>
            </a:pPr>
            <a:r>
              <a:rPr sz="2400" dirty="0"/>
              <a:t>S. Platnick, K. Meyer, T. Arnold,</a:t>
            </a:r>
            <a:r>
              <a:rPr lang="en-US" sz="2400" dirty="0"/>
              <a:t> R. Dominguez, P. Grant, T. </a:t>
            </a:r>
            <a:r>
              <a:rPr lang="en-US" sz="2400" dirty="0" err="1"/>
              <a:t>Hildum</a:t>
            </a:r>
            <a:r>
              <a:rPr lang="en-US" sz="2400" dirty="0"/>
              <a:t>, K. Dunwoody [in the field]</a:t>
            </a:r>
          </a:p>
          <a:p>
            <a:pPr defTabSz="412153">
              <a:spcBef>
                <a:spcPts val="167"/>
              </a:spcBef>
              <a:spcAft>
                <a:spcPts val="336"/>
              </a:spcAft>
              <a:defRPr sz="2520"/>
            </a:pPr>
            <a:r>
              <a:rPr lang="en-US" sz="2400" dirty="0"/>
              <a:t>+ G. Wind, J. </a:t>
            </a:r>
            <a:r>
              <a:rPr lang="en-US" sz="2400" dirty="0" err="1"/>
              <a:t>Riedi</a:t>
            </a:r>
            <a:r>
              <a:rPr lang="en-US" sz="2400" dirty="0"/>
              <a:t> (U. Lille), </a:t>
            </a:r>
            <a:r>
              <a:rPr lang="en-US" sz="2400" dirty="0"/>
              <a:t>et al.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435412" y="349051"/>
            <a:ext cx="12025890" cy="1619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/>
            </a:lvl1pPr>
          </a:lstStyle>
          <a:p>
            <a:r>
              <a:rPr sz="3800" dirty="0"/>
              <a:t>eMAS </a:t>
            </a:r>
            <a:r>
              <a:rPr sz="3800" dirty="0"/>
              <a:t>Cloud</a:t>
            </a:r>
            <a:r>
              <a:rPr lang="en-US" sz="3800" dirty="0"/>
              <a:t> &amp; Above Cloud </a:t>
            </a:r>
            <a:r>
              <a:rPr lang="en-US" sz="3800"/>
              <a:t>Aerosol Retrievals: 10-Sept-16</a:t>
            </a:r>
            <a:endParaRPr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3" r="4780" b="4217"/>
          <a:stretch/>
        </p:blipFill>
        <p:spPr>
          <a:xfrm>
            <a:off x="1413044" y="2222219"/>
            <a:ext cx="10070629" cy="6686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7900" y="1521855"/>
            <a:ext cx="10040914" cy="593344"/>
          </a:xfrm>
          <a:prstGeom prst="rect">
            <a:avLst/>
          </a:prstGeom>
        </p:spPr>
        <p:txBody>
          <a:bodyPr wrap="square" lIns="145646" tIns="72823" rIns="145646" bIns="72823">
            <a:spAutoFit/>
          </a:bodyPr>
          <a:lstStyle/>
          <a:p>
            <a:r>
              <a:rPr lang="en-US" sz="2900" dirty="0"/>
              <a:t>http://</a:t>
            </a:r>
            <a:r>
              <a:rPr lang="en-US" sz="2900" dirty="0" err="1"/>
              <a:t>mas.arc.nasa.gov</a:t>
            </a:r>
            <a:r>
              <a:rPr lang="en-US" sz="2900" dirty="0"/>
              <a:t>/data/</a:t>
            </a:r>
            <a:r>
              <a:rPr lang="en-US" sz="2900" dirty="0" err="1"/>
              <a:t>deploy_html</a:t>
            </a:r>
            <a:r>
              <a:rPr lang="en-US" sz="2900" dirty="0"/>
              <a:t>/</a:t>
            </a:r>
            <a:r>
              <a:rPr lang="en-US" sz="2900" dirty="0" err="1"/>
              <a:t>oracles_home.html</a:t>
            </a:r>
            <a:endParaRPr lang="en-US" sz="2900" dirty="0"/>
          </a:p>
        </p:txBody>
      </p:sp>
      <p:sp>
        <p:nvSpPr>
          <p:cNvPr id="6" name="Rectangle 5"/>
          <p:cNvSpPr/>
          <p:nvPr/>
        </p:nvSpPr>
        <p:spPr>
          <a:xfrm>
            <a:off x="89447" y="9039370"/>
            <a:ext cx="2584627" cy="639511"/>
          </a:xfrm>
          <a:prstGeom prst="rect">
            <a:avLst/>
          </a:prstGeom>
        </p:spPr>
        <p:txBody>
          <a:bodyPr wrap="none" lIns="145646" tIns="72823" rIns="145646" bIns="72823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13" y="2476134"/>
            <a:ext cx="5546890" cy="571497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220324" y="1"/>
            <a:ext cx="4702898" cy="5216383"/>
          </a:xfrm>
          <a:prstGeom prst="rect">
            <a:avLst/>
          </a:prstGeom>
        </p:spPr>
        <p:txBody>
          <a:bodyPr>
            <a:noAutofit/>
          </a:bodyPr>
          <a:lstStyle>
            <a:lvl1pPr defTabSz="537463">
              <a:defRPr sz="5152"/>
            </a:lvl1pPr>
          </a:lstStyle>
          <a:p>
            <a:r>
              <a:rPr lang="en-US" sz="4500" dirty="0" err="1"/>
              <a:t>eMAS</a:t>
            </a:r>
            <a:r>
              <a:rPr lang="en-US" sz="4500" dirty="0"/>
              <a:t> &amp; MODIS </a:t>
            </a:r>
            <a:r>
              <a:rPr sz="4500" dirty="0"/>
              <a:t>Above-Cloud Aerosol</a:t>
            </a:r>
            <a:r>
              <a:rPr lang="en-US" sz="4500" dirty="0"/>
              <a:t> Retrievals</a:t>
            </a:r>
            <a:br>
              <a:rPr lang="en-US" sz="4500" dirty="0"/>
            </a:br>
            <a:r>
              <a:rPr lang="en-US" sz="4500" dirty="0"/>
              <a:t>(10 Sept. 2016)</a:t>
            </a:r>
            <a:endParaRPr sz="4500" dirty="0"/>
          </a:p>
        </p:txBody>
      </p:sp>
      <p:grpSp>
        <p:nvGrpSpPr>
          <p:cNvPr id="7" name="Group 6"/>
          <p:cNvGrpSpPr/>
          <p:nvPr/>
        </p:nvGrpSpPr>
        <p:grpSpPr>
          <a:xfrm>
            <a:off x="5927767" y="463737"/>
            <a:ext cx="6582209" cy="8776279"/>
            <a:chOff x="4167961" y="244549"/>
            <a:chExt cx="4628116" cy="46281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961" y="244549"/>
              <a:ext cx="4628116" cy="462811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8" t="14933" r="18442" b="50355"/>
            <a:stretch/>
          </p:blipFill>
          <p:spPr>
            <a:xfrm>
              <a:off x="4309513" y="365980"/>
              <a:ext cx="4363000" cy="34334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5" t="17138" r="5886" b="15606"/>
          <a:stretch/>
        </p:blipFill>
        <p:spPr>
          <a:xfrm rot="10800000">
            <a:off x="4472299" y="3620748"/>
            <a:ext cx="1788160" cy="537601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5" t="84955" r="5886" b="6773"/>
          <a:stretch/>
        </p:blipFill>
        <p:spPr>
          <a:xfrm>
            <a:off x="750646" y="7648372"/>
            <a:ext cx="3642254" cy="134662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20828693">
            <a:off x="6060317" y="6444802"/>
            <a:ext cx="4325881" cy="1405088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686" tIns="60686" rIns="60686" bIns="60686" numCol="1" spcCol="60686" rtlCol="0" anchor="ctr">
            <a:spAutoFit/>
          </a:bodyPr>
          <a:lstStyle/>
          <a:p>
            <a:pPr defTabSz="930514"/>
            <a:endParaRPr lang="en-US" sz="3800"/>
          </a:p>
        </p:txBody>
      </p:sp>
    </p:spTree>
    <p:extLst>
      <p:ext uri="{BB962C8B-B14F-4D97-AF65-F5344CB8AC3E}">
        <p14:creationId xmlns:p14="http://schemas.microsoft.com/office/powerpoint/2010/main" val="11661961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220324" y="1"/>
            <a:ext cx="4702898" cy="5216383"/>
          </a:xfrm>
          <a:prstGeom prst="rect">
            <a:avLst/>
          </a:prstGeom>
        </p:spPr>
        <p:txBody>
          <a:bodyPr>
            <a:noAutofit/>
          </a:bodyPr>
          <a:lstStyle>
            <a:lvl1pPr defTabSz="537463">
              <a:defRPr sz="5152"/>
            </a:lvl1pPr>
          </a:lstStyle>
          <a:p>
            <a:r>
              <a:rPr lang="en-US" sz="4500" dirty="0" err="1"/>
              <a:t>eMAS</a:t>
            </a:r>
            <a:r>
              <a:rPr lang="en-US" sz="4500" dirty="0"/>
              <a:t> &amp; MODIS </a:t>
            </a:r>
            <a:r>
              <a:rPr sz="4500" dirty="0"/>
              <a:t>Above-Cloud Aerosol</a:t>
            </a:r>
            <a:r>
              <a:rPr lang="en-US" sz="4500" dirty="0"/>
              <a:t> Retrievals</a:t>
            </a:r>
            <a:br>
              <a:rPr lang="en-US" sz="4500" dirty="0"/>
            </a:br>
            <a:r>
              <a:rPr lang="en-US" sz="4500" dirty="0"/>
              <a:t>(10 Sept. 2016)</a:t>
            </a:r>
            <a:endParaRPr sz="4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67" y="463737"/>
            <a:ext cx="6582209" cy="87762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57037" y="4063719"/>
            <a:ext cx="983169" cy="707333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686" tIns="60686" rIns="60686" bIns="60686" numCol="1" spcCol="60686" rtlCol="0" anchor="ctr">
            <a:spAutoFit/>
          </a:bodyPr>
          <a:lstStyle/>
          <a:p>
            <a:pPr defTabSz="930514"/>
            <a:endParaRPr lang="en-US" sz="3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4" t="41307" r="26621" b="50355"/>
          <a:stretch/>
        </p:blipFill>
        <p:spPr>
          <a:xfrm>
            <a:off x="6178148" y="768213"/>
            <a:ext cx="6108218" cy="64091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5" t="17138" r="5886" b="15606"/>
          <a:stretch/>
        </p:blipFill>
        <p:spPr>
          <a:xfrm rot="10800000">
            <a:off x="4472299" y="3620748"/>
            <a:ext cx="1788160" cy="537601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5" t="84955" r="5886" b="6773"/>
          <a:stretch/>
        </p:blipFill>
        <p:spPr>
          <a:xfrm>
            <a:off x="750646" y="7648372"/>
            <a:ext cx="3642254" cy="134662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954196">
            <a:off x="5814332" y="5441201"/>
            <a:ext cx="3803193" cy="1405088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686" tIns="60686" rIns="60686" bIns="60686" numCol="1" spcCol="60686" rtlCol="0" anchor="ctr">
            <a:spAutoFit/>
          </a:bodyPr>
          <a:lstStyle/>
          <a:p>
            <a:pPr defTabSz="930514"/>
            <a:endParaRPr lang="en-US" sz="3800"/>
          </a:p>
        </p:txBody>
      </p:sp>
    </p:spTree>
    <p:extLst>
      <p:ext uri="{BB962C8B-B14F-4D97-AF65-F5344CB8AC3E}">
        <p14:creationId xmlns:p14="http://schemas.microsoft.com/office/powerpoint/2010/main" val="11139944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1194630" y="80650"/>
            <a:ext cx="10645790" cy="1201535"/>
          </a:xfrm>
          <a:prstGeom prst="rect">
            <a:avLst/>
          </a:prstGeom>
        </p:spPr>
        <p:txBody>
          <a:bodyPr>
            <a:noAutofit/>
          </a:bodyPr>
          <a:lstStyle>
            <a:lvl1pPr defTabSz="537463">
              <a:defRPr sz="5152"/>
            </a:lvl1pPr>
          </a:lstStyle>
          <a:p>
            <a:r>
              <a:rPr lang="en-US" sz="3800" dirty="0"/>
              <a:t>MODIS Terra: MOD06 </a:t>
            </a:r>
            <a:r>
              <a:rPr lang="en-US" sz="3800" dirty="0" err="1"/>
              <a:t>WorldView</a:t>
            </a:r>
            <a:r>
              <a:rPr lang="en-US" sz="3800" dirty="0"/>
              <a:t>, 10 Sept. 2016</a:t>
            </a:r>
            <a:endParaRPr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7" y="1604785"/>
            <a:ext cx="4226560" cy="6906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34" y="1604785"/>
            <a:ext cx="4253652" cy="6951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72" y="1560511"/>
            <a:ext cx="4253653" cy="6951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9267" y="8935675"/>
            <a:ext cx="7509195" cy="6150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686" tIns="60686" rIns="60686" bIns="60686" numCol="1" spcCol="60686" rtlCol="0" anchor="ctr">
            <a:spAutoFit/>
          </a:bodyPr>
          <a:lstStyle/>
          <a:p>
            <a:pPr defTabSz="930514"/>
            <a:r>
              <a:rPr lang="en-US" sz="3200" dirty="0"/>
              <a:t>https://</a:t>
            </a:r>
            <a:r>
              <a:rPr lang="en-US" sz="3200" dirty="0" err="1"/>
              <a:t>earthdata.nasa.gov</a:t>
            </a:r>
            <a:r>
              <a:rPr lang="en-US" sz="3200" dirty="0"/>
              <a:t>/labs/worldview/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086686" y="1478750"/>
            <a:ext cx="2127647" cy="615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686" tIns="60686" rIns="60686" bIns="60686" numCol="1" spcCol="60686" rtlCol="0" anchor="ctr">
            <a:spAutoFit/>
          </a:bodyPr>
          <a:lstStyle/>
          <a:p>
            <a:pPr defTabSz="930514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True color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972895" y="1436582"/>
            <a:ext cx="2754379" cy="615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686" tIns="60686" rIns="60686" bIns="60686" numCol="1" spcCol="60686" rtlCol="0" anchor="ctr">
            <a:spAutoFit/>
          </a:bodyPr>
          <a:lstStyle/>
          <a:p>
            <a:pPr algn="l" defTabSz="930514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Opt. Thickness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8850709" y="1389886"/>
            <a:ext cx="3367754" cy="615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686" tIns="60686" rIns="60686" bIns="60686" numCol="1" spcCol="60686" rtlCol="0" anchor="ctr">
            <a:spAutoFit/>
          </a:bodyPr>
          <a:lstStyle/>
          <a:p>
            <a:pPr algn="l" defTabSz="930514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Eff. Radius (2.1µm)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013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1266625" y="366379"/>
            <a:ext cx="10301533" cy="6494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3" tIns="32003" rIns="32003" bIns="32003" anchor="ctr">
            <a:spAutoFit/>
          </a:bodyPr>
          <a:lstStyle/>
          <a:p>
            <a:r>
              <a:rPr sz="3800" dirty="0"/>
              <a:t>SEV06</a:t>
            </a:r>
            <a:r>
              <a:rPr lang="en-US" sz="3800" dirty="0"/>
              <a:t> (</a:t>
            </a:r>
            <a:r>
              <a:rPr sz="3800" dirty="0"/>
              <a:t>GSFC/ICARE</a:t>
            </a:r>
            <a:r>
              <a:rPr lang="en-US" sz="3800" dirty="0"/>
              <a:t>):</a:t>
            </a:r>
            <a:r>
              <a:rPr sz="3800" dirty="0"/>
              <a:t> </a:t>
            </a:r>
            <a:r>
              <a:rPr lang="en-US" sz="3800" dirty="0"/>
              <a:t>10 Sept. 2016, </a:t>
            </a:r>
            <a:r>
              <a:rPr sz="3800" dirty="0"/>
              <a:t>0500-1745 </a:t>
            </a:r>
            <a:r>
              <a:rPr sz="3800" dirty="0"/>
              <a:t>UTC</a:t>
            </a:r>
          </a:p>
        </p:txBody>
      </p:sp>
      <p:pic>
        <p:nvPicPr>
          <p:cNvPr id="2" name="GEO_L1B-MSG3_2016-09-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658"/>
          <a:stretch/>
        </p:blipFill>
        <p:spPr>
          <a:xfrm>
            <a:off x="3610359" y="1079737"/>
            <a:ext cx="5804183" cy="76105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6319" y="8922952"/>
            <a:ext cx="8960188" cy="568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686" tIns="60686" rIns="60686" bIns="60686" numCol="1" spcCol="60686" rtlCol="0" anchor="ctr">
            <a:spAutoFit/>
          </a:bodyPr>
          <a:lstStyle/>
          <a:p>
            <a:pPr defTabSz="930514"/>
            <a:r>
              <a:rPr lang="en-US" sz="2900" dirty="0"/>
              <a:t>ftp://loa-ftp.univ-lille1.fr/SEV_06-CLD-NRT-L2.v2.00/2016/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9420272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1266625" y="366379"/>
            <a:ext cx="10301533" cy="6494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3" tIns="32003" rIns="32003" bIns="32003" anchor="ctr">
            <a:spAutoFit/>
          </a:bodyPr>
          <a:lstStyle/>
          <a:p>
            <a:r>
              <a:rPr sz="3800" dirty="0"/>
              <a:t>SEV06</a:t>
            </a:r>
            <a:r>
              <a:rPr lang="en-US" sz="3800" dirty="0"/>
              <a:t> (</a:t>
            </a:r>
            <a:r>
              <a:rPr sz="3800" dirty="0"/>
              <a:t>GSFC/ICARE</a:t>
            </a:r>
            <a:r>
              <a:rPr lang="en-US" sz="3800" dirty="0"/>
              <a:t>):</a:t>
            </a:r>
            <a:r>
              <a:rPr sz="3800" dirty="0"/>
              <a:t> </a:t>
            </a:r>
            <a:r>
              <a:rPr lang="en-US" sz="3800" dirty="0"/>
              <a:t>10 Sept. 2016, </a:t>
            </a:r>
            <a:r>
              <a:rPr sz="3800" dirty="0"/>
              <a:t>0500-1745 </a:t>
            </a:r>
            <a:r>
              <a:rPr sz="3800" dirty="0"/>
              <a:t>UTC</a:t>
            </a:r>
          </a:p>
        </p:txBody>
      </p:sp>
      <p:pic>
        <p:nvPicPr>
          <p:cNvPr id="2" name="SEV06_NRT_GLOBE_2016-09-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1081" y="1145926"/>
            <a:ext cx="7506662" cy="7545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6319" y="8922952"/>
            <a:ext cx="8960188" cy="568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686" tIns="60686" rIns="60686" bIns="60686" numCol="1" spcCol="60686" rtlCol="0" anchor="ctr">
            <a:spAutoFit/>
          </a:bodyPr>
          <a:lstStyle/>
          <a:p>
            <a:pPr defTabSz="930514"/>
            <a:r>
              <a:rPr lang="en-US" sz="2900" dirty="0"/>
              <a:t>ftp://loa-ftp.univ-lille1.fr/SEV_06-CLD-NRT-L2.v2.00/2016/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3238780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10 Sept SEV0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/>
          </a:blip>
          <a:srcRect l="6708" r="8622"/>
          <a:stretch/>
        </p:blipFill>
        <p:spPr>
          <a:xfrm>
            <a:off x="1883590" y="994158"/>
            <a:ext cx="8969303" cy="801847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266625" y="366379"/>
            <a:ext cx="10301533" cy="6494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3" tIns="32003" rIns="32003" bIns="32003" anchor="ctr">
            <a:spAutoFit/>
          </a:bodyPr>
          <a:lstStyle/>
          <a:p>
            <a:r>
              <a:rPr sz="3800" dirty="0"/>
              <a:t>SEV06</a:t>
            </a:r>
            <a:r>
              <a:rPr lang="en-US" sz="3800" dirty="0"/>
              <a:t> (</a:t>
            </a:r>
            <a:r>
              <a:rPr sz="3800" dirty="0"/>
              <a:t>GSFC/ICARE</a:t>
            </a:r>
            <a:r>
              <a:rPr lang="en-US" sz="3800" dirty="0"/>
              <a:t>):</a:t>
            </a:r>
            <a:r>
              <a:rPr sz="3800" dirty="0"/>
              <a:t> </a:t>
            </a:r>
            <a:r>
              <a:rPr lang="en-US" sz="3800" dirty="0"/>
              <a:t>10 Sept. 2016, </a:t>
            </a:r>
            <a:r>
              <a:rPr sz="3800" dirty="0"/>
              <a:t>0500-1745 </a:t>
            </a:r>
            <a:r>
              <a:rPr sz="3800" dirty="0"/>
              <a:t>UTC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6319" y="8922952"/>
            <a:ext cx="8960188" cy="568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686" tIns="60686" rIns="60686" bIns="60686" numCol="1" spcCol="60686" rtlCol="0" anchor="ctr">
            <a:spAutoFit/>
          </a:bodyPr>
          <a:lstStyle/>
          <a:p>
            <a:pPr defTabSz="930514"/>
            <a:r>
              <a:rPr lang="en-US" sz="2900" dirty="0"/>
              <a:t>ftp://loa-ftp.univ-lille1.fr/SEV_06-CLD-NRT-L2.v2.00/2016/</a:t>
            </a:r>
            <a:endParaRPr lang="en-US" sz="2900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784" y="0"/>
            <a:ext cx="13698364" cy="975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6437" y="162837"/>
            <a:ext cx="279638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David </a:t>
            </a:r>
            <a:r>
              <a:rPr lang="en-US" dirty="0" err="1" smtClean="0">
                <a:solidFill>
                  <a:schemeClr val="bg1"/>
                </a:solidFill>
              </a:rPr>
              <a:t>Noone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1894827"/>
      </p:ext>
    </p:extLst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066" y="2460378"/>
            <a:ext cx="9367630" cy="65465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" name="Group 122"/>
          <p:cNvGrpSpPr/>
          <p:nvPr/>
        </p:nvGrpSpPr>
        <p:grpSpPr>
          <a:xfrm>
            <a:off x="949684" y="215593"/>
            <a:ext cx="8743232" cy="2006908"/>
            <a:chOff x="0" y="0"/>
            <a:chExt cx="8743230" cy="2006906"/>
          </a:xfrm>
        </p:grpSpPr>
        <p:pic>
          <p:nvPicPr>
            <p:cNvPr id="120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864" y="0"/>
              <a:ext cx="8570747" cy="2006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" name="Shape 121"/>
            <p:cNvSpPr/>
            <p:nvPr/>
          </p:nvSpPr>
          <p:spPr>
            <a:xfrm>
              <a:off x="-1" y="1600506"/>
              <a:ext cx="8743232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RF02 (31 Aug)  </a:t>
              </a:r>
              <a:r>
                <a:rPr>
                  <a:solidFill>
                    <a:schemeClr val="accent6">
                      <a:hueOff val="-241736"/>
                      <a:satOff val="29413"/>
                      <a:lumOff val="20727"/>
                    </a:schemeClr>
                  </a:solidFill>
                </a:rPr>
                <a:t>RF04 (4 Sep)</a:t>
              </a:r>
              <a:r>
                <a:rPr>
                  <a:solidFill>
                    <a:schemeClr val="accent1">
                      <a:hueOff val="203473"/>
                      <a:lumOff val="-13814"/>
                    </a:schemeClr>
                  </a:solidFill>
                </a:rPr>
                <a:t> </a:t>
              </a:r>
              <a:r>
                <a:t> </a:t>
              </a:r>
              <a:r>
                <a:rPr>
                  <a:solidFill>
                    <a:schemeClr val="accent1">
                      <a:hueOff val="-136794"/>
                      <a:satOff val="-2150"/>
                      <a:lumOff val="15693"/>
                    </a:schemeClr>
                  </a:solidFill>
                </a:rPr>
                <a:t>RF06 (8 Sep)</a:t>
              </a:r>
              <a:r>
                <a:t> </a:t>
              </a:r>
              <a:r>
                <a:rPr>
                  <a:solidFill>
                    <a:schemeClr val="accent3">
                      <a:hueOff val="-499813"/>
                      <a:satOff val="-5228"/>
                      <a:lumOff val="24899"/>
                    </a:schemeClr>
                  </a:solidFill>
                </a:rPr>
                <a:t>RF07 (10 Sep) </a:t>
              </a:r>
              <a:r>
                <a:rPr>
                  <a:solidFill>
                    <a:schemeClr val="accent4">
                      <a:hueOff val="102361"/>
                      <a:satOff val="14118"/>
                      <a:lumOff val="10675"/>
                    </a:schemeClr>
                  </a:solidFill>
                </a:rPr>
                <a:t>RF08 (12 Sep)</a:t>
              </a:r>
              <a:r>
                <a:t> </a:t>
              </a:r>
            </a:p>
          </p:txBody>
        </p:sp>
      </p:grpSp>
      <p:sp>
        <p:nvSpPr>
          <p:cNvPr id="123" name="Shape 123"/>
          <p:cNvSpPr/>
          <p:nvPr/>
        </p:nvSpPr>
        <p:spPr>
          <a:xfrm>
            <a:off x="9278639" y="917399"/>
            <a:ext cx="3820122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92434" indent="-292434">
              <a:buSzPct val="75000"/>
              <a:buChar char="•"/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boundary layer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warms ~4K,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synoptic-&gt;sc transition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92434" indent="-292434">
              <a:buSzPct val="75000"/>
              <a:buChar char="•"/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cloud top temperature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inversion clearly weakens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92434" indent="-292434">
              <a:buSzPct val="75000"/>
              <a:buChar char="•"/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weaker cloud top T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inversion correlated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with less moisture 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(&amp; less aerosol?)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directly above cloud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top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92434" indent="-292434">
              <a:buSzPct val="75000"/>
              <a:buChar char="•"/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cloud top never rises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above ~1.2km, less 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variable further offshore</a:t>
            </a:r>
          </a:p>
        </p:txBody>
      </p:sp>
      <p:sp>
        <p:nvSpPr>
          <p:cNvPr id="124" name="Shape 124"/>
          <p:cNvSpPr/>
          <p:nvPr/>
        </p:nvSpPr>
        <p:spPr>
          <a:xfrm>
            <a:off x="920489" y="2362200"/>
            <a:ext cx="8260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2km</a:t>
            </a:r>
          </a:p>
        </p:txBody>
      </p:sp>
      <p:sp>
        <p:nvSpPr>
          <p:cNvPr id="125" name="Shape 125"/>
          <p:cNvSpPr/>
          <p:nvPr/>
        </p:nvSpPr>
        <p:spPr>
          <a:xfrm>
            <a:off x="3743948" y="5245099"/>
            <a:ext cx="315470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water vapor mixing ratio</a:t>
            </a:r>
          </a:p>
        </p:txBody>
      </p:sp>
      <p:sp>
        <p:nvSpPr>
          <p:cNvPr id="126" name="Shape 126"/>
          <p:cNvSpPr/>
          <p:nvPr/>
        </p:nvSpPr>
        <p:spPr>
          <a:xfrm>
            <a:off x="3288068" y="8673230"/>
            <a:ext cx="315470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potential temperature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ER-2 RF-01  Saturday Sept. 10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1" y="6901732"/>
            <a:ext cx="2743066" cy="2776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4610" y="6209614"/>
            <a:ext cx="1429292" cy="531426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srgbClr val="000000"/>
                </a:solidFill>
                <a:latin typeface="Tahoma"/>
              </a:rPr>
              <a:t>Planned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1068" y="6209614"/>
            <a:ext cx="1165060" cy="531426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600" kern="1200" dirty="0">
                <a:solidFill>
                  <a:srgbClr val="000000"/>
                </a:solidFill>
                <a:latin typeface="Tahoma"/>
              </a:rPr>
              <a:t>Actual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" y="1478534"/>
            <a:ext cx="9212833" cy="1270979"/>
          </a:xfrm>
        </p:spPr>
        <p:txBody>
          <a:bodyPr/>
          <a:lstStyle/>
          <a:p>
            <a:r>
              <a:rPr lang="en-US" sz="2300" dirty="0"/>
              <a:t>Takeoff ~07:06 UT, Landing~13:30 UT (~6.5 hours)</a:t>
            </a:r>
          </a:p>
          <a:p>
            <a:r>
              <a:rPr lang="en-US" sz="2300" dirty="0"/>
              <a:t>Planned 9 hour flight to survey smoke transport</a:t>
            </a:r>
          </a:p>
          <a:p>
            <a:r>
              <a:rPr lang="en-US" sz="2300" dirty="0"/>
              <a:t>High level clouds in target area prevented original plan to work with P-3</a:t>
            </a:r>
          </a:p>
          <a:p>
            <a:r>
              <a:rPr lang="en-US" sz="2300" dirty="0"/>
              <a:t>RSP, </a:t>
            </a:r>
            <a:r>
              <a:rPr lang="en-US" sz="2300" dirty="0" err="1"/>
              <a:t>AirMSPI</a:t>
            </a:r>
            <a:r>
              <a:rPr lang="en-US" sz="2300" dirty="0"/>
              <a:t>, </a:t>
            </a:r>
            <a:r>
              <a:rPr lang="en-US" sz="2300" dirty="0" err="1"/>
              <a:t>eMAS</a:t>
            </a:r>
            <a:r>
              <a:rPr lang="en-US" sz="2300" dirty="0"/>
              <a:t>, SSFR worked well</a:t>
            </a:r>
          </a:p>
          <a:p>
            <a:r>
              <a:rPr lang="en-US" sz="2300" dirty="0"/>
              <a:t>HSRL-2 did not operate due to tripped aircraft circuit breaker which prevented pump from circulating </a:t>
            </a:r>
            <a:r>
              <a:rPr lang="en-US" sz="2300" dirty="0" err="1"/>
              <a:t>coolenol</a:t>
            </a:r>
            <a:endParaRPr lang="en-US" sz="2300" dirty="0"/>
          </a:p>
          <a:p>
            <a:r>
              <a:rPr lang="en-US" sz="2300" dirty="0"/>
              <a:t>Circuit breaker reset after flight</a:t>
            </a:r>
          </a:p>
          <a:p>
            <a:r>
              <a:rPr lang="en-US" sz="2300" dirty="0"/>
              <a:t>Flight shortened to attempt coordination with P3 and allow problem troubleshooting</a:t>
            </a:r>
          </a:p>
          <a:p>
            <a:r>
              <a:rPr lang="en-US" sz="2300" dirty="0"/>
              <a:t>RSP, </a:t>
            </a:r>
            <a:r>
              <a:rPr lang="en-US" sz="2300" dirty="0" err="1"/>
              <a:t>AirMSPI</a:t>
            </a:r>
            <a:r>
              <a:rPr lang="en-US" sz="2300" dirty="0"/>
              <a:t>, </a:t>
            </a:r>
            <a:r>
              <a:rPr lang="en-US" sz="2300" dirty="0" err="1"/>
              <a:t>eMAS</a:t>
            </a:r>
            <a:r>
              <a:rPr lang="en-US" sz="2300" dirty="0"/>
              <a:t> obtained data for cloud retrievals</a:t>
            </a:r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98" y="6841334"/>
            <a:ext cx="4243630" cy="2836611"/>
          </a:xfrm>
          <a:prstGeom prst="rect">
            <a:avLst/>
          </a:prstGeom>
        </p:spPr>
      </p:pic>
      <p:pic>
        <p:nvPicPr>
          <p:cNvPr id="2050" name="Picture 2" descr="http://mas.arc.nasa.gov/data/missions/16953/16953_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"/>
          <a:stretch/>
        </p:blipFill>
        <p:spPr bwMode="auto">
          <a:xfrm>
            <a:off x="11232654" y="1714151"/>
            <a:ext cx="1570819" cy="7756415"/>
          </a:xfrm>
          <a:prstGeom prst="rect">
            <a:avLst/>
          </a:prstGeom>
          <a:noFill/>
          <a:scene3d>
            <a:camera prst="orthographicFront">
              <a:rot lat="0" lon="0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24" y="2010705"/>
            <a:ext cx="1389094" cy="7324231"/>
          </a:xfr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052" name="Picture 4" descr="http://mas.arc.nasa.gov/data/flightrks/16953tm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75" y="6824465"/>
            <a:ext cx="2737933" cy="285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12833" y="1290073"/>
            <a:ext cx="1790120" cy="656590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1700" kern="1200" dirty="0" err="1">
                <a:solidFill>
                  <a:srgbClr val="000000"/>
                </a:solidFill>
                <a:latin typeface="Tahoma"/>
              </a:rPr>
              <a:t>AirMSPI</a:t>
            </a:r>
            <a:endParaRPr lang="en-US" sz="1700" kern="1200" dirty="0">
              <a:solidFill>
                <a:srgbClr val="000000"/>
              </a:solidFill>
              <a:latin typeface="Tahoma"/>
            </a:endParaRPr>
          </a:p>
          <a:p>
            <a:pPr algn="l" defTabSz="1300393" hangingPunct="1"/>
            <a:r>
              <a:rPr lang="en-US" sz="1700" kern="1200" dirty="0">
                <a:solidFill>
                  <a:srgbClr val="000000"/>
                </a:solidFill>
                <a:latin typeface="Tahoma"/>
              </a:rPr>
              <a:t>~0824-0900 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33709" y="1245850"/>
            <a:ext cx="1858514" cy="656590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1700" kern="1200" dirty="0" err="1">
                <a:solidFill>
                  <a:srgbClr val="000000"/>
                </a:solidFill>
                <a:latin typeface="Tahoma"/>
              </a:rPr>
              <a:t>eMAS</a:t>
            </a:r>
            <a:endParaRPr lang="en-US" sz="1700" kern="1200" dirty="0">
              <a:solidFill>
                <a:srgbClr val="000000"/>
              </a:solidFill>
              <a:latin typeface="Tahoma"/>
            </a:endParaRPr>
          </a:p>
          <a:p>
            <a:pPr algn="l" defTabSz="1300393" hangingPunct="1"/>
            <a:r>
              <a:rPr lang="en-US" sz="1700" kern="1200" dirty="0">
                <a:solidFill>
                  <a:srgbClr val="000000"/>
                </a:solidFill>
                <a:latin typeface="Tahoma"/>
              </a:rPr>
              <a:t>~ 0820-0854 UT</a:t>
            </a:r>
          </a:p>
        </p:txBody>
      </p:sp>
    </p:spTree>
    <p:extLst>
      <p:ext uri="{BB962C8B-B14F-4D97-AF65-F5344CB8AC3E}">
        <p14:creationId xmlns:p14="http://schemas.microsoft.com/office/powerpoint/2010/main" val="360591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200" y="1943100"/>
            <a:ext cx="122936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0916344" y="4204741"/>
            <a:ext cx="1024119" cy="1024119"/>
          </a:xfrm>
          <a:prstGeom prst="line">
            <a:avLst/>
          </a:prstGeom>
          <a:ln w="63500">
            <a:solidFill>
              <a:schemeClr val="accent6">
                <a:hueOff val="-241736"/>
                <a:satOff val="29413"/>
                <a:lumOff val="207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backtraj1km_RF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765" y="1042789"/>
            <a:ext cx="6387675" cy="766802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7748092" y="1765299"/>
            <a:ext cx="4925416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dramatic differences in</a:t>
            </a:r>
          </a:p>
          <a:p>
            <a:r>
              <a:t>origin of cloud-top</a:t>
            </a:r>
          </a:p>
          <a:p>
            <a:r>
              <a:t>air between</a:t>
            </a:r>
          </a:p>
          <a:p>
            <a:r>
              <a:t>RF02 (land)</a:t>
            </a:r>
          </a:p>
          <a:p>
            <a:r>
              <a:t>RF04 (“in place”)</a:t>
            </a:r>
          </a:p>
          <a:p>
            <a:r>
              <a:t>RF07 (southern ocean)</a:t>
            </a:r>
          </a:p>
        </p:txBody>
      </p:sp>
      <p:sp>
        <p:nvSpPr>
          <p:cNvPr id="133" name="Shape 133"/>
          <p:cNvSpPr/>
          <p:nvPr/>
        </p:nvSpPr>
        <p:spPr>
          <a:xfrm>
            <a:off x="8332564" y="6927850"/>
            <a:ext cx="29436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Yemi Adebiyi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65" y="423363"/>
            <a:ext cx="6618407" cy="416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45" y="4906423"/>
            <a:ext cx="6800939" cy="424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7157262" y="6348086"/>
            <a:ext cx="448147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RF04 Sept 4: clean</a:t>
            </a:r>
          </a:p>
          <a:p>
            <a:r>
              <a:rPr dirty="0"/>
              <a:t>-nitrates, organics ~0</a:t>
            </a:r>
          </a:p>
        </p:txBody>
      </p:sp>
      <p:sp>
        <p:nvSpPr>
          <p:cNvPr id="138" name="Shape 138"/>
          <p:cNvSpPr/>
          <p:nvPr/>
        </p:nvSpPr>
        <p:spPr>
          <a:xfrm>
            <a:off x="7320356" y="3009900"/>
            <a:ext cx="481568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RF02 Aug 31: polluted</a:t>
            </a:r>
          </a:p>
          <a:p>
            <a:r>
              <a:t>elevated organics</a:t>
            </a:r>
          </a:p>
        </p:txBody>
      </p:sp>
      <p:sp>
        <p:nvSpPr>
          <p:cNvPr id="139" name="Shape 139"/>
          <p:cNvSpPr/>
          <p:nvPr/>
        </p:nvSpPr>
        <p:spPr>
          <a:xfrm>
            <a:off x="2759264" y="3263899"/>
            <a:ext cx="118707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900" b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organics</a:t>
            </a:r>
          </a:p>
          <a:p>
            <a:pPr>
              <a:defRPr sz="19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nitrates</a:t>
            </a:r>
          </a:p>
        </p:txBody>
      </p:sp>
      <p:sp>
        <p:nvSpPr>
          <p:cNvPr id="140" name="Shape 140"/>
          <p:cNvSpPr/>
          <p:nvPr/>
        </p:nvSpPr>
        <p:spPr>
          <a:xfrm>
            <a:off x="4295964" y="6083299"/>
            <a:ext cx="118707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900" b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organics</a:t>
            </a:r>
          </a:p>
          <a:p>
            <a:pPr>
              <a:defRPr sz="19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nitrates</a:t>
            </a:r>
          </a:p>
        </p:txBody>
      </p:sp>
      <p:sp>
        <p:nvSpPr>
          <p:cNvPr id="141" name="Shape 141"/>
          <p:cNvSpPr/>
          <p:nvPr/>
        </p:nvSpPr>
        <p:spPr>
          <a:xfrm>
            <a:off x="7114797" y="1058407"/>
            <a:ext cx="456640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FF0000"/>
                </a:solidFill>
              </a:rPr>
              <a:t>boundary layer AMS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FF0000"/>
                </a:solidFill>
              </a:rPr>
              <a:t>Amie Dobracki</a:t>
            </a:r>
          </a:p>
        </p:txBody>
      </p:sp>
      <p:sp>
        <p:nvSpPr>
          <p:cNvPr id="142" name="Shape 142"/>
          <p:cNvSpPr/>
          <p:nvPr/>
        </p:nvSpPr>
        <p:spPr>
          <a:xfrm>
            <a:off x="1821988" y="1726013"/>
            <a:ext cx="2384852" cy="2560585"/>
          </a:xfrm>
          <a:prstGeom prst="roundRect">
            <a:avLst>
              <a:gd name="adj" fmla="val 15000"/>
            </a:avLst>
          </a:prstGeom>
          <a:ln w="63500">
            <a:solidFill>
              <a:schemeClr val="accent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3191163" y="5765800"/>
            <a:ext cx="2646430" cy="2896830"/>
          </a:xfrm>
          <a:prstGeom prst="roundRect">
            <a:avLst>
              <a:gd name="adj" fmla="val 15000"/>
            </a:avLst>
          </a:prstGeom>
          <a:ln w="63500">
            <a:solidFill>
              <a:schemeClr val="accent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378" y="2559050"/>
            <a:ext cx="9462672" cy="655950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5281053" y="3759200"/>
            <a:ext cx="111020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mid-level</a:t>
            </a:r>
          </a:p>
          <a:p>
            <a:pPr>
              <a:defRPr sz="1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clouds</a:t>
            </a:r>
          </a:p>
        </p:txBody>
      </p:sp>
      <p:sp>
        <p:nvSpPr>
          <p:cNvPr id="147" name="Shape 147"/>
          <p:cNvSpPr/>
          <p:nvPr/>
        </p:nvSpPr>
        <p:spPr>
          <a:xfrm>
            <a:off x="9683629" y="269698"/>
            <a:ext cx="306094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good variability in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free-tropospheric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moisture (&amp; aerosol)</a:t>
            </a:r>
          </a:p>
          <a:p>
            <a:pPr marL="292434" indent="-292434">
              <a:buSzPct val="75000"/>
              <a:buChar char="•"/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4 sept most moist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mid-level clouds</a:t>
            </a:r>
          </a:p>
          <a:p>
            <a:pPr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31 Aug, 4 Sep</a:t>
            </a:r>
          </a:p>
        </p:txBody>
      </p:sp>
      <p:sp>
        <p:nvSpPr>
          <p:cNvPr id="148" name="Shape 148"/>
          <p:cNvSpPr/>
          <p:nvPr/>
        </p:nvSpPr>
        <p:spPr>
          <a:xfrm>
            <a:off x="1555489" y="2501900"/>
            <a:ext cx="8260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6km</a:t>
            </a:r>
          </a:p>
        </p:txBody>
      </p:sp>
      <p:sp>
        <p:nvSpPr>
          <p:cNvPr id="149" name="Shape 149"/>
          <p:cNvSpPr/>
          <p:nvPr/>
        </p:nvSpPr>
        <p:spPr>
          <a:xfrm>
            <a:off x="4455148" y="5481859"/>
            <a:ext cx="315470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water vapor mixing ratio</a:t>
            </a:r>
          </a:p>
        </p:txBody>
      </p:sp>
      <p:sp>
        <p:nvSpPr>
          <p:cNvPr id="150" name="Shape 150"/>
          <p:cNvSpPr/>
          <p:nvPr/>
        </p:nvSpPr>
        <p:spPr>
          <a:xfrm>
            <a:off x="4645648" y="8714825"/>
            <a:ext cx="3154704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relative humidity</a:t>
            </a:r>
          </a:p>
        </p:txBody>
      </p:sp>
      <p:grpSp>
        <p:nvGrpSpPr>
          <p:cNvPr id="153" name="Group 153"/>
          <p:cNvGrpSpPr/>
          <p:nvPr/>
        </p:nvGrpSpPr>
        <p:grpSpPr>
          <a:xfrm>
            <a:off x="898884" y="304493"/>
            <a:ext cx="8743232" cy="2006908"/>
            <a:chOff x="0" y="0"/>
            <a:chExt cx="8743230" cy="2006906"/>
          </a:xfrm>
        </p:grpSpPr>
        <p:pic>
          <p:nvPicPr>
            <p:cNvPr id="151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864" y="0"/>
              <a:ext cx="8570747" cy="2006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" name="Shape 152"/>
            <p:cNvSpPr/>
            <p:nvPr/>
          </p:nvSpPr>
          <p:spPr>
            <a:xfrm>
              <a:off x="-1" y="1600506"/>
              <a:ext cx="8743232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RF02 (31 Aug)  </a:t>
              </a:r>
              <a:r>
                <a:rPr>
                  <a:solidFill>
                    <a:schemeClr val="accent6">
                      <a:hueOff val="-241736"/>
                      <a:satOff val="29413"/>
                      <a:lumOff val="20727"/>
                    </a:schemeClr>
                  </a:solidFill>
                </a:rPr>
                <a:t>RF04 (4 Sep)</a:t>
              </a:r>
              <a:r>
                <a:rPr>
                  <a:solidFill>
                    <a:schemeClr val="accent1">
                      <a:hueOff val="203473"/>
                      <a:lumOff val="-13814"/>
                    </a:schemeClr>
                  </a:solidFill>
                </a:rPr>
                <a:t> </a:t>
              </a:r>
              <a:r>
                <a:t> </a:t>
              </a:r>
              <a:r>
                <a:rPr>
                  <a:solidFill>
                    <a:schemeClr val="accent1">
                      <a:hueOff val="-136794"/>
                      <a:satOff val="-2150"/>
                      <a:lumOff val="15693"/>
                    </a:schemeClr>
                  </a:solidFill>
                </a:rPr>
                <a:t>RF06 (8 Sep)</a:t>
              </a:r>
              <a:r>
                <a:t> </a:t>
              </a:r>
              <a:r>
                <a:rPr>
                  <a:solidFill>
                    <a:schemeClr val="accent3">
                      <a:hueOff val="-499813"/>
                      <a:satOff val="-5228"/>
                      <a:lumOff val="24899"/>
                    </a:schemeClr>
                  </a:solidFill>
                </a:rPr>
                <a:t>RF07 (10 Sep) </a:t>
              </a:r>
              <a:r>
                <a:rPr>
                  <a:solidFill>
                    <a:schemeClr val="accent4">
                      <a:hueOff val="102361"/>
                      <a:satOff val="14118"/>
                      <a:lumOff val="10675"/>
                    </a:schemeClr>
                  </a:solidFill>
                </a:rPr>
                <a:t>RF08 (12 Sep)</a:t>
              </a:r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ER-2 RF-02  Monday Sept. 12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7821" y="1378289"/>
            <a:ext cx="12750895" cy="1270979"/>
          </a:xfrm>
        </p:spPr>
        <p:txBody>
          <a:bodyPr/>
          <a:lstStyle/>
          <a:p>
            <a:r>
              <a:rPr lang="en-US" sz="2300" dirty="0"/>
              <a:t>Takeoff ~07:07 UT, Landing~15:46 UT (~8.7 hours)</a:t>
            </a:r>
          </a:p>
          <a:p>
            <a:r>
              <a:rPr lang="en-US" sz="2300" dirty="0"/>
              <a:t>Planned 9 hour flight to survey smoke transport</a:t>
            </a:r>
          </a:p>
          <a:p>
            <a:r>
              <a:rPr lang="en-US" sz="2300" dirty="0"/>
              <a:t>Mid level clouds in target area prevented original plan to work with P-3</a:t>
            </a:r>
          </a:p>
          <a:p>
            <a:r>
              <a:rPr lang="en-US" sz="2300" dirty="0"/>
              <a:t>HSRL-2, RSP, </a:t>
            </a:r>
            <a:r>
              <a:rPr lang="en-US" sz="2300" dirty="0" err="1"/>
              <a:t>AirMSPI</a:t>
            </a:r>
            <a:r>
              <a:rPr lang="en-US" sz="2300" dirty="0"/>
              <a:t>, </a:t>
            </a:r>
            <a:r>
              <a:rPr lang="en-US" sz="2300" dirty="0" err="1"/>
              <a:t>eMAS</a:t>
            </a:r>
            <a:r>
              <a:rPr lang="en-US" sz="2300" dirty="0"/>
              <a:t>, SSFR  worked well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" b="14"/>
          <a:stretch/>
        </p:blipFill>
        <p:spPr>
          <a:xfrm>
            <a:off x="4895788" y="6806771"/>
            <a:ext cx="4805109" cy="2774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09" y="3613479"/>
            <a:ext cx="2752778" cy="2764543"/>
          </a:xfrm>
          <a:prstGeom prst="rect">
            <a:avLst/>
          </a:prstGeom>
        </p:spPr>
      </p:pic>
      <p:pic>
        <p:nvPicPr>
          <p:cNvPr id="1026" name="Picture 2" descr="Click to load the full resolutio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57" y="4042798"/>
            <a:ext cx="1309424" cy="533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s.arc.nasa.gov/data/flightrks/16954tm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595" y="6474753"/>
            <a:ext cx="4243216" cy="327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69973" y="3142491"/>
            <a:ext cx="2045460" cy="744135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algn="l" defTabSz="1300393" hangingPunct="1"/>
            <a:r>
              <a:rPr lang="en-US" sz="2000" kern="1200" dirty="0" err="1">
                <a:solidFill>
                  <a:srgbClr val="000000"/>
                </a:solidFill>
                <a:latin typeface="Tahoma"/>
              </a:rPr>
              <a:t>eMAS</a:t>
            </a:r>
            <a:endParaRPr lang="en-US" sz="2000" kern="1200" dirty="0">
              <a:solidFill>
                <a:srgbClr val="000000"/>
              </a:solidFill>
              <a:latin typeface="Tahoma"/>
            </a:endParaRPr>
          </a:p>
          <a:p>
            <a:pPr algn="l" defTabSz="1300393" hangingPunct="1"/>
            <a:r>
              <a:rPr lang="en-US" sz="2000" kern="1200" dirty="0">
                <a:solidFill>
                  <a:srgbClr val="000000"/>
                </a:solidFill>
                <a:latin typeface="Tahoma"/>
              </a:rPr>
              <a:t>08:57-09:30 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8489" y="3216854"/>
            <a:ext cx="7235187" cy="831680"/>
          </a:xfrm>
          <a:prstGeom prst="rect">
            <a:avLst/>
          </a:prstGeom>
          <a:noFill/>
        </p:spPr>
        <p:txBody>
          <a:bodyPr wrap="square" lIns="130039" tIns="65020" rIns="130039" bIns="65020" rtlCol="0">
            <a:spAutoFit/>
          </a:bodyPr>
          <a:lstStyle/>
          <a:p>
            <a:pPr marL="406374" indent="-406374" algn="l" defTabSz="1300393" hangingPunct="1">
              <a:buFont typeface="Arial" panose="020B0604020202020204" pitchFamily="34" charset="0"/>
              <a:buChar char="•"/>
            </a:pPr>
            <a:r>
              <a:rPr lang="en-US" sz="2300" kern="1200" dirty="0">
                <a:solidFill>
                  <a:srgbClr val="000000"/>
                </a:solidFill>
                <a:latin typeface="Tahoma"/>
              </a:rPr>
              <a:t>Varying displacement of elevated smoke layer above low clouds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19" y="4587853"/>
            <a:ext cx="6000154" cy="21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4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1" y="0"/>
            <a:ext cx="1303096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61422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17" y="310835"/>
            <a:ext cx="12234028" cy="91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60308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287"/>
            <a:ext cx="12961695" cy="97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362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8" y="123205"/>
            <a:ext cx="12692175" cy="95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83642"/>
      </p:ext>
    </p:extLst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HSRL">
  <a:themeElements>
    <a:clrScheme name="2_HSRL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2_HSR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HSR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SR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HSR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SR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SR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SR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SR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SRL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PMA1.pp">
  <a:themeElements>
    <a:clrScheme name="RPMA1.p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PMA1.pp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RPMA1.p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PMA1.p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1766</Words>
  <Application>Microsoft Macintosh PowerPoint</Application>
  <PresentationFormat>Custom</PresentationFormat>
  <Paragraphs>268</Paragraphs>
  <Slides>43</Slides>
  <Notes>9</Notes>
  <HiddenSlides>1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Black</vt:lpstr>
      <vt:lpstr>Office Theme</vt:lpstr>
      <vt:lpstr> Black </vt:lpstr>
      <vt:lpstr>2_HSRL</vt:lpstr>
      <vt:lpstr>RPMA1.pp</vt:lpstr>
      <vt:lpstr>PowerPoint Presentation</vt:lpstr>
      <vt:lpstr>PowerPoint Presentation</vt:lpstr>
      <vt:lpstr>PowerPoint Presentation</vt:lpstr>
      <vt:lpstr>ER-2 RF-01  Saturday Sept. 10</vt:lpstr>
      <vt:lpstr>ER-2 RF-02  Monday Sept.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AirMSPI – ORACLES First look imagery/data Sept 10 “Routine” (ish) flight</vt:lpstr>
      <vt:lpstr>AirMSPI – an overview</vt:lpstr>
      <vt:lpstr>AirMSPI – Step-and-stare</vt:lpstr>
      <vt:lpstr>AirMSPI – Sweeps</vt:lpstr>
      <vt:lpstr>AirMSPI – retrieval capability</vt:lpstr>
      <vt:lpstr>And now…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eMAS, MODIS, SEVIRI: Preliminary Cloud/Aerosol Retrievals 10 Sept 2016</vt:lpstr>
      <vt:lpstr>eMAS Cloud &amp; Above Cloud Aerosol Retrievals: 10-Sept-16</vt:lpstr>
      <vt:lpstr>eMAS &amp; MODIS Above-Cloud Aerosol Retrievals (10 Sept. 2016)</vt:lpstr>
      <vt:lpstr>eMAS &amp; MODIS Above-Cloud Aerosol Retrievals (10 Sept. 2016)</vt:lpstr>
      <vt:lpstr>MODIS Terra: MOD06 WorldView, 10 Sept.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Paquita Zuidema</cp:lastModifiedBy>
  <cp:revision>8</cp:revision>
  <dcterms:modified xsi:type="dcterms:W3CDTF">2016-09-13T15:07:56Z</dcterms:modified>
</cp:coreProperties>
</file>