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notesMasterIdLst>
    <p:notesMasterId r:id="rId33"/>
  </p:notesMasterIdLst>
  <p:sldIdLst>
    <p:sldId id="256" r:id="rId2"/>
    <p:sldId id="405" r:id="rId3"/>
    <p:sldId id="421" r:id="rId4"/>
    <p:sldId id="422" r:id="rId5"/>
    <p:sldId id="423" r:id="rId6"/>
    <p:sldId id="454" r:id="rId7"/>
    <p:sldId id="452" r:id="rId8"/>
    <p:sldId id="453" r:id="rId9"/>
    <p:sldId id="424" r:id="rId10"/>
    <p:sldId id="426" r:id="rId11"/>
    <p:sldId id="427" r:id="rId12"/>
    <p:sldId id="428" r:id="rId13"/>
    <p:sldId id="429" r:id="rId14"/>
    <p:sldId id="430" r:id="rId15"/>
    <p:sldId id="455" r:id="rId16"/>
    <p:sldId id="438" r:id="rId17"/>
    <p:sldId id="431" r:id="rId18"/>
    <p:sldId id="432" r:id="rId19"/>
    <p:sldId id="433" r:id="rId20"/>
    <p:sldId id="434" r:id="rId21"/>
    <p:sldId id="440" r:id="rId22"/>
    <p:sldId id="443" r:id="rId23"/>
    <p:sldId id="444" r:id="rId24"/>
    <p:sldId id="456" r:id="rId25"/>
    <p:sldId id="457" r:id="rId26"/>
    <p:sldId id="441" r:id="rId27"/>
    <p:sldId id="448" r:id="rId28"/>
    <p:sldId id="458" r:id="rId29"/>
    <p:sldId id="459" r:id="rId30"/>
    <p:sldId id="460" r:id="rId31"/>
    <p:sldId id="461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1926" autoAdjust="0"/>
    <p:restoredTop sz="92776" autoAdjust="0"/>
  </p:normalViewPr>
  <p:slideViewPr>
    <p:cSldViewPr>
      <p:cViewPr>
        <p:scale>
          <a:sx n="125" d="100"/>
          <a:sy n="125" d="100"/>
        </p:scale>
        <p:origin x="-88" y="-2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5A592-4D14-4C7F-91ED-B56C95117113}" type="datetimeFigureOut">
              <a:rPr lang="en-US" smtClean="0"/>
              <a:pPr/>
              <a:t>9/13/16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A2CB9-FD66-4E13-B342-76D1C169DF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0583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E23E1-AABC-43A4-ADE1-6EE700AE1CCF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2892-FEFA-4B8F-ABD0-781A9A9F28D3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DDA3-AF4A-4763-AD50-2093D766E6D1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1D675-CB14-4B9E-A3FB-A77161BED5A8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9047-3D72-47BD-BEC5-903CBAE2C259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7B0D-1CC9-415D-976C-7F22ADFEE19E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77A6-2936-4342-A312-7B01191D0548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FB895-2ECD-4B1D-96DA-66F210F506D7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D9A37-3570-473D-A526-6F7CDC8009BF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1EC1D-C5D1-4EEF-9BEA-8CEC1D2095D0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1BA27-7988-48A0-8852-57DEB9517F31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6C375-F334-4922-911D-C0170E2E411B}" type="datetime1">
              <a:rPr lang="en-US" smtClean="0"/>
              <a:pPr/>
              <a:t>9/13/16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45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ORACLES forecasting briefing</a:t>
            </a:r>
            <a:br>
              <a:rPr lang="en-US" sz="3200" dirty="0" smtClean="0"/>
            </a:br>
            <a:r>
              <a:rPr lang="en-US" sz="3200" dirty="0" smtClean="0"/>
              <a:t>Meteorology for 14-09-2016 – 17-09-2016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31381"/>
            <a:ext cx="6400800" cy="1314450"/>
          </a:xfrm>
        </p:spPr>
        <p:txBody>
          <a:bodyPr/>
          <a:lstStyle/>
          <a:p>
            <a:r>
              <a:rPr lang="en-US" dirty="0" smtClean="0"/>
              <a:t>13-09-2016</a:t>
            </a:r>
          </a:p>
          <a:p>
            <a:r>
              <a:rPr lang="en-US" dirty="0" smtClean="0"/>
              <a:t>Lenny Pfister</a:t>
            </a:r>
            <a:endParaRPr lang="en-US" dirty="0"/>
          </a:p>
        </p:txBody>
      </p:sp>
      <p:pic>
        <p:nvPicPr>
          <p:cNvPr id="1026" name="Picture 2" descr="ORACLES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3350"/>
            <a:ext cx="1752600" cy="1752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nas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471" y="285750"/>
            <a:ext cx="1652529" cy="13716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955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705600" y="514350"/>
            <a:ext cx="22785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Sequence of 600mb flow.  </a:t>
            </a:r>
          </a:p>
          <a:p>
            <a:endParaRPr lang="en-US" dirty="0" smtClean="0"/>
          </a:p>
          <a:p>
            <a:r>
              <a:rPr lang="en-US" dirty="0" smtClean="0"/>
              <a:t>Today: Another surge of humidity near 10S, winds strong (25knots) to 10W.  Turning flow south of 10S near 0.  Very stable forecast.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2266950"/>
            <a:ext cx="12954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n 6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29400" y="7429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Tomorrow: Return flow</a:t>
            </a:r>
          </a:p>
          <a:p>
            <a:r>
              <a:rPr lang="en-US" dirty="0" smtClean="0"/>
              <a:t> feature near [0.,-5] is</a:t>
            </a:r>
          </a:p>
          <a:p>
            <a:r>
              <a:rPr lang="en-US" dirty="0" smtClean="0"/>
              <a:t> consistent with yesterday’s forecast.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2266950"/>
            <a:ext cx="1219200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n 8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29400" y="666750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Thursday:  Flow straight out to ascension.  </a:t>
            </a:r>
            <a:r>
              <a:rPr lang="en-US" dirty="0" err="1" smtClean="0"/>
              <a:t>Midlatitude</a:t>
            </a:r>
            <a:r>
              <a:rPr lang="en-US" dirty="0" smtClean="0"/>
              <a:t> trough distorts anticyclone.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2190750"/>
            <a:ext cx="12954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n 9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29400" y="1200150"/>
            <a:ext cx="23622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Friday: 600mb anticyclone, normally in 3 corners region is distorted.  Boundary of humid region almost straight east-west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50"/>
            <a:ext cx="6705600" cy="5181600"/>
          </a:xfrm>
          <a:prstGeom prst="rect">
            <a:avLst/>
          </a:prstGeom>
        </p:spPr>
      </p:pic>
      <p:sp>
        <p:nvSpPr>
          <p:cNvPr id="13" name="Sun 12"/>
          <p:cNvSpPr/>
          <p:nvPr/>
        </p:nvSpPr>
        <p:spPr>
          <a:xfrm>
            <a:off x="4648200" y="2419350"/>
            <a:ext cx="304800" cy="2286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3352800" y="2190750"/>
            <a:ext cx="144780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un 5"/>
          <p:cNvSpPr/>
          <p:nvPr/>
        </p:nvSpPr>
        <p:spPr>
          <a:xfrm>
            <a:off x="4648200" y="2419350"/>
            <a:ext cx="304800" cy="152400"/>
          </a:xfrm>
          <a:prstGeom prst="su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05600" y="112395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Saturday: Humid region</a:t>
            </a:r>
          </a:p>
          <a:p>
            <a:r>
              <a:rPr lang="en-US" dirty="0" smtClean="0"/>
              <a:t> is pushed northward.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37684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9200" y="4248150"/>
            <a:ext cx="3717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Maybe plume just different structure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</a:t>
            </a:r>
            <a:r>
              <a:rPr lang="en-US" dirty="0" err="1" smtClean="0"/>
              <a:t>trop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58000" y="971550"/>
            <a:ext cx="2286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Through Wednesday have pronounced anticyclone that keeps high cirrus to a minimum.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417195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Neither model forecasts high cloud in our region for the trough passage.  Some might be expected near YWB.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38600" y="4220170"/>
            <a:ext cx="4963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Friday:  High cloud possible in extreme NE region –</a:t>
            </a:r>
          </a:p>
          <a:p>
            <a:r>
              <a:rPr lang="en-US" dirty="0" smtClean="0"/>
              <a:t>  advection from convective regions.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Through Thursday, pressure gradient (</a:t>
            </a:r>
            <a:r>
              <a:rPr lang="en-US" sz="2400" dirty="0" err="1" smtClean="0"/>
              <a:t>sfc</a:t>
            </a:r>
            <a:r>
              <a:rPr lang="en-US" sz="2400" dirty="0" smtClean="0"/>
              <a:t>) weakens, with less subsidence and less low cloud clearing near the coast.</a:t>
            </a:r>
          </a:p>
          <a:p>
            <a:r>
              <a:rPr lang="en-US" sz="2400" dirty="0" smtClean="0"/>
              <a:t>Influence of frontal passage on Thursday and Friday – possible weak crosswinds on landing and greater ceiling issues on Thursday.  This is a strong spring storm, and there are significant changes in the low level circulation forecast.</a:t>
            </a:r>
          </a:p>
          <a:p>
            <a:r>
              <a:rPr lang="en-US" sz="2400" dirty="0" smtClean="0"/>
              <a:t>High cloud is reduced as upper level trough has moved east, replaced by upper level anticyclone over SE Atlantic.  This starts to break up at end of </a:t>
            </a:r>
            <a:r>
              <a:rPr lang="en-US" sz="2400" dirty="0" err="1" smtClean="0"/>
              <a:t>fcst</a:t>
            </a:r>
            <a:r>
              <a:rPr lang="en-US" sz="2400" dirty="0" smtClean="0"/>
              <a:t> period (Friday and Saturday – but high clouds still minimal on Friday)</a:t>
            </a:r>
          </a:p>
          <a:p>
            <a:r>
              <a:rPr lang="en-US" sz="2400" dirty="0" smtClean="0"/>
              <a:t>Middle clouds waning through the week and should be much less of a problem through the forecast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3790950"/>
            <a:ext cx="434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trough moves</a:t>
            </a:r>
          </a:p>
          <a:p>
            <a:r>
              <a:rPr lang="en-US" dirty="0" smtClean="0"/>
              <a:t>  Saturday:  Intrusion of tropical air starts in NE corner of our region in both models.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33400" y="209550"/>
            <a:ext cx="7772400" cy="1102519"/>
          </a:xfrm>
        </p:spPr>
        <p:txBody>
          <a:bodyPr/>
          <a:lstStyle/>
          <a:p>
            <a:r>
              <a:rPr lang="en-US" dirty="0" smtClean="0"/>
              <a:t>Mid level clouds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20" y="998220"/>
            <a:ext cx="5364480" cy="41452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422017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Fcst</a:t>
            </a:r>
            <a:r>
              <a:rPr lang="en-US" dirty="0" smtClean="0"/>
              <a:t> for today (24 hour above, </a:t>
            </a:r>
          </a:p>
          <a:p>
            <a:r>
              <a:rPr lang="en-US" dirty="0" smtClean="0"/>
              <a:t> 48 hour below.  Stable, but if you want details, be wary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Clouds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29400" y="819150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Today:  Cold front near</a:t>
            </a:r>
          </a:p>
          <a:p>
            <a:r>
              <a:rPr lang="en-US" dirty="0" smtClean="0"/>
              <a:t>Greenwich Meridian.</a:t>
            </a:r>
          </a:p>
          <a:p>
            <a:r>
              <a:rPr lang="en-US" dirty="0" smtClean="0"/>
              <a:t>Still strong pressure</a:t>
            </a:r>
          </a:p>
          <a:p>
            <a:r>
              <a:rPr lang="en-US" dirty="0" smtClean="0"/>
              <a:t>gradients and winds on east side of high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656295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248150"/>
            <a:ext cx="576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lot of scrunching of the Sc region on this day due to front.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629150"/>
            <a:ext cx="6742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Starting to restore Sc region, strong winds still, clearing near the coast.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05600" y="135255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Wednesday:</a:t>
            </a:r>
          </a:p>
          <a:p>
            <a:r>
              <a:rPr lang="en-US" dirty="0" smtClean="0"/>
              <a:t>Pressure gradients weaken as front approaches.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29400" y="1352550"/>
            <a:ext cx="2362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Thursday:</a:t>
            </a:r>
          </a:p>
          <a:p>
            <a:endParaRPr lang="en-US" dirty="0" smtClean="0"/>
          </a:p>
          <a:p>
            <a:r>
              <a:rPr lang="en-US" dirty="0" smtClean="0"/>
              <a:t>Prefrontal circulation changes.  Direct onshore flow.  A weak crosswind component.  Expect late lifting of morning overcast and overcast on landing.  Ceilings acceptable, but not a day for a &gt; 8 hour ER-2 flight.</a:t>
            </a:r>
          </a:p>
          <a:p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350147" cy="493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97155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Timing an issue.  Unified model is slightly ahead of EC on this front.  If UK model is right, might want to try Fri-Sat </a:t>
            </a:r>
            <a:r>
              <a:rPr lang="en-US" dirty="0" err="1" smtClean="0"/>
              <a:t>btb</a:t>
            </a:r>
            <a:r>
              <a:rPr lang="en-US" dirty="0" smtClean="0"/>
              <a:t>??  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1047750"/>
            <a:ext cx="2438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 PM Thursday:</a:t>
            </a:r>
          </a:p>
          <a:p>
            <a:endParaRPr lang="en-US" dirty="0" smtClean="0"/>
          </a:p>
          <a:p>
            <a:r>
              <a:rPr lang="en-US" dirty="0" smtClean="0"/>
              <a:t>Decisive onshore flow, though winds are reasonable.  Forecast ceilings are adequate, but so were Sep 4 forecast ceilings at 18Z and we were socked in.</a:t>
            </a:r>
          </a:p>
          <a:p>
            <a:r>
              <a:rPr lang="en-US" dirty="0" smtClean="0"/>
              <a:t>Situation is not identical.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4293" y="819150"/>
            <a:ext cx="261970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Friday:</a:t>
            </a:r>
          </a:p>
          <a:p>
            <a:endParaRPr lang="en-US" dirty="0" smtClean="0"/>
          </a:p>
          <a:p>
            <a:r>
              <a:rPr lang="en-US" dirty="0" smtClean="0"/>
              <a:t>Frontal passage occurs overnight.  Starting to get back to strong pressure gradients as high moves eastward.  Model suggests </a:t>
            </a:r>
            <a:r>
              <a:rPr lang="en-US" dirty="0" err="1" smtClean="0"/>
              <a:t>precip</a:t>
            </a:r>
            <a:r>
              <a:rPr lang="en-US" dirty="0" smtClean="0"/>
              <a:t> for </a:t>
            </a:r>
            <a:r>
              <a:rPr lang="en-US" dirty="0" err="1" smtClean="0"/>
              <a:t>Luederitz</a:t>
            </a:r>
            <a:r>
              <a:rPr lang="en-US" dirty="0" smtClean="0"/>
              <a:t>. A strong spring storm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81800" y="971550"/>
            <a:ext cx="2362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Saturday:  Back to strong winds, eastward displaced high pressure system.  </a:t>
            </a:r>
          </a:p>
          <a:p>
            <a:endParaRPr lang="en-US" dirty="0" smtClean="0"/>
          </a:p>
          <a:p>
            <a:r>
              <a:rPr lang="en-US" dirty="0" smtClean="0"/>
              <a:t>Good ceiling conditions, but south wind at 10knots (tailwind issue??)</a:t>
            </a:r>
          </a:p>
          <a:p>
            <a:endParaRPr lang="en-US" dirty="0" smtClean="0"/>
          </a:p>
          <a:p>
            <a:r>
              <a:rPr lang="en-US" dirty="0" smtClean="0"/>
              <a:t>120 hour </a:t>
            </a:r>
            <a:r>
              <a:rPr lang="en-US" dirty="0" err="1" smtClean="0"/>
              <a:t>fcst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10800000" flipV="1">
            <a:off x="2971800" y="1504950"/>
            <a:ext cx="38100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05600" cy="5181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7716</TotalTime>
  <Words>616</Words>
  <Application>Microsoft Macintosh PowerPoint</Application>
  <PresentationFormat>On-screen Show (16:9)</PresentationFormat>
  <Paragraphs>85</Paragraphs>
  <Slides>31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ORACLES forecasting briefing Meteorology for 14-09-2016 – 17-09-2016</vt:lpstr>
      <vt:lpstr>Summary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Upper trop</vt:lpstr>
      <vt:lpstr>Slide 17</vt:lpstr>
      <vt:lpstr>Slide 18</vt:lpstr>
      <vt:lpstr>Slide 19</vt:lpstr>
      <vt:lpstr>Slide 20</vt:lpstr>
      <vt:lpstr>Mid level clouds</vt:lpstr>
      <vt:lpstr>Slide 22</vt:lpstr>
      <vt:lpstr>Slide 23</vt:lpstr>
      <vt:lpstr>Slide 24</vt:lpstr>
      <vt:lpstr>Slide 25</vt:lpstr>
      <vt:lpstr>Slide 26</vt:lpstr>
      <vt:lpstr>Low Clouds</vt:lpstr>
      <vt:lpstr>Slide 28</vt:lpstr>
      <vt:lpstr>Slide 29</vt:lpstr>
      <vt:lpstr>Slide 30</vt:lpstr>
      <vt:lpstr>Slide 31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ORACLES forecasting Briefing Aerosols</dc:title>
  <dc:creator>Pablo Saide Peralta</dc:creator>
  <cp:lastModifiedBy>Lenny Pfister</cp:lastModifiedBy>
  <cp:revision>61</cp:revision>
  <dcterms:created xsi:type="dcterms:W3CDTF">2016-09-13T05:39:05Z</dcterms:created>
  <dcterms:modified xsi:type="dcterms:W3CDTF">2016-09-13T05:39:11Z</dcterms:modified>
</cp:coreProperties>
</file>