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23"/>
  </p:notesMasterIdLst>
  <p:sldIdLst>
    <p:sldId id="256" r:id="rId2"/>
    <p:sldId id="352" r:id="rId3"/>
    <p:sldId id="357" r:id="rId4"/>
    <p:sldId id="353" r:id="rId5"/>
    <p:sldId id="354" r:id="rId6"/>
    <p:sldId id="355" r:id="rId7"/>
    <p:sldId id="356" r:id="rId8"/>
    <p:sldId id="339" r:id="rId9"/>
    <p:sldId id="338" r:id="rId10"/>
    <p:sldId id="341" r:id="rId11"/>
    <p:sldId id="340" r:id="rId12"/>
    <p:sldId id="343" r:id="rId13"/>
    <p:sldId id="344" r:id="rId14"/>
    <p:sldId id="342" r:id="rId15"/>
    <p:sldId id="345" r:id="rId16"/>
    <p:sldId id="346" r:id="rId17"/>
    <p:sldId id="347" r:id="rId18"/>
    <p:sldId id="350" r:id="rId19"/>
    <p:sldId id="348" r:id="rId20"/>
    <p:sldId id="349" r:id="rId21"/>
    <p:sldId id="351" r:id="rId2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1926" autoAdjust="0"/>
    <p:restoredTop sz="92776" autoAdjust="0"/>
  </p:normalViewPr>
  <p:slideViewPr>
    <p:cSldViewPr>
      <p:cViewPr>
        <p:scale>
          <a:sx n="110" d="100"/>
          <a:sy n="110" d="100"/>
        </p:scale>
        <p:origin x="-1248" y="-1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5A592-4D14-4C7F-91ED-B56C95117113}" type="datetimeFigureOut">
              <a:rPr lang="en-US" smtClean="0"/>
              <a:pPr/>
              <a:t>9/4/16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A2CB9-FD66-4E13-B342-76D1C169DF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05833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2CB9-FD66-4E13-B342-76D1C169DFD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09018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2CB9-FD66-4E13-B342-76D1C169DFD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09018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3E1-AABC-43A4-ADE1-6EE700AE1CCF}" type="datetime1">
              <a:rPr lang="en-US" smtClean="0"/>
              <a:pPr/>
              <a:t>9/4/16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2892-FEFA-4B8F-ABD0-781A9A9F28D3}" type="datetime1">
              <a:rPr lang="en-US" smtClean="0"/>
              <a:pPr/>
              <a:t>9/4/16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DDA3-AF4A-4763-AD50-2093D766E6D1}" type="datetime1">
              <a:rPr lang="en-US" smtClean="0"/>
              <a:pPr/>
              <a:t>9/4/16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1D675-CB14-4B9E-A3FB-A77161BED5A8}" type="datetime1">
              <a:rPr lang="en-US" smtClean="0"/>
              <a:pPr/>
              <a:t>9/4/16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9047-3D72-47BD-BEC5-903CBAE2C259}" type="datetime1">
              <a:rPr lang="en-US" smtClean="0"/>
              <a:pPr/>
              <a:t>9/4/16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57B0D-1CC9-415D-976C-7F22ADFEE19E}" type="datetime1">
              <a:rPr lang="en-US" smtClean="0"/>
              <a:pPr/>
              <a:t>9/4/16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77A6-2936-4342-A312-7B01191D0548}" type="datetime1">
              <a:rPr lang="en-US" smtClean="0"/>
              <a:pPr/>
              <a:t>9/4/16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FB895-2ECD-4B1D-96DA-66F210F506D7}" type="datetime1">
              <a:rPr lang="en-US" smtClean="0"/>
              <a:pPr/>
              <a:t>9/4/16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9A37-3570-473D-A526-6F7CDC8009BF}" type="datetime1">
              <a:rPr lang="en-US" smtClean="0"/>
              <a:pPr/>
              <a:t>9/4/16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EC1D-C5D1-4EEF-9BEA-8CEC1D2095D0}" type="datetime1">
              <a:rPr lang="en-US" smtClean="0"/>
              <a:pPr/>
              <a:t>9/4/16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BA27-7988-48A0-8852-57DEB9517F31}" type="datetime1">
              <a:rPr lang="en-US" smtClean="0"/>
              <a:pPr/>
              <a:t>9/4/16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6C375-F334-4922-911D-C0170E2E411B}" type="datetime1">
              <a:rPr lang="en-US" smtClean="0"/>
              <a:pPr/>
              <a:t>9/4/16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14550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ORACLES forecasting Briefing</a:t>
            </a:r>
            <a:br>
              <a:rPr lang="en-US" dirty="0" smtClean="0"/>
            </a:br>
            <a:r>
              <a:rPr lang="en-US" dirty="0" smtClean="0"/>
              <a:t>Meteorology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31381"/>
            <a:ext cx="6400800" cy="1314450"/>
          </a:xfrm>
        </p:spPr>
        <p:txBody>
          <a:bodyPr/>
          <a:lstStyle/>
          <a:p>
            <a:r>
              <a:rPr lang="en-US" dirty="0" smtClean="0"/>
              <a:t>05-</a:t>
            </a:r>
            <a:r>
              <a:rPr lang="en-US" dirty="0" smtClean="0"/>
              <a:t>09-2016</a:t>
            </a:r>
          </a:p>
          <a:p>
            <a:r>
              <a:rPr lang="en-US" dirty="0" smtClean="0"/>
              <a:t>Lenny Pfister, Susanne Bauer</a:t>
            </a:r>
            <a:endParaRPr lang="en-US" dirty="0"/>
          </a:p>
        </p:txBody>
      </p:sp>
      <p:pic>
        <p:nvPicPr>
          <p:cNvPr id="1026" name="Picture 2" descr="ORACLE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3335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nas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8955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77373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57800" y="819150"/>
            <a:ext cx="34297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Cold front has </a:t>
            </a:r>
            <a:r>
              <a:rPr lang="en-US" dirty="0" err="1" smtClean="0"/>
              <a:t>anticyclonic</a:t>
            </a:r>
            <a:endParaRPr lang="en-US" dirty="0" smtClean="0"/>
          </a:p>
          <a:p>
            <a:r>
              <a:rPr lang="en-US" dirty="0" smtClean="0"/>
              <a:t> motion ahead of it, likely</a:t>
            </a:r>
          </a:p>
          <a:p>
            <a:r>
              <a:rPr lang="en-US" dirty="0" smtClean="0"/>
              <a:t> subsidence and some suppression</a:t>
            </a:r>
          </a:p>
          <a:p>
            <a:r>
              <a:rPr lang="en-US" dirty="0" smtClean="0"/>
              <a:t> of low cloud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rot="10800000" flipV="1">
            <a:off x="2667000" y="1428750"/>
            <a:ext cx="3505200" cy="1295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67400" cy="4533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91200" y="590550"/>
            <a:ext cx="336503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Upper </a:t>
            </a:r>
            <a:r>
              <a:rPr lang="en-US" dirty="0" err="1" smtClean="0"/>
              <a:t>trop</a:t>
            </a:r>
            <a:r>
              <a:rPr lang="en-US" dirty="0" smtClean="0"/>
              <a:t>:  300mb anticyclone is</a:t>
            </a:r>
          </a:p>
          <a:p>
            <a:r>
              <a:rPr lang="en-US" dirty="0" smtClean="0"/>
              <a:t>  shifted eastward.  </a:t>
            </a:r>
            <a:r>
              <a:rPr lang="en-US" dirty="0" err="1" smtClean="0"/>
              <a:t>Climo</a:t>
            </a:r>
            <a:r>
              <a:rPr lang="en-US" dirty="0" smtClean="0"/>
              <a:t> cross-</a:t>
            </a:r>
          </a:p>
          <a:p>
            <a:r>
              <a:rPr lang="en-US" dirty="0" smtClean="0"/>
              <a:t>  equatorial flow from NH </a:t>
            </a:r>
          </a:p>
          <a:p>
            <a:r>
              <a:rPr lang="en-US" dirty="0" smtClean="0"/>
              <a:t>  convection is usually near </a:t>
            </a:r>
          </a:p>
          <a:p>
            <a:r>
              <a:rPr lang="en-US" dirty="0" smtClean="0"/>
              <a:t>  Brazilian coast.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102519"/>
          </a:xfrm>
        </p:spPr>
        <p:txBody>
          <a:bodyPr/>
          <a:lstStyle/>
          <a:p>
            <a:r>
              <a:rPr lang="en-US" dirty="0" smtClean="0"/>
              <a:t>Forecast for Wednesday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28600" y="819150"/>
            <a:ext cx="8686800" cy="4191000"/>
          </a:xfrm>
        </p:spPr>
        <p:txBody>
          <a:bodyPr>
            <a:normAutofit/>
          </a:bodyPr>
          <a:lstStyle/>
          <a:p>
            <a:pPr algn="l">
              <a:buFont typeface="Arial"/>
              <a:buChar char="•"/>
            </a:pPr>
            <a:r>
              <a:rPr lang="en-US" dirty="0" smtClean="0"/>
              <a:t>Expect significant cirrus from south of YWB to Angolan border, out to 0 longitude.  Models say less than Tuesday, but upper cross equatorial flow remains strong.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Low cloud still affected by dying cold front at 25S.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 Some mid level cloud off of Angolan Coast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352800" cy="31583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630" y="1"/>
            <a:ext cx="3525369" cy="272414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628" y="2419350"/>
            <a:ext cx="3525371" cy="2724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34936"/>
            <a:ext cx="3505200" cy="27085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76600" y="342185"/>
            <a:ext cx="2610097" cy="4801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 to see some</a:t>
            </a:r>
          </a:p>
          <a:p>
            <a:r>
              <a:rPr lang="en-US" dirty="0" smtClean="0"/>
              <a:t> model divergence</a:t>
            </a:r>
          </a:p>
          <a:p>
            <a:r>
              <a:rPr lang="en-US" dirty="0" smtClean="0"/>
              <a:t> in the low and mid cloud.</a:t>
            </a:r>
          </a:p>
          <a:p>
            <a:endParaRPr lang="en-US" dirty="0" smtClean="0"/>
          </a:p>
          <a:p>
            <a:r>
              <a:rPr lang="en-US" dirty="0" smtClean="0"/>
              <a:t>Expect less clearing</a:t>
            </a:r>
          </a:p>
          <a:p>
            <a:r>
              <a:rPr lang="en-US" dirty="0" smtClean="0"/>
              <a:t> than EC forecasts </a:t>
            </a:r>
          </a:p>
          <a:p>
            <a:r>
              <a:rPr lang="en-US" dirty="0" smtClean="0"/>
              <a:t> near coast.  I see</a:t>
            </a:r>
          </a:p>
          <a:p>
            <a:r>
              <a:rPr lang="en-US" dirty="0" smtClean="0"/>
              <a:t> the same kink in</a:t>
            </a:r>
          </a:p>
          <a:p>
            <a:r>
              <a:rPr lang="en-US" dirty="0" smtClean="0"/>
              <a:t> the wind direction</a:t>
            </a:r>
          </a:p>
          <a:p>
            <a:r>
              <a:rPr lang="en-US" dirty="0" smtClean="0"/>
              <a:t> at low levels, so expect</a:t>
            </a:r>
          </a:p>
          <a:p>
            <a:r>
              <a:rPr lang="en-US" dirty="0" smtClean="0"/>
              <a:t> different character to</a:t>
            </a:r>
          </a:p>
          <a:p>
            <a:r>
              <a:rPr lang="en-US" dirty="0" smtClean="0"/>
              <a:t> SC south of 15.  Based</a:t>
            </a:r>
          </a:p>
          <a:p>
            <a:r>
              <a:rPr lang="en-US" dirty="0" smtClean="0"/>
              <a:t> on track record, and</a:t>
            </a:r>
          </a:p>
          <a:p>
            <a:r>
              <a:rPr lang="en-US" dirty="0" smtClean="0"/>
              <a:t> stronger westward</a:t>
            </a:r>
          </a:p>
          <a:p>
            <a:r>
              <a:rPr lang="en-US" dirty="0" smtClean="0"/>
              <a:t> 600mb flow, will have</a:t>
            </a:r>
          </a:p>
          <a:p>
            <a:r>
              <a:rPr lang="en-US" dirty="0" smtClean="0"/>
              <a:t> some mid cloud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rot="10800000">
            <a:off x="1905000" y="3714750"/>
            <a:ext cx="16764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56294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10400" y="666750"/>
            <a:ext cx="21754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 </a:t>
            </a:r>
            <a:r>
              <a:rPr lang="en-US" dirty="0" err="1" smtClean="0"/>
              <a:t>climo</a:t>
            </a:r>
            <a:endParaRPr lang="en-US" dirty="0" smtClean="0"/>
          </a:p>
          <a:p>
            <a:r>
              <a:rPr lang="en-US" dirty="0" smtClean="0"/>
              <a:t> anticyclone position,</a:t>
            </a:r>
          </a:p>
          <a:p>
            <a:r>
              <a:rPr lang="en-US" dirty="0" smtClean="0"/>
              <a:t> 80+ knot </a:t>
            </a:r>
            <a:r>
              <a:rPr lang="en-US" dirty="0" err="1" smtClean="0"/>
              <a:t>westerlies</a:t>
            </a:r>
            <a:endParaRPr lang="en-US" dirty="0" smtClean="0"/>
          </a:p>
          <a:p>
            <a:r>
              <a:rPr lang="en-US" dirty="0" smtClean="0"/>
              <a:t> over 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102519"/>
          </a:xfrm>
        </p:spPr>
        <p:txBody>
          <a:bodyPr/>
          <a:lstStyle/>
          <a:p>
            <a:r>
              <a:rPr lang="en-US" dirty="0" smtClean="0"/>
              <a:t>Forecast for Thursday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28600" y="819150"/>
            <a:ext cx="8686800" cy="4191000"/>
          </a:xfrm>
        </p:spPr>
        <p:txBody>
          <a:bodyPr>
            <a:normAutofit/>
          </a:bodyPr>
          <a:lstStyle/>
          <a:p>
            <a:pPr algn="l">
              <a:buFont typeface="Arial"/>
              <a:buChar char="•"/>
            </a:pPr>
            <a:r>
              <a:rPr lang="en-US" dirty="0" smtClean="0"/>
              <a:t>No midlevel cloud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Ample Sc north of 20S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Some cirrus over us but waning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630" y="0"/>
            <a:ext cx="3525370" cy="2724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629" y="2419350"/>
            <a:ext cx="3525371" cy="2724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29000" cy="32301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93818"/>
            <a:ext cx="3429000" cy="2649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76600" y="209550"/>
            <a:ext cx="2606377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Still expect some cirrus</a:t>
            </a:r>
          </a:p>
          <a:p>
            <a:r>
              <a:rPr lang="en-US" dirty="0" smtClean="0"/>
              <a:t>  and models are in basic</a:t>
            </a:r>
          </a:p>
          <a:p>
            <a:r>
              <a:rPr lang="en-US" dirty="0" smtClean="0"/>
              <a:t>  agreement.  </a:t>
            </a:r>
          </a:p>
          <a:p>
            <a:endParaRPr lang="en-US" dirty="0" smtClean="0"/>
          </a:p>
          <a:p>
            <a:r>
              <a:rPr lang="en-US" dirty="0" smtClean="0"/>
              <a:t>Cloud clearing off of</a:t>
            </a:r>
          </a:p>
          <a:p>
            <a:r>
              <a:rPr lang="en-US" dirty="0" smtClean="0"/>
              <a:t> Angola in EC is overdone.</a:t>
            </a:r>
          </a:p>
          <a:p>
            <a:r>
              <a:rPr lang="en-US" dirty="0" smtClean="0"/>
              <a:t> Low level flow is steady</a:t>
            </a:r>
          </a:p>
          <a:p>
            <a:r>
              <a:rPr lang="en-US" dirty="0" smtClean="0"/>
              <a:t> southerly, and water is</a:t>
            </a:r>
          </a:p>
          <a:p>
            <a:r>
              <a:rPr lang="en-US" dirty="0" smtClean="0"/>
              <a:t> warmer, but EC RH</a:t>
            </a:r>
          </a:p>
          <a:p>
            <a:r>
              <a:rPr lang="en-US" dirty="0" smtClean="0"/>
              <a:t> is suppressed, not sure</a:t>
            </a:r>
          </a:p>
          <a:p>
            <a:r>
              <a:rPr lang="en-US" dirty="0" smtClean="0"/>
              <a:t> why.</a:t>
            </a:r>
          </a:p>
          <a:p>
            <a:endParaRPr lang="en-US" dirty="0" smtClean="0"/>
          </a:p>
          <a:p>
            <a:r>
              <a:rPr lang="en-US" dirty="0" smtClean="0"/>
              <a:t>No cloud at mid levels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56292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05600" y="895350"/>
            <a:ext cx="253221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Anticyclone moves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SEward</a:t>
            </a:r>
            <a:r>
              <a:rPr lang="en-US" dirty="0" smtClean="0"/>
              <a:t> at 300mb,</a:t>
            </a:r>
          </a:p>
          <a:p>
            <a:r>
              <a:rPr lang="en-US" dirty="0" smtClean="0"/>
              <a:t> and flow of air from</a:t>
            </a:r>
          </a:p>
          <a:p>
            <a:r>
              <a:rPr lang="en-US" dirty="0" smtClean="0"/>
              <a:t> convective zones north</a:t>
            </a:r>
          </a:p>
          <a:p>
            <a:r>
              <a:rPr lang="en-US" dirty="0" smtClean="0"/>
              <a:t> of the equator is pushed</a:t>
            </a:r>
          </a:p>
          <a:p>
            <a:r>
              <a:rPr lang="en-US" dirty="0" smtClean="0"/>
              <a:t> northward.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56294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53200" y="590550"/>
            <a:ext cx="262621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Midlatitude</a:t>
            </a:r>
            <a:r>
              <a:rPr lang="en-US" dirty="0" smtClean="0"/>
              <a:t> </a:t>
            </a:r>
            <a:r>
              <a:rPr lang="en-US" dirty="0" err="1" smtClean="0"/>
              <a:t>trought</a:t>
            </a:r>
            <a:r>
              <a:rPr lang="en-US" dirty="0" smtClean="0"/>
              <a:t> </a:t>
            </a:r>
          </a:p>
          <a:p>
            <a:r>
              <a:rPr lang="en-US" dirty="0" smtClean="0"/>
              <a:t> extending northward and</a:t>
            </a:r>
          </a:p>
          <a:p>
            <a:r>
              <a:rPr lang="en-US" dirty="0" smtClean="0"/>
              <a:t> fairly weak recirculation.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 smtClean="0"/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9009611" y="2024611"/>
            <a:ext cx="822960" cy="82296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0800000" flipV="1">
            <a:off x="3733800" y="1428750"/>
            <a:ext cx="29718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102519"/>
          </a:xfrm>
        </p:spPr>
        <p:txBody>
          <a:bodyPr/>
          <a:lstStyle/>
          <a:p>
            <a:r>
              <a:rPr lang="en-US" dirty="0" smtClean="0"/>
              <a:t>Forecast for Friday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28600" y="819150"/>
            <a:ext cx="8686800" cy="4191000"/>
          </a:xfrm>
        </p:spPr>
        <p:txBody>
          <a:bodyPr>
            <a:normAutofit/>
          </a:bodyPr>
          <a:lstStyle/>
          <a:p>
            <a:pPr algn="l">
              <a:buFont typeface="Arial"/>
              <a:buChar char="•"/>
            </a:pPr>
            <a:r>
              <a:rPr lang="en-US" dirty="0" smtClean="0"/>
              <a:t>Model divergence at upper levels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Ample Sc north of 20S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Minimal mid level cloud.</a:t>
            </a:r>
          </a:p>
          <a:p>
            <a:pPr algn="l">
              <a:buFont typeface="Arial"/>
              <a:buChar char="•"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85112" cy="49339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16032" y="742950"/>
            <a:ext cx="282796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700mb vertical</a:t>
            </a:r>
          </a:p>
          <a:p>
            <a:r>
              <a:rPr lang="en-US" dirty="0" smtClean="0"/>
              <a:t> velocity, RH, and wind</a:t>
            </a:r>
          </a:p>
          <a:p>
            <a:r>
              <a:rPr lang="en-US" dirty="0" smtClean="0"/>
              <a:t> yesterday morning.</a:t>
            </a:r>
          </a:p>
          <a:p>
            <a:endParaRPr lang="en-US" dirty="0" smtClean="0"/>
          </a:p>
          <a:p>
            <a:r>
              <a:rPr lang="en-US" dirty="0" smtClean="0"/>
              <a:t>Strong wave disturbance</a:t>
            </a:r>
          </a:p>
          <a:p>
            <a:r>
              <a:rPr lang="en-US" dirty="0" smtClean="0"/>
              <a:t> yesterday included some</a:t>
            </a:r>
          </a:p>
          <a:p>
            <a:r>
              <a:rPr lang="en-US" dirty="0" smtClean="0"/>
              <a:t> convection, and a</a:t>
            </a:r>
          </a:p>
          <a:p>
            <a:r>
              <a:rPr lang="en-US" dirty="0" smtClean="0"/>
              <a:t> “subtropical front”</a:t>
            </a:r>
          </a:p>
          <a:p>
            <a:endParaRPr lang="en-US" dirty="0" smtClean="0"/>
          </a:p>
          <a:p>
            <a:r>
              <a:rPr lang="en-US" dirty="0" smtClean="0"/>
              <a:t>Likely had strong downward</a:t>
            </a:r>
          </a:p>
          <a:p>
            <a:r>
              <a:rPr lang="en-US" dirty="0" smtClean="0"/>
              <a:t> as well as upward motion.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020" y="0"/>
            <a:ext cx="3623980" cy="2800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2376054"/>
            <a:ext cx="3581400" cy="27674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3352800" cy="31583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376054"/>
            <a:ext cx="3581400" cy="27674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9000" y="514350"/>
            <a:ext cx="2480166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Models diverge by</a:t>
            </a:r>
          </a:p>
          <a:p>
            <a:r>
              <a:rPr lang="en-US" dirty="0" smtClean="0"/>
              <a:t> this time.  Cirrus near</a:t>
            </a:r>
          </a:p>
          <a:p>
            <a:r>
              <a:rPr lang="en-US" dirty="0" smtClean="0"/>
              <a:t> SA/Namib border</a:t>
            </a:r>
          </a:p>
          <a:p>
            <a:r>
              <a:rPr lang="en-US" dirty="0" smtClean="0"/>
              <a:t> makes some sense.</a:t>
            </a:r>
          </a:p>
          <a:p>
            <a:endParaRPr lang="en-US" dirty="0" smtClean="0"/>
          </a:p>
          <a:p>
            <a:r>
              <a:rPr lang="en-US" dirty="0" smtClean="0"/>
              <a:t>I don’t believe the </a:t>
            </a:r>
          </a:p>
          <a:p>
            <a:r>
              <a:rPr lang="en-US" dirty="0" smtClean="0"/>
              <a:t>Southern Angola cloud</a:t>
            </a:r>
          </a:p>
          <a:p>
            <a:r>
              <a:rPr lang="en-US" dirty="0" smtClean="0"/>
              <a:t> probably similar to the</a:t>
            </a:r>
          </a:p>
          <a:p>
            <a:r>
              <a:rPr lang="en-US" dirty="0" smtClean="0"/>
              <a:t> feature from a few days</a:t>
            </a:r>
          </a:p>
          <a:p>
            <a:r>
              <a:rPr lang="en-US" dirty="0" smtClean="0"/>
              <a:t> ago that did not</a:t>
            </a:r>
          </a:p>
          <a:p>
            <a:r>
              <a:rPr lang="en-US" dirty="0" smtClean="0"/>
              <a:t> verify.</a:t>
            </a:r>
          </a:p>
          <a:p>
            <a:endParaRPr lang="en-US" dirty="0" smtClean="0"/>
          </a:p>
          <a:p>
            <a:r>
              <a:rPr lang="en-US" dirty="0" smtClean="0"/>
              <a:t>SC ample north of 20S.</a:t>
            </a:r>
          </a:p>
          <a:p>
            <a:endParaRPr lang="en-US" dirty="0" smtClean="0"/>
          </a:p>
          <a:p>
            <a:r>
              <a:rPr lang="en-US" dirty="0" smtClean="0"/>
              <a:t>No middle cloud </a:t>
            </a:r>
          </a:p>
          <a:p>
            <a:r>
              <a:rPr lang="en-US" dirty="0" smtClean="0"/>
              <a:t> expected.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56294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81800" y="971550"/>
            <a:ext cx="223651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Weakening cross</a:t>
            </a:r>
          </a:p>
          <a:p>
            <a:r>
              <a:rPr lang="en-US" dirty="0" smtClean="0"/>
              <a:t>  equator circulation.</a:t>
            </a:r>
          </a:p>
          <a:p>
            <a:endParaRPr lang="en-US" dirty="0" smtClean="0"/>
          </a:p>
          <a:p>
            <a:r>
              <a:rPr lang="en-US" dirty="0" smtClean="0"/>
              <a:t>Might get some cirrus</a:t>
            </a:r>
          </a:p>
          <a:p>
            <a:r>
              <a:rPr lang="en-US" dirty="0" smtClean="0"/>
              <a:t> over us.</a:t>
            </a:r>
          </a:p>
          <a:p>
            <a:endParaRPr lang="en-US" dirty="0" smtClean="0"/>
          </a:p>
          <a:p>
            <a:r>
              <a:rPr lang="en-US" dirty="0" smtClean="0"/>
              <a:t>SA/Namib border is</a:t>
            </a:r>
          </a:p>
          <a:p>
            <a:r>
              <a:rPr lang="en-US" dirty="0" smtClean="0"/>
              <a:t> STJ jet stream cirrus.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705600" cy="518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62800" y="1428750"/>
            <a:ext cx="1896185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cyclonic</a:t>
            </a:r>
          </a:p>
          <a:p>
            <a:r>
              <a:rPr lang="en-US" dirty="0" smtClean="0"/>
              <a:t> circulation off the</a:t>
            </a:r>
          </a:p>
          <a:p>
            <a:r>
              <a:rPr lang="en-US" dirty="0" smtClean="0"/>
              <a:t> coast, and lots of</a:t>
            </a:r>
          </a:p>
          <a:p>
            <a:r>
              <a:rPr lang="en-US" dirty="0" smtClean="0"/>
              <a:t> drizzle.  15 knots</a:t>
            </a:r>
          </a:p>
          <a:p>
            <a:r>
              <a:rPr lang="en-US" dirty="0" smtClean="0"/>
              <a:t> in the “wrong”</a:t>
            </a:r>
          </a:p>
          <a:p>
            <a:r>
              <a:rPr lang="en-US" dirty="0" smtClean="0"/>
              <a:t> direction.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0"/>
            <a:ext cx="6533029" cy="50482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05600" y="819150"/>
            <a:ext cx="244903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wave in</a:t>
            </a:r>
          </a:p>
          <a:p>
            <a:r>
              <a:rPr lang="en-US" dirty="0" smtClean="0"/>
              <a:t> lower </a:t>
            </a:r>
            <a:r>
              <a:rPr lang="en-US" dirty="0" err="1" smtClean="0"/>
              <a:t>tropospheric</a:t>
            </a:r>
            <a:endParaRPr lang="en-US" dirty="0" smtClean="0"/>
          </a:p>
          <a:p>
            <a:r>
              <a:rPr lang="en-US" dirty="0" smtClean="0"/>
              <a:t> temperature</a:t>
            </a:r>
          </a:p>
          <a:p>
            <a:r>
              <a:rPr lang="en-US" dirty="0" smtClean="0"/>
              <a:t>(thickness), with two</a:t>
            </a:r>
          </a:p>
          <a:p>
            <a:r>
              <a:rPr lang="en-US" dirty="0" smtClean="0"/>
              <a:t> regions of </a:t>
            </a:r>
            <a:r>
              <a:rPr lang="en-US" dirty="0" err="1" smtClean="0"/>
              <a:t>precip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(expect some rain today</a:t>
            </a:r>
          </a:p>
          <a:p>
            <a:r>
              <a:rPr lang="en-US" dirty="0" smtClean="0"/>
              <a:t> from this in </a:t>
            </a:r>
            <a:r>
              <a:rPr lang="en-US" dirty="0" err="1" smtClean="0"/>
              <a:t>Capetown</a:t>
            </a:r>
            <a:r>
              <a:rPr lang="en-US" dirty="0" smtClean="0"/>
              <a:t>).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rot="10800000" flipV="1">
            <a:off x="3200400" y="1809750"/>
            <a:ext cx="3505200" cy="1447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9698"/>
          <a:stretch/>
        </p:blipFill>
        <p:spPr>
          <a:xfrm>
            <a:off x="0" y="-74"/>
            <a:ext cx="356375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-24661"/>
            <a:ext cx="4267200" cy="386612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Sunday Flight RF04</a:t>
            </a:r>
            <a:endParaRPr lang="en-US" sz="2400" dirty="0">
              <a:solidFill>
                <a:schemeClr val="bg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590550"/>
            <a:ext cx="5143500" cy="51435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5334000" y="1428750"/>
            <a:ext cx="2438400" cy="2133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7006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8846" r="28878"/>
          <a:stretch/>
        </p:blipFill>
        <p:spPr>
          <a:xfrm>
            <a:off x="76200" y="209550"/>
            <a:ext cx="2807578" cy="4781550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30556" r="29920"/>
          <a:stretch/>
        </p:blipFill>
        <p:spPr>
          <a:xfrm>
            <a:off x="3276600" y="0"/>
            <a:ext cx="2895600" cy="56612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48000" y="361950"/>
            <a:ext cx="639906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LOW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30325" r="29782"/>
          <a:stretch/>
        </p:blipFill>
        <p:spPr>
          <a:xfrm>
            <a:off x="6246827" y="209550"/>
            <a:ext cx="2895600" cy="56087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48400" y="361950"/>
            <a:ext cx="676087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HIGH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4804819"/>
            <a:ext cx="401966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THIS MORNING: 4:30 AM  T51 FORECAST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809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8846" r="28878"/>
          <a:stretch/>
        </p:blipFill>
        <p:spPr>
          <a:xfrm>
            <a:off x="76200" y="209550"/>
            <a:ext cx="2807578" cy="4781550"/>
          </a:xfrm>
        </p:spPr>
      </p:pic>
      <p:sp>
        <p:nvSpPr>
          <p:cNvPr id="12" name="TextBox 11"/>
          <p:cNvSpPr txBox="1"/>
          <p:nvPr/>
        </p:nvSpPr>
        <p:spPr>
          <a:xfrm>
            <a:off x="0" y="4804819"/>
            <a:ext cx="396775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THIS MORNING: 4:30 AM T40 FORECAST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0606" r="30648"/>
          <a:stretch/>
        </p:blipFill>
        <p:spPr>
          <a:xfrm>
            <a:off x="3276600" y="-323850"/>
            <a:ext cx="2750281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7374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102519"/>
          </a:xfrm>
        </p:spPr>
        <p:txBody>
          <a:bodyPr/>
          <a:lstStyle/>
          <a:p>
            <a:r>
              <a:rPr lang="en-US" dirty="0" smtClean="0"/>
              <a:t>Forecast for Tomorrow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28600" y="819150"/>
            <a:ext cx="8686800" cy="4191000"/>
          </a:xfrm>
        </p:spPr>
        <p:txBody>
          <a:bodyPr>
            <a:normAutofit lnSpcReduction="10000"/>
          </a:bodyPr>
          <a:lstStyle/>
          <a:p>
            <a:pPr algn="l">
              <a:buFont typeface="Arial"/>
              <a:buChar char="•"/>
            </a:pPr>
            <a:r>
              <a:rPr lang="en-US" dirty="0" smtClean="0"/>
              <a:t>Low level low has moved off and basic southerly surface flow is reestablishing itself.  Associated mid level trough will be over Easter SA.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Expect significant cirrus from south of YWB to Angolan border, out to 0 longitude.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Suppressed Sc (but not clear) south of 15S.  No midlevel cloud.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Low cloud is affected by dying cold front at 25S.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630" y="0"/>
            <a:ext cx="3525370" cy="272415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630" y="2419350"/>
            <a:ext cx="3525370" cy="27241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3377192" cy="3181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10400" y="666750"/>
            <a:ext cx="676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HIGH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15200" y="3105150"/>
            <a:ext cx="93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MIDDLE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6600" y="209550"/>
            <a:ext cx="2486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20160906, 12Z (14 local)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34936"/>
            <a:ext cx="3505200" cy="27085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29000" y="1047750"/>
            <a:ext cx="240349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Remarkable agreement</a:t>
            </a:r>
          </a:p>
          <a:p>
            <a:r>
              <a:rPr lang="en-US" dirty="0" smtClean="0"/>
              <a:t> on the major features</a:t>
            </a:r>
          </a:p>
          <a:p>
            <a:r>
              <a:rPr lang="en-US" dirty="0" smtClean="0"/>
              <a:t> in our region.</a:t>
            </a:r>
          </a:p>
          <a:p>
            <a:endParaRPr lang="en-US" dirty="0" smtClean="0"/>
          </a:p>
          <a:p>
            <a:r>
              <a:rPr lang="en-US" dirty="0" smtClean="0"/>
              <a:t>Angle of low level flow</a:t>
            </a:r>
          </a:p>
          <a:p>
            <a:r>
              <a:rPr lang="en-US" dirty="0" smtClean="0"/>
              <a:t>  in clearer region south</a:t>
            </a:r>
          </a:p>
          <a:p>
            <a:r>
              <a:rPr lang="en-US" dirty="0" smtClean="0"/>
              <a:t>  of 15S is clearly </a:t>
            </a:r>
          </a:p>
          <a:p>
            <a:r>
              <a:rPr lang="en-US" dirty="0" smtClean="0"/>
              <a:t>  more easterly than</a:t>
            </a:r>
          </a:p>
          <a:p>
            <a:r>
              <a:rPr lang="en-US" dirty="0" smtClean="0"/>
              <a:t>  north of 15S.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3801</TotalTime>
  <Words>674</Words>
  <Application>Microsoft Macintosh PowerPoint</Application>
  <PresentationFormat>On-screen Show (16:9)</PresentationFormat>
  <Paragraphs>164</Paragraphs>
  <Slides>21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ORACLES forecasting Briefing Meteorology</vt:lpstr>
      <vt:lpstr>Slide 2</vt:lpstr>
      <vt:lpstr>Slide 3</vt:lpstr>
      <vt:lpstr>Slide 4</vt:lpstr>
      <vt:lpstr>Sunday Flight RF04</vt:lpstr>
      <vt:lpstr>Slide 6</vt:lpstr>
      <vt:lpstr>Slide 7</vt:lpstr>
      <vt:lpstr>Forecast for Tomorrow</vt:lpstr>
      <vt:lpstr>Slide 9</vt:lpstr>
      <vt:lpstr>Slide 10</vt:lpstr>
      <vt:lpstr>Slide 11</vt:lpstr>
      <vt:lpstr>Forecast for Wednesday</vt:lpstr>
      <vt:lpstr>Slide 13</vt:lpstr>
      <vt:lpstr>Slide 14</vt:lpstr>
      <vt:lpstr>Forecast for Thursday</vt:lpstr>
      <vt:lpstr>Slide 16</vt:lpstr>
      <vt:lpstr>Slide 17</vt:lpstr>
      <vt:lpstr>Slide 18</vt:lpstr>
      <vt:lpstr>Forecast for Friday</vt:lpstr>
      <vt:lpstr>Slide 20</vt:lpstr>
      <vt:lpstr>Slide 21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ORACLES forecasting Briefing Aerosols</dc:title>
  <dc:creator>Pablo Saide Peralta</dc:creator>
  <cp:lastModifiedBy>Lenny Pfister</cp:lastModifiedBy>
  <cp:revision>46</cp:revision>
  <dcterms:created xsi:type="dcterms:W3CDTF">2016-09-04T03:57:23Z</dcterms:created>
  <dcterms:modified xsi:type="dcterms:W3CDTF">2016-09-05T07:57:21Z</dcterms:modified>
</cp:coreProperties>
</file>