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81" r:id="rId3"/>
    <p:sldId id="282" r:id="rId4"/>
    <p:sldId id="283" r:id="rId5"/>
    <p:sldId id="277" r:id="rId6"/>
    <p:sldId id="323" r:id="rId7"/>
    <p:sldId id="319" r:id="rId8"/>
    <p:sldId id="302" r:id="rId9"/>
    <p:sldId id="320" r:id="rId10"/>
    <p:sldId id="321" r:id="rId11"/>
    <p:sldId id="341" r:id="rId12"/>
    <p:sldId id="331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339" r:id="rId21"/>
    <p:sldId id="340" r:id="rId22"/>
    <p:sldId id="342" r:id="rId23"/>
    <p:sldId id="343" r:id="rId24"/>
    <p:sldId id="345" r:id="rId25"/>
    <p:sldId id="299" r:id="rId26"/>
    <p:sldId id="300" r:id="rId27"/>
    <p:sldId id="301" r:id="rId28"/>
    <p:sldId id="356" r:id="rId29"/>
    <p:sldId id="316" r:id="rId30"/>
    <p:sldId id="346" r:id="rId31"/>
    <p:sldId id="347" r:id="rId32"/>
    <p:sldId id="348" r:id="rId33"/>
    <p:sldId id="349" r:id="rId34"/>
    <p:sldId id="350" r:id="rId35"/>
    <p:sldId id="351" r:id="rId36"/>
    <p:sldId id="352" r:id="rId37"/>
    <p:sldId id="353" r:id="rId38"/>
    <p:sldId id="354" r:id="rId39"/>
    <p:sldId id="355" r:id="rId4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21" autoAdjust="0"/>
    <p:restoredTop sz="94660"/>
  </p:normalViewPr>
  <p:slideViewPr>
    <p:cSldViewPr>
      <p:cViewPr varScale="1">
        <p:scale>
          <a:sx n="119" d="100"/>
          <a:sy n="119" d="100"/>
        </p:scale>
        <p:origin x="-20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5A592-4D14-4C7F-91ED-B56C95117113}" type="datetimeFigureOut">
              <a:rPr lang="en-US" smtClean="0"/>
              <a:t>9/5/2016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A2CB9-FD66-4E13-B342-76D1C169D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3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3E1-AABC-43A4-ADE1-6EE700AE1CCF}" type="datetime1">
              <a:rPr lang="en-US" smtClean="0"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2892-FEFA-4B8F-ABD0-781A9A9F28D3}" type="datetime1">
              <a:rPr lang="en-US" smtClean="0"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DDA3-AF4A-4763-AD50-2093D766E6D1}" type="datetime1">
              <a:rPr lang="en-US" smtClean="0"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D675-CB14-4B9E-A3FB-A77161BED5A8}" type="datetime1">
              <a:rPr lang="en-US" smtClean="0"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9047-3D72-47BD-BEC5-903CBAE2C259}" type="datetime1">
              <a:rPr lang="en-US" smtClean="0"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7B0D-1CC9-415D-976C-7F22ADFEE19E}" type="datetime1">
              <a:rPr lang="en-US" smtClean="0"/>
              <a:t>9/5/2016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77A6-2936-4342-A312-7B01191D0548}" type="datetime1">
              <a:rPr lang="en-US" smtClean="0"/>
              <a:t>9/5/2016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FB895-2ECD-4B1D-96DA-66F210F506D7}" type="datetime1">
              <a:rPr lang="en-US" smtClean="0"/>
              <a:t>9/5/2016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9A37-3570-473D-A526-6F7CDC8009BF}" type="datetime1">
              <a:rPr lang="en-US" smtClean="0"/>
              <a:t>9/5/2016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EC1D-C5D1-4EEF-9BEA-8CEC1D2095D0}" type="datetime1">
              <a:rPr lang="en-US" smtClean="0"/>
              <a:t>9/5/2016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BA27-7988-48A0-8852-57DEB9517F31}" type="datetime1">
              <a:rPr lang="en-US" smtClean="0"/>
              <a:t>9/5/2016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C375-F334-4922-911D-C0170E2E411B}" type="datetime1">
              <a:rPr lang="en-US" smtClean="0"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7" Type="http://schemas.openxmlformats.org/officeDocument/2006/relationships/image" Target="../media/image57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tiff"/><Relationship Id="rId5" Type="http://schemas.openxmlformats.org/officeDocument/2006/relationships/image" Target="../media/image55.tiff"/><Relationship Id="rId4" Type="http://schemas.openxmlformats.org/officeDocument/2006/relationships/image" Target="../media/image54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7" Type="http://schemas.openxmlformats.org/officeDocument/2006/relationships/image" Target="../media/image63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tiff"/><Relationship Id="rId5" Type="http://schemas.openxmlformats.org/officeDocument/2006/relationships/image" Target="../media/image61.tiff"/><Relationship Id="rId4" Type="http://schemas.openxmlformats.org/officeDocument/2006/relationships/image" Target="../media/image60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7" Type="http://schemas.openxmlformats.org/officeDocument/2006/relationships/image" Target="../media/image69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tiff"/><Relationship Id="rId5" Type="http://schemas.openxmlformats.org/officeDocument/2006/relationships/image" Target="../media/image67.tiff"/><Relationship Id="rId4" Type="http://schemas.openxmlformats.org/officeDocument/2006/relationships/image" Target="../media/image63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tiff"/><Relationship Id="rId5" Type="http://schemas.openxmlformats.org/officeDocument/2006/relationships/image" Target="../media/image72.tiff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tiff"/><Relationship Id="rId4" Type="http://schemas.openxmlformats.org/officeDocument/2006/relationships/image" Target="../media/image76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tiff"/><Relationship Id="rId4" Type="http://schemas.openxmlformats.org/officeDocument/2006/relationships/image" Target="../media/image7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4550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ORACLES forecasting Briefing</a:t>
            </a:r>
            <a:br>
              <a:rPr lang="en-US" dirty="0" smtClean="0"/>
            </a:br>
            <a:r>
              <a:rPr lang="en-US" dirty="0" smtClean="0"/>
              <a:t>Aerosols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31381"/>
            <a:ext cx="6400800" cy="1314450"/>
          </a:xfrm>
        </p:spPr>
        <p:txBody>
          <a:bodyPr/>
          <a:lstStyle/>
          <a:p>
            <a:r>
              <a:rPr lang="en-US" dirty="0" smtClean="0"/>
              <a:t>05-09-2016</a:t>
            </a:r>
            <a:endParaRPr lang="en-US" dirty="0"/>
          </a:p>
        </p:txBody>
      </p:sp>
      <p:pic>
        <p:nvPicPr>
          <p:cNvPr id="1026" name="Picture 2" descr="ORACLE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335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as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5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p.7totaot.048.oracles_s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342" y="822004"/>
            <a:ext cx="4315534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85031"/>
            <a:ext cx="2667000" cy="279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5829"/>
            <a:ext cx="3124200" cy="3660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857250"/>
          </a:xfrm>
        </p:spPr>
        <p:txBody>
          <a:bodyPr/>
          <a:lstStyle/>
          <a:p>
            <a:r>
              <a:rPr lang="en-US" dirty="0" smtClean="0"/>
              <a:t>AOD 12 UTC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AutoShape 2" descr="image require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943350"/>
            <a:ext cx="3237488" cy="331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145197" y="3467040"/>
            <a:ext cx="86520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CAMS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3429000" y="3390840"/>
            <a:ext cx="9639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GEOS5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434340" y="3314640"/>
            <a:ext cx="7374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WRF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6203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857250"/>
          </a:xfrm>
        </p:spPr>
        <p:txBody>
          <a:bodyPr/>
          <a:lstStyle/>
          <a:p>
            <a:r>
              <a:rPr lang="en-US" dirty="0" smtClean="0"/>
              <a:t>CAMS evolution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6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050" name="Picture 2" descr="http://www.gmes-atmosphere.eu/d/getchart/macc/gac/nrt/nrt_opticaldepth!06!Biomass-burning!Africa!macc!od!enfo!nrt_opticaldepth!2016090400!!char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9050"/>
            <a:ext cx="69723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50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050" name="Picture 2" descr="http://www.gmes-atmosphere.eu/d/getchart/macc/gac/nrt/nrt_opticaldepth!06!Biomass-burning!Africa!macc!od!enfo!nrt_opticaldepth!2016090400!!char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9050"/>
            <a:ext cx="69723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gmes-atmosphere.eu/d/getchart/macc/gac/nrt/nrt_opticaldepth!12!Biomass-burning!Africa!macc!od!enfo!nrt_opticaldepth!2016090400!!char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9051"/>
            <a:ext cx="69723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76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050" name="Picture 2" descr="http://www.gmes-atmosphere.eu/d/getchart/macc/gac/nrt/nrt_opticaldepth!06!Biomass-burning!Africa!macc!od!enfo!nrt_opticaldepth!2016090400!!char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9050"/>
            <a:ext cx="69723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gmes-atmosphere.eu/d/getchart/macc/gac/nrt/nrt_opticaldepth!18!Biomass-burning!Africa!macc!od!enfo!nrt_opticaldepth!2016090400!!char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21073"/>
            <a:ext cx="69723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55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050" name="Picture 2" descr="http://www.gmes-atmosphere.eu/d/getchart/macc/gac/nrt/nrt_opticaldepth!06!Biomass-burning!Africa!macc!od!enfo!nrt_opticaldepth!2016090400!!char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9050"/>
            <a:ext cx="69723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gmes-atmosphere.eu/d/getchart/macc/gac/nrt/nrt_opticaldepth!24!Biomass-burning!Africa!macc!od!enfo!nrt_opticaldepth!2016090400!!char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9051"/>
            <a:ext cx="69723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9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2050" name="Picture 2" descr="http://www.gmes-atmosphere.eu/d/getchart/macc/gac/nrt/nrt_opticaldepth!06!Biomass-burning!Africa!macc!od!enfo!nrt_opticaldepth!2016090400!!char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9050"/>
            <a:ext cx="69723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gmes-atmosphere.eu/d/getchart/macc/gac/nrt/nrt_opticaldepth!30!Biomass-burning!Africa!macc!od!enfo!nrt_opticaldepth!2016090400!!char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23603"/>
            <a:ext cx="69723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36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2050" name="Picture 2" descr="http://www.gmes-atmosphere.eu/d/getchart/macc/gac/nrt/nrt_opticaldepth!06!Biomass-burning!Africa!macc!od!enfo!nrt_opticaldepth!2016090400!!char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9050"/>
            <a:ext cx="69723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gmes-atmosphere.eu/d/getchart/macc/gac/nrt/nrt_opticaldepth!36!Biomass-burning!Africa!macc!od!enfo!nrt_opticaldepth!2016090400!!char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9050"/>
            <a:ext cx="69723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7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2050" name="Picture 2" descr="http://www.gmes-atmosphere.eu/d/getchart/macc/gac/nrt/nrt_opticaldepth!06!Biomass-burning!Africa!macc!od!enfo!nrt_opticaldepth!2016090400!!char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9050"/>
            <a:ext cx="69723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www.gmes-atmosphere.eu/d/getchart/macc/gac/nrt/nrt_opticaldepth!42!Biomass-burning!Africa!macc!od!enfo!nrt_opticaldepth!2016090400!!char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195" y="-30008"/>
            <a:ext cx="69723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3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2050" name="Picture 2" descr="http://www.gmes-atmosphere.eu/d/getchart/macc/gac/nrt/nrt_opticaldepth!06!Biomass-burning!Africa!macc!od!enfo!nrt_opticaldepth!2016090400!!char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9050"/>
            <a:ext cx="69723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www.gmes-atmosphere.eu/d/getchart/macc/gac/nrt/nrt_opticaldepth!48!Biomass-burning!Africa!macc!od!enfo!nrt_opticaldepth!2016090400!!char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33043"/>
            <a:ext cx="69723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85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857250"/>
          </a:xfrm>
        </p:spPr>
        <p:txBody>
          <a:bodyPr/>
          <a:lstStyle/>
          <a:p>
            <a:r>
              <a:rPr lang="en-US" dirty="0" smtClean="0"/>
              <a:t>Sept </a:t>
            </a:r>
            <a:r>
              <a:rPr lang="en-US" dirty="0" smtClean="0"/>
              <a:t>4 </a:t>
            </a:r>
            <a:r>
              <a:rPr lang="en-US" dirty="0" smtClean="0"/>
              <a:t>2016 (model evaluation)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1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2050" name="Picture 2" descr="http://www.gmes-atmosphere.eu/d/getchart/macc/gac/nrt/nrt_opticaldepth!06!Biomass-burning!Africa!macc!od!enfo!nrt_opticaldepth!2016090400!!char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9050"/>
            <a:ext cx="69723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www.gmes-atmosphere.eu/d/getchart/macc/gac/nrt/nrt_opticaldepth!54!Biomass-burning!Africa!macc!od!enfo!nrt_opticaldepth!2016090400!!char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9051"/>
            <a:ext cx="69723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67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2050" name="Picture 2" descr="http://www.gmes-atmosphere.eu/d/getchart/macc/gac/nrt/nrt_opticaldepth!06!Biomass-burning!Africa!macc!od!enfo!nrt_opticaldepth!2016090400!!char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9050"/>
            <a:ext cx="69723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www.gmes-atmosphere.eu/d/getchart/macc/gac/nrt/nrt_opticaldepth!60!Biomass-burning!Africa!macc!od!enfo!nrt_opticaldepth!2016090400!!char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9051"/>
            <a:ext cx="69723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90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4340" name="Picture 4" descr="fp.9ocsmass.048.oracles_s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428750"/>
            <a:ext cx="4044272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365997"/>
            <a:ext cx="7239000" cy="1730516"/>
          </a:xfrm>
        </p:spPr>
        <p:txBody>
          <a:bodyPr/>
          <a:lstStyle/>
          <a:p>
            <a:r>
              <a:rPr lang="en-US" dirty="0" smtClean="0"/>
              <a:t>Low level GEOS5</a:t>
            </a:r>
            <a:endParaRPr lang="en-US" dirty="0"/>
          </a:p>
        </p:txBody>
      </p:sp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28750"/>
            <a:ext cx="2673504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398" y="1428751"/>
            <a:ext cx="2661198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460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fp.9ocsmass.048.oracles_s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428750"/>
            <a:ext cx="4044272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image requi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913077"/>
            <a:ext cx="5309653" cy="204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image requi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990850"/>
            <a:ext cx="5309653" cy="204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365997"/>
            <a:ext cx="7239000" cy="1730516"/>
          </a:xfrm>
        </p:spPr>
        <p:txBody>
          <a:bodyPr/>
          <a:lstStyle/>
          <a:p>
            <a:r>
              <a:rPr lang="en-US" dirty="0" smtClean="0"/>
              <a:t>GEOS5 OC curtains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362200" y="1733550"/>
            <a:ext cx="0" cy="2514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057400" y="1733550"/>
            <a:ext cx="0" cy="2514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10000" y="1123950"/>
            <a:ext cx="6476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10 E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809999" y="3257550"/>
            <a:ext cx="5334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5 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2918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fp.9ocsmass.048.oracles_s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428750"/>
            <a:ext cx="4044272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V="1">
            <a:off x="2362200" y="1733550"/>
            <a:ext cx="0" cy="2514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057400" y="1733550"/>
            <a:ext cx="0" cy="2514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2" name="Picture 4" descr="image requi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979473"/>
            <a:ext cx="5309653" cy="204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image requi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819150"/>
            <a:ext cx="5309653" cy="204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365997"/>
            <a:ext cx="7239000" cy="1730516"/>
          </a:xfrm>
        </p:spPr>
        <p:txBody>
          <a:bodyPr/>
          <a:lstStyle/>
          <a:p>
            <a:r>
              <a:rPr lang="en-US" dirty="0" smtClean="0"/>
              <a:t>GEOS5 DUST curtains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10000" y="1123950"/>
            <a:ext cx="6476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10 E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809999" y="3257550"/>
            <a:ext cx="5334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5 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3386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image requi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456" y="1428750"/>
            <a:ext cx="3106344" cy="307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010400" y="1988232"/>
            <a:ext cx="184479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Ext WRF</a:t>
            </a:r>
            <a:endParaRPr lang="en-US" sz="2000" dirty="0"/>
          </a:p>
        </p:txBody>
      </p:sp>
      <p:pic>
        <p:nvPicPr>
          <p:cNvPr id="14" name="Picture 4" descr="image requir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" y="889639"/>
            <a:ext cx="3114501" cy="366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qui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42379"/>
            <a:ext cx="3106344" cy="307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267200" y="2019240"/>
            <a:ext cx="184479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Ext WRF</a:t>
            </a:r>
            <a:endParaRPr lang="en-US" sz="2000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57200" y="381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Vertical cross-section South to North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2590800" y="1200150"/>
            <a:ext cx="0" cy="2590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133600" y="1200150"/>
            <a:ext cx="0" cy="2590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657600" y="2495550"/>
            <a:ext cx="6476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10 E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6477000" y="2476440"/>
            <a:ext cx="5334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5 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0413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qui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01595"/>
            <a:ext cx="2975098" cy="349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qui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702" y="1201595"/>
            <a:ext cx="2975098" cy="349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33350"/>
            <a:ext cx="6553200" cy="853679"/>
          </a:xfrm>
        </p:spPr>
        <p:txBody>
          <a:bodyPr/>
          <a:lstStyle/>
          <a:p>
            <a:r>
              <a:rPr lang="en-US" dirty="0" smtClean="0"/>
              <a:t>Smoke Age distribution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505200" y="3486150"/>
            <a:ext cx="12953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Mean Age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6477001" y="3497580"/>
            <a:ext cx="12953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Mode Age</a:t>
            </a:r>
            <a:endParaRPr lang="en-US" sz="20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0965"/>
            <a:ext cx="3124200" cy="3660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036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qui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15038"/>
            <a:ext cx="3106344" cy="307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cross-section routine flight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543800" y="1943040"/>
            <a:ext cx="124037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Age mean</a:t>
            </a:r>
            <a:endParaRPr lang="en-US" sz="2000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5829"/>
            <a:ext cx="3124200" cy="3660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Connector 15"/>
          <p:cNvCxnSpPr/>
          <p:nvPr/>
        </p:nvCxnSpPr>
        <p:spPr>
          <a:xfrm flipV="1">
            <a:off x="2590800" y="1200150"/>
            <a:ext cx="0" cy="26436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image requi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326468"/>
            <a:ext cx="3106344" cy="307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191000" y="1898786"/>
            <a:ext cx="184479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Ext WRF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0394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AutoShape 2" descr="http://bocachica.arc.nasa.gov/ORACLES/met_files/ecmwf/16090400/MSL_ecmwf_16090400_FH00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88" y="1123950"/>
            <a:ext cx="4634753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 descr="image requi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040" y="1041347"/>
            <a:ext cx="4325257" cy="381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752600" y="2914650"/>
            <a:ext cx="1371600" cy="102870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230868" y="2932793"/>
            <a:ext cx="1371600" cy="102870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857250"/>
          </a:xfrm>
        </p:spPr>
        <p:txBody>
          <a:bodyPr/>
          <a:lstStyle/>
          <a:p>
            <a:r>
              <a:rPr lang="en-US" dirty="0" smtClean="0"/>
              <a:t>Precipitation during entrainment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24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qui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26468"/>
            <a:ext cx="3106344" cy="307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Vertical cross-section South to North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153400" y="1866840"/>
            <a:ext cx="838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 diff</a:t>
            </a:r>
            <a:endParaRPr lang="en-US" sz="2000" dirty="0"/>
          </a:p>
        </p:txBody>
      </p:sp>
      <p:sp>
        <p:nvSpPr>
          <p:cNvPr id="24" name="Rectangle 23"/>
          <p:cNvSpPr/>
          <p:nvPr/>
        </p:nvSpPr>
        <p:spPr>
          <a:xfrm>
            <a:off x="7162800" y="1657350"/>
            <a:ext cx="990600" cy="2302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5829"/>
            <a:ext cx="3124200" cy="3660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/>
        </p:nvCxnSpPr>
        <p:spPr>
          <a:xfrm flipV="1">
            <a:off x="2590800" y="2038350"/>
            <a:ext cx="0" cy="914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image requi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326468"/>
            <a:ext cx="3106344" cy="307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191000" y="1898786"/>
            <a:ext cx="184479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Ext WRF</a:t>
            </a:r>
            <a:endParaRPr lang="en-US" sz="2000" dirty="0"/>
          </a:p>
        </p:txBody>
      </p:sp>
      <p:sp>
        <p:nvSpPr>
          <p:cNvPr id="26" name="Rectangle 25"/>
          <p:cNvSpPr/>
          <p:nvPr/>
        </p:nvSpPr>
        <p:spPr>
          <a:xfrm>
            <a:off x="4419600" y="1541439"/>
            <a:ext cx="990600" cy="2302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63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Terra &amp; </a:t>
            </a:r>
            <a:r>
              <a:rPr lang="en-US" dirty="0" smtClean="0"/>
              <a:t>Aqua AOD (clear-sky)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19200" y="1271885"/>
            <a:ext cx="2133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MODIS NNR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334000" y="1270010"/>
            <a:ext cx="24099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WRF-AAM</a:t>
            </a:r>
            <a:endParaRPr lang="en-US" sz="2400" dirty="0"/>
          </a:p>
        </p:txBody>
      </p:sp>
      <p:pic>
        <p:nvPicPr>
          <p:cNvPr id="18434" name="Picture 2" descr="C:\Users\saide\Documents\iowa_work\namibia_clouds_aerosol_project\ORACLES\forecast\20160905\NASA_NNR_TERRAAQUA_climatology_map20160904_to_201609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33550"/>
            <a:ext cx="4267200" cy="285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saide\Documents\iowa_work\namibia_clouds_aerosol_project\ORACLES\forecast\20160905\WRFCHEM_fire_on_inv_gthomp_TERRAAQUA_AOD550_climatology_map20160904_to_2016090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1733550"/>
            <a:ext cx="4267200" cy="285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11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Sep 07 2016</a:t>
            </a:r>
            <a:br>
              <a:rPr lang="en-US" dirty="0" smtClean="0"/>
            </a:br>
            <a:r>
              <a:rPr lang="en-US" dirty="0" smtClean="0"/>
              <a:t>Wednesday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0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2" y="364657"/>
            <a:ext cx="3024326" cy="23362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066" y="-1298527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AOD 12 UTC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29400" y="3727560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42035" y="-868637"/>
            <a:ext cx="9639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GEOS-5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7044458" y="19206"/>
            <a:ext cx="914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WRF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4191000" y="19206"/>
            <a:ext cx="119365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CAMS</a:t>
            </a:r>
            <a:endParaRPr lang="en-US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927170" y="0"/>
            <a:ext cx="119365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GEOS-5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673387" y="1285845"/>
            <a:ext cx="17468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72 h – 07 Sep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2222213" y="1111538"/>
            <a:ext cx="17468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84 h – </a:t>
            </a:r>
            <a:r>
              <a:rPr lang="en-US" sz="2000" dirty="0" smtClean="0"/>
              <a:t>7 </a:t>
            </a:r>
            <a:r>
              <a:rPr lang="en-US" sz="2000" dirty="0" smtClean="0"/>
              <a:t>Sep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903" y="721685"/>
            <a:ext cx="2638571" cy="20637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710" y="404137"/>
            <a:ext cx="2755185" cy="29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07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2" y="364657"/>
            <a:ext cx="3024326" cy="23362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331" y="322430"/>
            <a:ext cx="3061983" cy="23653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6314" y="411525"/>
            <a:ext cx="2915413" cy="22521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2752777"/>
            <a:ext cx="3094787" cy="2390723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40139" y="2892600"/>
            <a:ext cx="2674192" cy="20056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8877" y="2978952"/>
            <a:ext cx="2867437" cy="215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6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58" y="157162"/>
            <a:ext cx="2925685" cy="22600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51" y="2729131"/>
            <a:ext cx="2999297" cy="23169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343" y="2755107"/>
            <a:ext cx="2959223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4343" y="209550"/>
            <a:ext cx="2822880" cy="21806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8540" y="104775"/>
            <a:ext cx="3061316" cy="23648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1879" y="2725320"/>
            <a:ext cx="2859067" cy="22086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-673387" y="1285845"/>
            <a:ext cx="17468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72 h – 07 Sep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640507" y="3488025"/>
            <a:ext cx="17468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96 h – 08 Sep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458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Sep 08 2016</a:t>
            </a:r>
            <a:br>
              <a:rPr lang="en-US" dirty="0" smtClean="0"/>
            </a:br>
            <a:r>
              <a:rPr lang="en-US" dirty="0" err="1" smtClean="0"/>
              <a:t>Thurday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97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0" y="140017"/>
            <a:ext cx="3625048" cy="2800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066" y="-1298527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AOD 12 UTC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29400" y="3727560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42035" y="-868637"/>
            <a:ext cx="9639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GEOS-5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635376" y="1340137"/>
            <a:ext cx="17468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96 h – 08 Sep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526" y="508634"/>
            <a:ext cx="3102322" cy="24317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6487" y="140017"/>
            <a:ext cx="3200399" cy="3640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2728471" y="1177470"/>
            <a:ext cx="17468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108 h – </a:t>
            </a:r>
            <a:r>
              <a:rPr lang="en-US" sz="2000" dirty="0" smtClean="0"/>
              <a:t>07 </a:t>
            </a:r>
            <a:r>
              <a:rPr lang="en-US" sz="2000" dirty="0" smtClean="0"/>
              <a:t>Sep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6683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350"/>
            <a:ext cx="2999297" cy="23169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70657"/>
            <a:ext cx="2959223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4897" y="241678"/>
            <a:ext cx="2859067" cy="22086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4873" y="2571750"/>
            <a:ext cx="3329127" cy="2571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4448" y="2373218"/>
            <a:ext cx="3481526" cy="26894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2498805"/>
            <a:ext cx="3215072" cy="248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5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37665"/>
            <a:ext cx="3140475" cy="2426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91733"/>
            <a:ext cx="3235171" cy="2499170"/>
          </a:xfrm>
          <a:prstGeom prst="rect">
            <a:avLst/>
          </a:prstGeom>
        </p:spPr>
      </p:pic>
      <p:pic>
        <p:nvPicPr>
          <p:cNvPr id="2050" name="Picture 2" descr="p.3bcaot.096.oracles_l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791" y="197508"/>
            <a:ext cx="2961320" cy="228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2790" y="2805804"/>
            <a:ext cx="2978982" cy="23012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1477" y="2911579"/>
            <a:ext cx="2766271" cy="195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4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026" name="Picture 2" descr="p.7totaot.096.oracles_s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4648200" cy="359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V="1">
            <a:off x="2590800" y="285750"/>
            <a:ext cx="0" cy="2971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420" y="1809750"/>
            <a:ext cx="4229100" cy="16296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920" y="115570"/>
            <a:ext cx="4419600" cy="16941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7959" y="3440450"/>
            <a:ext cx="4419600" cy="170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1026" name="Picture 2" descr="p.7totaot.096.oracles_s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4648200" cy="359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2209800" y="285750"/>
            <a:ext cx="0" cy="2971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209550"/>
            <a:ext cx="3810000" cy="1460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1879600"/>
            <a:ext cx="3530972" cy="13606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8721" y="3571685"/>
            <a:ext cx="3535226" cy="13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8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13510"/>
            <a:ext cx="2209800" cy="28250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Above Cloud AOD (thanks Kerry!)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2314545" y="1424834"/>
            <a:ext cx="914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Terra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657600" y="294847"/>
            <a:ext cx="149545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Observation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780043" y="285750"/>
            <a:ext cx="25336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Model (WRF-AAM)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2309857" y="3362296"/>
            <a:ext cx="914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Aqua</a:t>
            </a:r>
            <a:endParaRPr lang="en-US" sz="2000" b="1" dirty="0"/>
          </a:p>
        </p:txBody>
      </p:sp>
      <p:pic>
        <p:nvPicPr>
          <p:cNvPr id="19458" name="Picture 2" descr="C:\Users\saide\Documents\iowa_work\namibia_clouds_aerosol_project\ORACLES\forecast\20160905\ACAOD_MODIS_AQUA_climatology_map20160904_to_201609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758707"/>
            <a:ext cx="2717800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saide\Documents\iowa_work\namibia_clouds_aerosol_project\ORACLES\forecast\20160905\ACAOD_MODIS_TERRA_climatology_map20160904_to_2016090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55" y="694957"/>
            <a:ext cx="2717800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saide\Documents\iowa_work\namibia_clouds_aerosol_project\ORACLES\forecast\20160905\ACAOD_WRF1_MODIS_AQUA_climatology_map20160904_to_201609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0" y="2758707"/>
            <a:ext cx="2717800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saide\Documents\iowa_work\namibia_clouds_aerosol_project\ORACLES\forecast\20160905\ACAOD_WRF1_MODIS_TERRA_climatology_map20160904_to_2016090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55" y="714007"/>
            <a:ext cx="2717800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 flipH="1" flipV="1">
            <a:off x="4267200" y="1352550"/>
            <a:ext cx="885856" cy="838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7010400" y="1352550"/>
            <a:ext cx="885856" cy="838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4267200" y="3409950"/>
            <a:ext cx="885856" cy="838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7038944" y="3409950"/>
            <a:ext cx="885856" cy="838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95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857250"/>
          </a:xfrm>
        </p:spPr>
        <p:txBody>
          <a:bodyPr/>
          <a:lstStyle/>
          <a:p>
            <a:r>
              <a:rPr lang="en-US" dirty="0" smtClean="0"/>
              <a:t>Sept 5 2016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p.7totaot.024.oracles_l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76350"/>
            <a:ext cx="3353787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19003"/>
            <a:ext cx="3219450" cy="2474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image requir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8653"/>
            <a:ext cx="3031242" cy="266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11633" y="6325302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048281" y="3038926"/>
            <a:ext cx="86520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CAMS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3445758" y="3343726"/>
            <a:ext cx="9639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GEOS5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434340" y="2954672"/>
            <a:ext cx="7374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WRF</a:t>
            </a:r>
            <a:endParaRPr lang="en-US" sz="20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857250"/>
          </a:xfrm>
        </p:spPr>
        <p:txBody>
          <a:bodyPr/>
          <a:lstStyle/>
          <a:p>
            <a:r>
              <a:rPr lang="en-US" dirty="0" smtClean="0"/>
              <a:t>AOD 12 UTC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85634"/>
            <a:ext cx="3464118" cy="34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796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857250"/>
          </a:xfrm>
        </p:spPr>
        <p:txBody>
          <a:bodyPr/>
          <a:lstStyle/>
          <a:p>
            <a:r>
              <a:rPr lang="en-US" dirty="0" smtClean="0"/>
              <a:t>Sept 6 2016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6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Picture 8" descr="image requir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660" y="2734776"/>
            <a:ext cx="2033995" cy="23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image requir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747" y="2724150"/>
            <a:ext cx="2033995" cy="23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image requir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605" y="2723691"/>
            <a:ext cx="2033995" cy="23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image requir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260" y="209550"/>
            <a:ext cx="2033995" cy="238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quire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661" y="173077"/>
            <a:ext cx="2033995" cy="23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64" y="183392"/>
            <a:ext cx="2033036" cy="238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91137"/>
            <a:ext cx="2219319" cy="885213"/>
          </a:xfrm>
        </p:spPr>
        <p:txBody>
          <a:bodyPr>
            <a:noAutofit/>
          </a:bodyPr>
          <a:lstStyle/>
          <a:p>
            <a:r>
              <a:rPr lang="en-US" sz="3200" dirty="0" smtClean="0"/>
              <a:t>Aerosol-cloud interactions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733550"/>
            <a:ext cx="2371719" cy="3505200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Ndrop</a:t>
            </a:r>
            <a:r>
              <a:rPr lang="en-US" dirty="0" smtClean="0"/>
              <a:t>: Number droplet concentration</a:t>
            </a:r>
          </a:p>
          <a:p>
            <a:r>
              <a:rPr lang="en-US" dirty="0" smtClean="0"/>
              <a:t>Diff: Differences between simulations turning on and off fires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29400" y="4890755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514601" y="1669990"/>
            <a:ext cx="1066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AC </a:t>
            </a:r>
            <a:r>
              <a:rPr lang="en-US" sz="2000" dirty="0" smtClean="0"/>
              <a:t>AOD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876800" y="1638240"/>
            <a:ext cx="80485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tracer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6172200" y="222599"/>
            <a:ext cx="527056" cy="2155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480432" y="209550"/>
            <a:ext cx="504824" cy="2155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162800" y="38040"/>
            <a:ext cx="13176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Ext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2607470" y="4171950"/>
            <a:ext cx="9739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Cld</a:t>
            </a:r>
            <a:r>
              <a:rPr lang="en-US" sz="2000" dirty="0" smtClean="0"/>
              <a:t> Top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4953000" y="4152840"/>
            <a:ext cx="838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Ndrop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6858000" y="2628840"/>
            <a:ext cx="13065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Ndrop</a:t>
            </a:r>
            <a:r>
              <a:rPr lang="en-US" sz="2000" dirty="0" smtClean="0"/>
              <a:t> Diff</a:t>
            </a:r>
            <a:endParaRPr lang="en-US" sz="2000" dirty="0"/>
          </a:p>
        </p:txBody>
      </p:sp>
      <p:sp>
        <p:nvSpPr>
          <p:cNvPr id="5" name="AutoShape 6" descr="image require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66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p.7totaot.048.oracles_l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70254"/>
            <a:ext cx="3657600" cy="282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629103"/>
            <a:ext cx="3025747" cy="2314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image requir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8" y="1352549"/>
            <a:ext cx="3031242" cy="266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11633" y="6325302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048281" y="3390840"/>
            <a:ext cx="86520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CAMS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3445758" y="3343726"/>
            <a:ext cx="9639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GEOS5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434340" y="2954672"/>
            <a:ext cx="7374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WRF</a:t>
            </a:r>
            <a:endParaRPr lang="en-US" sz="20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857250"/>
          </a:xfrm>
        </p:spPr>
        <p:txBody>
          <a:bodyPr/>
          <a:lstStyle/>
          <a:p>
            <a:r>
              <a:rPr lang="en-US" dirty="0" smtClean="0"/>
              <a:t>AOD 12 UTC</a:t>
            </a:r>
            <a:endParaRPr lang="en-US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943350"/>
            <a:ext cx="3237488" cy="331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80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2974</TotalTime>
  <Words>234</Words>
  <Application>Microsoft Office PowerPoint</Application>
  <PresentationFormat>On-screen Show (16:9)</PresentationFormat>
  <Paragraphs>110</Paragraphs>
  <Slides>39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ORACLES forecasting Briefing Aerosols</vt:lpstr>
      <vt:lpstr>Sept 4 2016 (model evaluation) </vt:lpstr>
      <vt:lpstr>Terra &amp; Aqua AOD (clear-sky)</vt:lpstr>
      <vt:lpstr>Above Cloud AOD (thanks Kerry!)</vt:lpstr>
      <vt:lpstr>Sept 5 2016 </vt:lpstr>
      <vt:lpstr>AOD 12 UTC</vt:lpstr>
      <vt:lpstr>Sept 6 2016 </vt:lpstr>
      <vt:lpstr>Aerosol-cloud interactions</vt:lpstr>
      <vt:lpstr>AOD 12 UTC</vt:lpstr>
      <vt:lpstr>AOD 12 UTC</vt:lpstr>
      <vt:lpstr>CAMS evolution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Low level GEOS5</vt:lpstr>
      <vt:lpstr>GEOS5 OC curtains</vt:lpstr>
      <vt:lpstr>GEOS5 DUST curtains</vt:lpstr>
      <vt:lpstr>PowerPoint Presentation</vt:lpstr>
      <vt:lpstr>Smoke Age distribution</vt:lpstr>
      <vt:lpstr>Vertical cross-section routine flight</vt:lpstr>
      <vt:lpstr>Precipitation during entrainment</vt:lpstr>
      <vt:lpstr>Vertical cross-section South to North</vt:lpstr>
      <vt:lpstr>Sep 07 2016 Wednesday</vt:lpstr>
      <vt:lpstr>AOD 12 UTC</vt:lpstr>
      <vt:lpstr>PowerPoint Presentation</vt:lpstr>
      <vt:lpstr>PowerPoint Presentation</vt:lpstr>
      <vt:lpstr>Sep 08 2016 Thurday</vt:lpstr>
      <vt:lpstr>AOD 12 UTC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ORACLES forecasting Briefing Aerosols</dc:title>
  <dc:creator>Pablo Saide Peralta</dc:creator>
  <cp:lastModifiedBy>Pablo Saide</cp:lastModifiedBy>
  <cp:revision>173</cp:revision>
  <dcterms:created xsi:type="dcterms:W3CDTF">2006-08-16T00:00:00Z</dcterms:created>
  <dcterms:modified xsi:type="dcterms:W3CDTF">2016-09-05T07:26:12Z</dcterms:modified>
</cp:coreProperties>
</file>