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17"/>
  </p:notesMasterIdLst>
  <p:sldIdLst>
    <p:sldId id="256" r:id="rId2"/>
    <p:sldId id="326" r:id="rId3"/>
    <p:sldId id="327" r:id="rId4"/>
    <p:sldId id="328" r:id="rId5"/>
    <p:sldId id="314" r:id="rId6"/>
    <p:sldId id="315" r:id="rId7"/>
    <p:sldId id="322" r:id="rId8"/>
    <p:sldId id="316" r:id="rId9"/>
    <p:sldId id="317" r:id="rId10"/>
    <p:sldId id="318" r:id="rId11"/>
    <p:sldId id="319" r:id="rId12"/>
    <p:sldId id="321" r:id="rId13"/>
    <p:sldId id="323" r:id="rId14"/>
    <p:sldId id="324" r:id="rId15"/>
    <p:sldId id="325"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1926" autoAdjust="0"/>
    <p:restoredTop sz="92776" autoAdjust="0"/>
  </p:normalViewPr>
  <p:slideViewPr>
    <p:cSldViewPr>
      <p:cViewPr>
        <p:scale>
          <a:sx n="110" d="100"/>
          <a:sy n="110" d="100"/>
        </p:scale>
        <p:origin x="-776" y="-136"/>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55A592-4D14-4C7F-91ED-B56C95117113}" type="datetimeFigureOut">
              <a:rPr lang="en-US" smtClean="0"/>
              <a:pPr/>
              <a:t>9/2/16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7A2CB9-FD66-4E13-B342-76D1C169DFD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05833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8E23E1-AABC-43A4-ADE1-6EE700AE1CCF}" type="datetime1">
              <a:rPr lang="en-US" smtClean="0"/>
              <a:pPr/>
              <a:t>9/2/16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2892-FEFA-4B8F-ABD0-781A9A9F28D3}" type="datetime1">
              <a:rPr lang="en-US" smtClean="0"/>
              <a:pPr/>
              <a:t>9/2/16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A7DDA3-AF4A-4763-AD50-2093D766E6D1}" type="datetime1">
              <a:rPr lang="en-US" smtClean="0"/>
              <a:pPr/>
              <a:t>9/2/16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11D675-CB14-4B9E-A3FB-A77161BED5A8}" type="datetime1">
              <a:rPr lang="en-US" smtClean="0"/>
              <a:pPr/>
              <a:t>9/2/16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769047-3D72-47BD-BEC5-903CBAE2C259}" type="datetime1">
              <a:rPr lang="en-US" smtClean="0"/>
              <a:pPr/>
              <a:t>9/2/16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F57B0D-1CC9-415D-976C-7F22ADFEE19E}" type="datetime1">
              <a:rPr lang="en-US" smtClean="0"/>
              <a:pPr/>
              <a:t>9/2/16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9877A6-2936-4342-A312-7B01191D0548}" type="datetime1">
              <a:rPr lang="en-US" smtClean="0"/>
              <a:pPr/>
              <a:t>9/2/16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9FB895-2ECD-4B1D-96DA-66F210F506D7}" type="datetime1">
              <a:rPr lang="en-US" smtClean="0"/>
              <a:pPr/>
              <a:t>9/2/16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8D9A37-3570-473D-A526-6F7CDC8009BF}" type="datetime1">
              <a:rPr lang="en-US" smtClean="0"/>
              <a:pPr/>
              <a:t>9/2/16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1EC1D-C5D1-4EEF-9BEA-8CEC1D2095D0}" type="datetime1">
              <a:rPr lang="en-US" smtClean="0"/>
              <a:pPr/>
              <a:t>9/2/16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A1BA27-7988-48A0-8852-57DEB9517F31}" type="datetime1">
              <a:rPr lang="en-US" smtClean="0"/>
              <a:pPr/>
              <a:t>9/2/16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A16C375-F334-4922-911D-C0170E2E411B}" type="datetime1">
              <a:rPr lang="en-US" smtClean="0"/>
              <a:pPr/>
              <a:t>9/2/16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14550"/>
            <a:ext cx="7772400" cy="1102519"/>
          </a:xfrm>
        </p:spPr>
        <p:txBody>
          <a:bodyPr>
            <a:normAutofit fontScale="90000"/>
          </a:bodyPr>
          <a:lstStyle/>
          <a:p>
            <a:r>
              <a:rPr lang="en-US" dirty="0" smtClean="0"/>
              <a:t>ORACLES forecasting Briefing</a:t>
            </a:r>
            <a:br>
              <a:rPr lang="en-US" dirty="0" smtClean="0"/>
            </a:br>
            <a:r>
              <a:rPr lang="en-US" dirty="0" smtClean="0"/>
              <a:t>Meteorology</a:t>
            </a:r>
            <a:endParaRPr lang="en-US" dirty="0"/>
          </a:p>
        </p:txBody>
      </p:sp>
      <p:sp>
        <p:nvSpPr>
          <p:cNvPr id="3" name="Subtitle 2"/>
          <p:cNvSpPr>
            <a:spLocks noGrp="1"/>
          </p:cNvSpPr>
          <p:nvPr>
            <p:ph type="subTitle" idx="1"/>
          </p:nvPr>
        </p:nvSpPr>
        <p:spPr>
          <a:xfrm>
            <a:off x="1371600" y="3431381"/>
            <a:ext cx="6400800" cy="1314450"/>
          </a:xfrm>
        </p:spPr>
        <p:txBody>
          <a:bodyPr/>
          <a:lstStyle/>
          <a:p>
            <a:r>
              <a:rPr lang="en-US" dirty="0" smtClean="0"/>
              <a:t>02-09-</a:t>
            </a:r>
            <a:r>
              <a:rPr lang="en-US" dirty="0" smtClean="0"/>
              <a:t>2016</a:t>
            </a:r>
          </a:p>
          <a:p>
            <a:r>
              <a:rPr lang="en-US" dirty="0" smtClean="0"/>
              <a:t>Lenny Pfister, Susanne Bauer</a:t>
            </a:r>
            <a:endParaRPr lang="en-US" dirty="0"/>
          </a:p>
        </p:txBody>
      </p:sp>
      <p:pic>
        <p:nvPicPr>
          <p:cNvPr id="1026" name="Picture 2" descr="ORACLES Logo"/>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39000" y="133350"/>
            <a:ext cx="1752600" cy="1752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8" name="Picture 4" descr="Image result for nasa logo"/>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2471" y="285750"/>
            <a:ext cx="1652529"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9557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Forecast summary for Sunday</a:t>
            </a:r>
            <a:endParaRPr lang="en-US" dirty="0"/>
          </a:p>
        </p:txBody>
      </p:sp>
      <p:sp>
        <p:nvSpPr>
          <p:cNvPr id="5" name="Content Placeholder 4"/>
          <p:cNvSpPr>
            <a:spLocks noGrp="1"/>
          </p:cNvSpPr>
          <p:nvPr>
            <p:ph idx="1"/>
          </p:nvPr>
        </p:nvSpPr>
        <p:spPr/>
        <p:txBody>
          <a:bodyPr>
            <a:normAutofit fontScale="77500" lnSpcReduction="20000"/>
          </a:bodyPr>
          <a:lstStyle/>
          <a:p>
            <a:r>
              <a:rPr lang="en-US" dirty="0" smtClean="0"/>
              <a:t>Ample low cloud stratocumulus down to about Walvis Bay.  Some opening off of the Angolan coast, but not significant.</a:t>
            </a:r>
          </a:p>
          <a:p>
            <a:r>
              <a:rPr lang="en-US" dirty="0" smtClean="0"/>
              <a:t>600mb recirculation confined near coast near Angolan, Congo coast.  No middle cloud expected.</a:t>
            </a:r>
          </a:p>
          <a:p>
            <a:r>
              <a:rPr lang="en-US" dirty="0" smtClean="0"/>
              <a:t>High cloud poses a forecast problem.  Best estimate is that we will have some wispy cirrus over us but not to the north.  Strong feature forecast by EC near 12S does not appear in other models.  Do not recommend making plans based on high cloud EC forecast at this time. </a:t>
            </a:r>
          </a:p>
          <a:p>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1832371"/>
          </a:xfrm>
        </p:spPr>
        <p:txBody>
          <a:bodyPr>
            <a:normAutofit/>
          </a:bodyPr>
          <a:lstStyle/>
          <a:p>
            <a:r>
              <a:rPr lang="en-US" dirty="0" smtClean="0"/>
              <a:t>Looking at other days, tomorrow, Monday, and Tuesday in that order</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12</a:t>
            </a:fld>
            <a:endParaRPr lang="en-US"/>
          </a:p>
        </p:txBody>
      </p:sp>
      <p:sp>
        <p:nvSpPr>
          <p:cNvPr id="6" name="TextBox 5"/>
          <p:cNvSpPr txBox="1"/>
          <p:nvPr/>
        </p:nvSpPr>
        <p:spPr>
          <a:xfrm>
            <a:off x="3886200" y="590550"/>
            <a:ext cx="1468559" cy="369332"/>
          </a:xfrm>
          <a:prstGeom prst="rect">
            <a:avLst/>
          </a:prstGeom>
          <a:noFill/>
        </p:spPr>
        <p:txBody>
          <a:bodyPr wrap="none" rtlCol="0">
            <a:spAutoFit/>
          </a:bodyPr>
          <a:lstStyle/>
          <a:p>
            <a:r>
              <a:rPr lang="en-US" dirty="0" smtClean="0"/>
              <a:t>Saturday, 12Z</a:t>
            </a:r>
            <a:endParaRPr lang="en-US" dirty="0"/>
          </a:p>
        </p:txBody>
      </p:sp>
      <p:pic>
        <p:nvPicPr>
          <p:cNvPr id="14" name="Picture 13"/>
          <p:cNvPicPr>
            <a:picLocks noChangeAspect="1"/>
          </p:cNvPicPr>
          <p:nvPr/>
        </p:nvPicPr>
        <p:blipFill>
          <a:blip r:embed="rId2"/>
          <a:stretch>
            <a:fillRect/>
          </a:stretch>
        </p:blipFill>
        <p:spPr>
          <a:xfrm>
            <a:off x="2" y="0"/>
            <a:ext cx="3505198" cy="2708562"/>
          </a:xfrm>
          <a:prstGeom prst="rect">
            <a:avLst/>
          </a:prstGeom>
        </p:spPr>
      </p:pic>
      <p:sp>
        <p:nvSpPr>
          <p:cNvPr id="7" name="TextBox 6"/>
          <p:cNvSpPr txBox="1"/>
          <p:nvPr/>
        </p:nvSpPr>
        <p:spPr>
          <a:xfrm>
            <a:off x="1676400" y="1581150"/>
            <a:ext cx="582211" cy="369332"/>
          </a:xfrm>
          <a:prstGeom prst="rect">
            <a:avLst/>
          </a:prstGeom>
          <a:noFill/>
        </p:spPr>
        <p:txBody>
          <a:bodyPr wrap="none" rtlCol="0">
            <a:spAutoFit/>
          </a:bodyPr>
          <a:lstStyle/>
          <a:p>
            <a:r>
              <a:rPr lang="en-US" dirty="0" smtClean="0">
                <a:solidFill>
                  <a:srgbClr val="FF0000"/>
                </a:solidFill>
              </a:rPr>
              <a:t>MID</a:t>
            </a:r>
            <a:endParaRPr lang="en-US" dirty="0">
              <a:solidFill>
                <a:srgbClr val="FF0000"/>
              </a:solidFill>
            </a:endParaRPr>
          </a:p>
        </p:txBody>
      </p:sp>
      <p:pic>
        <p:nvPicPr>
          <p:cNvPr id="16" name="Picture 15"/>
          <p:cNvPicPr>
            <a:picLocks noChangeAspect="1"/>
          </p:cNvPicPr>
          <p:nvPr/>
        </p:nvPicPr>
        <p:blipFill>
          <a:blip r:embed="rId3"/>
          <a:stretch>
            <a:fillRect/>
          </a:stretch>
        </p:blipFill>
        <p:spPr>
          <a:xfrm>
            <a:off x="5562601" y="0"/>
            <a:ext cx="3581400" cy="2767446"/>
          </a:xfrm>
          <a:prstGeom prst="rect">
            <a:avLst/>
          </a:prstGeom>
        </p:spPr>
      </p:pic>
      <p:sp>
        <p:nvSpPr>
          <p:cNvPr id="8" name="TextBox 7"/>
          <p:cNvSpPr txBox="1"/>
          <p:nvPr/>
        </p:nvSpPr>
        <p:spPr>
          <a:xfrm>
            <a:off x="6019800" y="742950"/>
            <a:ext cx="676087" cy="369332"/>
          </a:xfrm>
          <a:prstGeom prst="rect">
            <a:avLst/>
          </a:prstGeom>
          <a:noFill/>
        </p:spPr>
        <p:txBody>
          <a:bodyPr wrap="none" rtlCol="0">
            <a:spAutoFit/>
          </a:bodyPr>
          <a:lstStyle/>
          <a:p>
            <a:r>
              <a:rPr lang="en-US" dirty="0" smtClean="0">
                <a:solidFill>
                  <a:srgbClr val="FF0000"/>
                </a:solidFill>
              </a:rPr>
              <a:t>HIGH</a:t>
            </a:r>
            <a:endParaRPr lang="en-US" dirty="0">
              <a:solidFill>
                <a:srgbClr val="FF0000"/>
              </a:solidFill>
            </a:endParaRPr>
          </a:p>
        </p:txBody>
      </p:sp>
      <p:pic>
        <p:nvPicPr>
          <p:cNvPr id="18" name="Picture 17"/>
          <p:cNvPicPr>
            <a:picLocks noChangeAspect="1"/>
          </p:cNvPicPr>
          <p:nvPr/>
        </p:nvPicPr>
        <p:blipFill>
          <a:blip r:embed="rId4"/>
          <a:stretch>
            <a:fillRect/>
          </a:stretch>
        </p:blipFill>
        <p:spPr>
          <a:xfrm>
            <a:off x="5928589" y="2114550"/>
            <a:ext cx="3215411" cy="3028950"/>
          </a:xfrm>
          <a:prstGeom prst="rect">
            <a:avLst/>
          </a:prstGeom>
        </p:spPr>
      </p:pic>
      <p:pic>
        <p:nvPicPr>
          <p:cNvPr id="19" name="Picture 18"/>
          <p:cNvPicPr>
            <a:picLocks noChangeAspect="1"/>
          </p:cNvPicPr>
          <p:nvPr/>
        </p:nvPicPr>
        <p:blipFill>
          <a:blip r:embed="rId5"/>
          <a:stretch>
            <a:fillRect/>
          </a:stretch>
        </p:blipFill>
        <p:spPr>
          <a:xfrm>
            <a:off x="1" y="2434936"/>
            <a:ext cx="3505199" cy="2708563"/>
          </a:xfrm>
          <a:prstGeom prst="rect">
            <a:avLst/>
          </a:prstGeom>
        </p:spPr>
      </p:pic>
      <p:sp>
        <p:nvSpPr>
          <p:cNvPr id="11" name="TextBox 10"/>
          <p:cNvSpPr txBox="1"/>
          <p:nvPr/>
        </p:nvSpPr>
        <p:spPr>
          <a:xfrm>
            <a:off x="1295400" y="3562350"/>
            <a:ext cx="639906" cy="369332"/>
          </a:xfrm>
          <a:prstGeom prst="rect">
            <a:avLst/>
          </a:prstGeom>
          <a:noFill/>
        </p:spPr>
        <p:txBody>
          <a:bodyPr wrap="none" rtlCol="0">
            <a:spAutoFit/>
          </a:bodyPr>
          <a:lstStyle/>
          <a:p>
            <a:r>
              <a:rPr lang="en-US" dirty="0" smtClean="0">
                <a:solidFill>
                  <a:srgbClr val="FF0000"/>
                </a:solidFill>
              </a:rPr>
              <a:t>LOW</a:t>
            </a:r>
            <a:endParaRPr lang="en-US" dirty="0">
              <a:solidFill>
                <a:srgbClr val="FF0000"/>
              </a:solidFill>
            </a:endParaRPr>
          </a:p>
        </p:txBody>
      </p:sp>
      <p:sp>
        <p:nvSpPr>
          <p:cNvPr id="20" name="TextBox 19"/>
          <p:cNvSpPr txBox="1"/>
          <p:nvPr/>
        </p:nvSpPr>
        <p:spPr>
          <a:xfrm>
            <a:off x="3505200" y="2647950"/>
            <a:ext cx="2362200" cy="2031325"/>
          </a:xfrm>
          <a:prstGeom prst="rect">
            <a:avLst/>
          </a:prstGeom>
          <a:noFill/>
        </p:spPr>
        <p:txBody>
          <a:bodyPr wrap="square" rtlCol="0">
            <a:spAutoFit/>
          </a:bodyPr>
          <a:lstStyle/>
          <a:p>
            <a:r>
              <a:rPr lang="en-US" dirty="0" smtClean="0"/>
              <a:t>More high cloud over</a:t>
            </a:r>
          </a:p>
          <a:p>
            <a:r>
              <a:rPr lang="en-US" dirty="0" smtClean="0"/>
              <a:t> us, less mid cloud in</a:t>
            </a:r>
          </a:p>
          <a:p>
            <a:r>
              <a:rPr lang="en-US" dirty="0" smtClean="0"/>
              <a:t> the north.  EC opens</a:t>
            </a:r>
          </a:p>
          <a:p>
            <a:r>
              <a:rPr lang="en-US" dirty="0" smtClean="0"/>
              <a:t> up too much, but</a:t>
            </a:r>
          </a:p>
          <a:p>
            <a:r>
              <a:rPr lang="en-US" dirty="0" smtClean="0"/>
              <a:t> expect little SC (?) south of 20S (so less than today).</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13</a:t>
            </a:fld>
            <a:endParaRPr lang="en-US"/>
          </a:p>
        </p:txBody>
      </p:sp>
      <p:sp>
        <p:nvSpPr>
          <p:cNvPr id="6" name="TextBox 5"/>
          <p:cNvSpPr txBox="1"/>
          <p:nvPr/>
        </p:nvSpPr>
        <p:spPr>
          <a:xfrm>
            <a:off x="3886200" y="590550"/>
            <a:ext cx="1413217" cy="369332"/>
          </a:xfrm>
          <a:prstGeom prst="rect">
            <a:avLst/>
          </a:prstGeom>
          <a:noFill/>
        </p:spPr>
        <p:txBody>
          <a:bodyPr wrap="none" rtlCol="0">
            <a:spAutoFit/>
          </a:bodyPr>
          <a:lstStyle/>
          <a:p>
            <a:r>
              <a:rPr lang="en-US" dirty="0" smtClean="0"/>
              <a:t>Monday, 12Z</a:t>
            </a:r>
            <a:endParaRPr lang="en-US" dirty="0"/>
          </a:p>
        </p:txBody>
      </p:sp>
      <p:pic>
        <p:nvPicPr>
          <p:cNvPr id="12" name="Picture 11"/>
          <p:cNvPicPr>
            <a:picLocks noChangeAspect="1"/>
          </p:cNvPicPr>
          <p:nvPr/>
        </p:nvPicPr>
        <p:blipFill>
          <a:blip r:embed="rId2"/>
          <a:stretch>
            <a:fillRect/>
          </a:stretch>
        </p:blipFill>
        <p:spPr>
          <a:xfrm>
            <a:off x="5766806" y="1962150"/>
            <a:ext cx="3377193" cy="3181350"/>
          </a:xfrm>
          <a:prstGeom prst="rect">
            <a:avLst/>
          </a:prstGeom>
        </p:spPr>
      </p:pic>
      <p:pic>
        <p:nvPicPr>
          <p:cNvPr id="13" name="Picture 12"/>
          <p:cNvPicPr>
            <a:picLocks noChangeAspect="1"/>
          </p:cNvPicPr>
          <p:nvPr/>
        </p:nvPicPr>
        <p:blipFill>
          <a:blip r:embed="rId3"/>
          <a:stretch>
            <a:fillRect/>
          </a:stretch>
        </p:blipFill>
        <p:spPr>
          <a:xfrm>
            <a:off x="0" y="0"/>
            <a:ext cx="3733800" cy="2885209"/>
          </a:xfrm>
          <a:prstGeom prst="rect">
            <a:avLst/>
          </a:prstGeom>
        </p:spPr>
      </p:pic>
      <p:sp>
        <p:nvSpPr>
          <p:cNvPr id="7" name="TextBox 6"/>
          <p:cNvSpPr txBox="1"/>
          <p:nvPr/>
        </p:nvSpPr>
        <p:spPr>
          <a:xfrm>
            <a:off x="1676400" y="1581150"/>
            <a:ext cx="582211" cy="369332"/>
          </a:xfrm>
          <a:prstGeom prst="rect">
            <a:avLst/>
          </a:prstGeom>
          <a:noFill/>
        </p:spPr>
        <p:txBody>
          <a:bodyPr wrap="none" rtlCol="0">
            <a:spAutoFit/>
          </a:bodyPr>
          <a:lstStyle/>
          <a:p>
            <a:r>
              <a:rPr lang="en-US" dirty="0" smtClean="0">
                <a:solidFill>
                  <a:srgbClr val="FF0000"/>
                </a:solidFill>
              </a:rPr>
              <a:t>MID</a:t>
            </a:r>
            <a:endParaRPr lang="en-US" dirty="0">
              <a:solidFill>
                <a:srgbClr val="FF0000"/>
              </a:solidFill>
            </a:endParaRPr>
          </a:p>
        </p:txBody>
      </p:sp>
      <p:pic>
        <p:nvPicPr>
          <p:cNvPr id="15" name="Picture 14"/>
          <p:cNvPicPr>
            <a:picLocks noChangeAspect="1"/>
          </p:cNvPicPr>
          <p:nvPr/>
        </p:nvPicPr>
        <p:blipFill>
          <a:blip r:embed="rId4"/>
          <a:stretch>
            <a:fillRect/>
          </a:stretch>
        </p:blipFill>
        <p:spPr>
          <a:xfrm>
            <a:off x="5638800" y="0"/>
            <a:ext cx="3505200" cy="2708564"/>
          </a:xfrm>
          <a:prstGeom prst="rect">
            <a:avLst/>
          </a:prstGeom>
        </p:spPr>
      </p:pic>
      <p:sp>
        <p:nvSpPr>
          <p:cNvPr id="8" name="TextBox 7"/>
          <p:cNvSpPr txBox="1"/>
          <p:nvPr/>
        </p:nvSpPr>
        <p:spPr>
          <a:xfrm>
            <a:off x="6019800" y="742950"/>
            <a:ext cx="676087" cy="369332"/>
          </a:xfrm>
          <a:prstGeom prst="rect">
            <a:avLst/>
          </a:prstGeom>
          <a:noFill/>
        </p:spPr>
        <p:txBody>
          <a:bodyPr wrap="none" rtlCol="0">
            <a:spAutoFit/>
          </a:bodyPr>
          <a:lstStyle/>
          <a:p>
            <a:r>
              <a:rPr lang="en-US" dirty="0" smtClean="0">
                <a:solidFill>
                  <a:srgbClr val="FF0000"/>
                </a:solidFill>
              </a:rPr>
              <a:t>HIGH</a:t>
            </a:r>
            <a:endParaRPr lang="en-US" dirty="0">
              <a:solidFill>
                <a:srgbClr val="FF0000"/>
              </a:solidFill>
            </a:endParaRPr>
          </a:p>
        </p:txBody>
      </p:sp>
      <p:pic>
        <p:nvPicPr>
          <p:cNvPr id="17" name="Picture 16"/>
          <p:cNvPicPr>
            <a:picLocks noChangeAspect="1"/>
          </p:cNvPicPr>
          <p:nvPr/>
        </p:nvPicPr>
        <p:blipFill>
          <a:blip r:embed="rId5"/>
          <a:stretch>
            <a:fillRect/>
          </a:stretch>
        </p:blipFill>
        <p:spPr>
          <a:xfrm>
            <a:off x="0" y="2324100"/>
            <a:ext cx="3648635" cy="2819400"/>
          </a:xfrm>
          <a:prstGeom prst="rect">
            <a:avLst/>
          </a:prstGeom>
        </p:spPr>
      </p:pic>
      <p:sp>
        <p:nvSpPr>
          <p:cNvPr id="11" name="TextBox 10"/>
          <p:cNvSpPr txBox="1"/>
          <p:nvPr/>
        </p:nvSpPr>
        <p:spPr>
          <a:xfrm>
            <a:off x="1295400" y="3562350"/>
            <a:ext cx="639906" cy="369332"/>
          </a:xfrm>
          <a:prstGeom prst="rect">
            <a:avLst/>
          </a:prstGeom>
          <a:noFill/>
        </p:spPr>
        <p:txBody>
          <a:bodyPr wrap="none" rtlCol="0">
            <a:spAutoFit/>
          </a:bodyPr>
          <a:lstStyle/>
          <a:p>
            <a:r>
              <a:rPr lang="en-US" dirty="0" smtClean="0">
                <a:solidFill>
                  <a:srgbClr val="FF0000"/>
                </a:solidFill>
              </a:rPr>
              <a:t>LOW</a:t>
            </a:r>
            <a:endParaRPr lang="en-US" dirty="0">
              <a:solidFill>
                <a:srgbClr val="FF0000"/>
              </a:solidFill>
            </a:endParaRPr>
          </a:p>
        </p:txBody>
      </p:sp>
      <p:sp>
        <p:nvSpPr>
          <p:cNvPr id="21" name="TextBox 20"/>
          <p:cNvSpPr txBox="1"/>
          <p:nvPr/>
        </p:nvSpPr>
        <p:spPr>
          <a:xfrm>
            <a:off x="3581400" y="2495550"/>
            <a:ext cx="2146516" cy="2308324"/>
          </a:xfrm>
          <a:prstGeom prst="rect">
            <a:avLst/>
          </a:prstGeom>
          <a:noFill/>
        </p:spPr>
        <p:txBody>
          <a:bodyPr wrap="none" rtlCol="0">
            <a:spAutoFit/>
          </a:bodyPr>
          <a:lstStyle/>
          <a:p>
            <a:r>
              <a:rPr lang="en-US" dirty="0" smtClean="0"/>
              <a:t>Getting a bit far</a:t>
            </a:r>
          </a:p>
          <a:p>
            <a:r>
              <a:rPr lang="en-US" dirty="0" smtClean="0"/>
              <a:t> out, but the </a:t>
            </a:r>
          </a:p>
          <a:p>
            <a:r>
              <a:rPr lang="en-US" dirty="0" smtClean="0"/>
              <a:t> moving high is </a:t>
            </a:r>
          </a:p>
          <a:p>
            <a:r>
              <a:rPr lang="en-US" dirty="0" smtClean="0"/>
              <a:t> squeezing the SC </a:t>
            </a:r>
          </a:p>
          <a:p>
            <a:r>
              <a:rPr lang="en-US" dirty="0" smtClean="0"/>
              <a:t> region.  Would need</a:t>
            </a:r>
          </a:p>
          <a:p>
            <a:r>
              <a:rPr lang="en-US" dirty="0" smtClean="0"/>
              <a:t> to watch the cirrus  </a:t>
            </a:r>
          </a:p>
          <a:p>
            <a:r>
              <a:rPr lang="en-US" dirty="0" smtClean="0"/>
              <a:t> associated with the</a:t>
            </a:r>
          </a:p>
          <a:p>
            <a:r>
              <a:rPr lang="en-US" dirty="0" smtClean="0"/>
              <a:t> trough on the STJ.</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14</a:t>
            </a:fld>
            <a:endParaRPr lang="en-US"/>
          </a:p>
        </p:txBody>
      </p:sp>
      <p:sp>
        <p:nvSpPr>
          <p:cNvPr id="6" name="TextBox 5"/>
          <p:cNvSpPr txBox="1"/>
          <p:nvPr/>
        </p:nvSpPr>
        <p:spPr>
          <a:xfrm>
            <a:off x="3886200" y="590550"/>
            <a:ext cx="1411752" cy="369332"/>
          </a:xfrm>
          <a:prstGeom prst="rect">
            <a:avLst/>
          </a:prstGeom>
          <a:noFill/>
        </p:spPr>
        <p:txBody>
          <a:bodyPr wrap="none" rtlCol="0">
            <a:spAutoFit/>
          </a:bodyPr>
          <a:lstStyle/>
          <a:p>
            <a:r>
              <a:rPr lang="en-US" dirty="0" smtClean="0"/>
              <a:t>Tuesday, 12Z</a:t>
            </a:r>
            <a:endParaRPr lang="en-US" dirty="0"/>
          </a:p>
        </p:txBody>
      </p:sp>
      <p:pic>
        <p:nvPicPr>
          <p:cNvPr id="14" name="Picture 13"/>
          <p:cNvPicPr>
            <a:picLocks noChangeAspect="1"/>
          </p:cNvPicPr>
          <p:nvPr/>
        </p:nvPicPr>
        <p:blipFill>
          <a:blip r:embed="rId2"/>
          <a:stretch>
            <a:fillRect/>
          </a:stretch>
        </p:blipFill>
        <p:spPr>
          <a:xfrm>
            <a:off x="5943600" y="2128690"/>
            <a:ext cx="3200400" cy="3014809"/>
          </a:xfrm>
          <a:prstGeom prst="rect">
            <a:avLst/>
          </a:prstGeom>
        </p:spPr>
      </p:pic>
      <p:pic>
        <p:nvPicPr>
          <p:cNvPr id="16" name="Picture 15"/>
          <p:cNvPicPr>
            <a:picLocks noChangeAspect="1"/>
          </p:cNvPicPr>
          <p:nvPr/>
        </p:nvPicPr>
        <p:blipFill>
          <a:blip r:embed="rId3"/>
          <a:stretch>
            <a:fillRect/>
          </a:stretch>
        </p:blipFill>
        <p:spPr>
          <a:xfrm>
            <a:off x="0" y="0"/>
            <a:ext cx="3550024" cy="2743200"/>
          </a:xfrm>
          <a:prstGeom prst="rect">
            <a:avLst/>
          </a:prstGeom>
        </p:spPr>
      </p:pic>
      <p:sp>
        <p:nvSpPr>
          <p:cNvPr id="7" name="TextBox 6"/>
          <p:cNvSpPr txBox="1"/>
          <p:nvPr/>
        </p:nvSpPr>
        <p:spPr>
          <a:xfrm>
            <a:off x="1676400" y="1581150"/>
            <a:ext cx="582211" cy="369332"/>
          </a:xfrm>
          <a:prstGeom prst="rect">
            <a:avLst/>
          </a:prstGeom>
          <a:noFill/>
        </p:spPr>
        <p:txBody>
          <a:bodyPr wrap="none" rtlCol="0">
            <a:spAutoFit/>
          </a:bodyPr>
          <a:lstStyle/>
          <a:p>
            <a:r>
              <a:rPr lang="en-US" dirty="0" smtClean="0">
                <a:solidFill>
                  <a:srgbClr val="FF0000"/>
                </a:solidFill>
              </a:rPr>
              <a:t>MID</a:t>
            </a:r>
            <a:endParaRPr lang="en-US" dirty="0">
              <a:solidFill>
                <a:srgbClr val="FF0000"/>
              </a:solidFill>
            </a:endParaRPr>
          </a:p>
        </p:txBody>
      </p:sp>
      <p:pic>
        <p:nvPicPr>
          <p:cNvPr id="18" name="Picture 17"/>
          <p:cNvPicPr>
            <a:picLocks noChangeAspect="1"/>
          </p:cNvPicPr>
          <p:nvPr/>
        </p:nvPicPr>
        <p:blipFill>
          <a:blip r:embed="rId4"/>
          <a:stretch>
            <a:fillRect/>
          </a:stretch>
        </p:blipFill>
        <p:spPr>
          <a:xfrm>
            <a:off x="5867400" y="0"/>
            <a:ext cx="3276600" cy="2531918"/>
          </a:xfrm>
          <a:prstGeom prst="rect">
            <a:avLst/>
          </a:prstGeom>
        </p:spPr>
      </p:pic>
      <p:sp>
        <p:nvSpPr>
          <p:cNvPr id="8" name="TextBox 7"/>
          <p:cNvSpPr txBox="1"/>
          <p:nvPr/>
        </p:nvSpPr>
        <p:spPr>
          <a:xfrm>
            <a:off x="6019800" y="742950"/>
            <a:ext cx="676087" cy="369332"/>
          </a:xfrm>
          <a:prstGeom prst="rect">
            <a:avLst/>
          </a:prstGeom>
          <a:noFill/>
        </p:spPr>
        <p:txBody>
          <a:bodyPr wrap="none" rtlCol="0">
            <a:spAutoFit/>
          </a:bodyPr>
          <a:lstStyle/>
          <a:p>
            <a:r>
              <a:rPr lang="en-US" dirty="0" smtClean="0">
                <a:solidFill>
                  <a:srgbClr val="FF0000"/>
                </a:solidFill>
              </a:rPr>
              <a:t>HIGH</a:t>
            </a:r>
            <a:endParaRPr lang="en-US" dirty="0">
              <a:solidFill>
                <a:srgbClr val="FF0000"/>
              </a:solidFill>
            </a:endParaRPr>
          </a:p>
        </p:txBody>
      </p:sp>
      <p:pic>
        <p:nvPicPr>
          <p:cNvPr id="19" name="Picture 18"/>
          <p:cNvPicPr>
            <a:picLocks noChangeAspect="1"/>
          </p:cNvPicPr>
          <p:nvPr/>
        </p:nvPicPr>
        <p:blipFill>
          <a:blip r:embed="rId5"/>
          <a:stretch>
            <a:fillRect/>
          </a:stretch>
        </p:blipFill>
        <p:spPr>
          <a:xfrm>
            <a:off x="0" y="2343150"/>
            <a:ext cx="3623983" cy="2800350"/>
          </a:xfrm>
          <a:prstGeom prst="rect">
            <a:avLst/>
          </a:prstGeom>
        </p:spPr>
      </p:pic>
      <p:sp>
        <p:nvSpPr>
          <p:cNvPr id="11" name="TextBox 10"/>
          <p:cNvSpPr txBox="1"/>
          <p:nvPr/>
        </p:nvSpPr>
        <p:spPr>
          <a:xfrm>
            <a:off x="1295400" y="3562350"/>
            <a:ext cx="639906" cy="369332"/>
          </a:xfrm>
          <a:prstGeom prst="rect">
            <a:avLst/>
          </a:prstGeom>
          <a:noFill/>
        </p:spPr>
        <p:txBody>
          <a:bodyPr wrap="none" rtlCol="0">
            <a:spAutoFit/>
          </a:bodyPr>
          <a:lstStyle/>
          <a:p>
            <a:r>
              <a:rPr lang="en-US" dirty="0" smtClean="0">
                <a:solidFill>
                  <a:srgbClr val="FF0000"/>
                </a:solidFill>
              </a:rPr>
              <a:t>LOW</a:t>
            </a:r>
            <a:endParaRPr lang="en-US" dirty="0">
              <a:solidFill>
                <a:srgbClr val="FF0000"/>
              </a:solidFill>
            </a:endParaRPr>
          </a:p>
        </p:txBody>
      </p:sp>
      <p:sp>
        <p:nvSpPr>
          <p:cNvPr id="20" name="TextBox 19"/>
          <p:cNvSpPr txBox="1"/>
          <p:nvPr/>
        </p:nvSpPr>
        <p:spPr>
          <a:xfrm>
            <a:off x="3581400" y="1276350"/>
            <a:ext cx="2578087" cy="3139321"/>
          </a:xfrm>
          <a:prstGeom prst="rect">
            <a:avLst/>
          </a:prstGeom>
          <a:noFill/>
        </p:spPr>
        <p:txBody>
          <a:bodyPr wrap="none" rtlCol="0">
            <a:spAutoFit/>
          </a:bodyPr>
          <a:lstStyle/>
          <a:p>
            <a:r>
              <a:rPr lang="en-US" dirty="0" smtClean="0"/>
              <a:t>No mid-level cloud</a:t>
            </a:r>
          </a:p>
          <a:p>
            <a:r>
              <a:rPr lang="en-US" dirty="0" smtClean="0"/>
              <a:t>  forecast.  A reasonable</a:t>
            </a:r>
          </a:p>
          <a:p>
            <a:r>
              <a:rPr lang="en-US" dirty="0" smtClean="0"/>
              <a:t>  consensus on the cirrus</a:t>
            </a:r>
          </a:p>
          <a:p>
            <a:endParaRPr lang="en-US" dirty="0" smtClean="0"/>
          </a:p>
          <a:p>
            <a:r>
              <a:rPr lang="en-US" dirty="0" smtClean="0"/>
              <a:t>SC region is pushed north</a:t>
            </a:r>
          </a:p>
          <a:p>
            <a:r>
              <a:rPr lang="en-US" dirty="0" smtClean="0"/>
              <a:t> in both models.  More </a:t>
            </a:r>
          </a:p>
          <a:p>
            <a:r>
              <a:rPr lang="en-US" dirty="0" smtClean="0"/>
              <a:t> clearing in the UK</a:t>
            </a:r>
          </a:p>
          <a:p>
            <a:r>
              <a:rPr lang="en-US" dirty="0" smtClean="0"/>
              <a:t> model.  EC has a wave</a:t>
            </a:r>
          </a:p>
          <a:p>
            <a:r>
              <a:rPr lang="en-US" dirty="0" smtClean="0"/>
              <a:t> developing at 30S, 0E</a:t>
            </a:r>
          </a:p>
          <a:p>
            <a:r>
              <a:rPr lang="en-US" dirty="0" smtClean="0"/>
              <a:t> which I do not see in</a:t>
            </a:r>
          </a:p>
          <a:p>
            <a:r>
              <a:rPr lang="en-US" dirty="0" smtClean="0"/>
              <a:t> UKMO model.  </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209550"/>
            <a:ext cx="7772400" cy="1102519"/>
          </a:xfrm>
        </p:spPr>
        <p:txBody>
          <a:bodyPr>
            <a:normAutofit fontScale="90000"/>
          </a:bodyPr>
          <a:lstStyle/>
          <a:p>
            <a:r>
              <a:rPr lang="en-US" dirty="0" smtClean="0"/>
              <a:t>Summary for tomorrow, Monday, Tuesday</a:t>
            </a:r>
            <a:endParaRPr lang="en-US" dirty="0"/>
          </a:p>
        </p:txBody>
      </p:sp>
      <p:sp>
        <p:nvSpPr>
          <p:cNvPr id="4" name="Subtitle 3"/>
          <p:cNvSpPr>
            <a:spLocks noGrp="1"/>
          </p:cNvSpPr>
          <p:nvPr>
            <p:ph type="subTitle" idx="1"/>
          </p:nvPr>
        </p:nvSpPr>
        <p:spPr>
          <a:xfrm>
            <a:off x="304800" y="1352550"/>
            <a:ext cx="8610600" cy="3581400"/>
          </a:xfrm>
        </p:spPr>
        <p:txBody>
          <a:bodyPr>
            <a:normAutofit fontScale="92500" lnSpcReduction="20000"/>
          </a:bodyPr>
          <a:lstStyle/>
          <a:p>
            <a:pPr algn="l">
              <a:buFont typeface="Arial"/>
              <a:buChar char="•"/>
            </a:pPr>
            <a:r>
              <a:rPr lang="en-US" dirty="0" smtClean="0"/>
              <a:t>Tomorrow would suggest same flight plan as today, but more cirrus (over us), and less SC</a:t>
            </a:r>
          </a:p>
          <a:p>
            <a:pPr algn="l">
              <a:buFont typeface="Arial"/>
              <a:buChar char="•"/>
            </a:pPr>
            <a:r>
              <a:rPr lang="en-US" dirty="0" smtClean="0"/>
              <a:t>Monday we come under the influence of a developing trough (not as strong as the last one) which will generate some over us that needs to be watched.</a:t>
            </a:r>
          </a:p>
          <a:p>
            <a:pPr algn="l">
              <a:buFont typeface="Arial"/>
              <a:buChar char="•"/>
            </a:pPr>
            <a:r>
              <a:rPr lang="en-US" dirty="0" smtClean="0"/>
              <a:t>Cirrus problem increases Tuesday as trough approaches.  SC region could be quite narrow depending on whether the EC wave develops or not.</a:t>
            </a:r>
          </a:p>
          <a:p>
            <a:pPr algn="l">
              <a:buFont typeface="Arial"/>
              <a:buChar char="•"/>
            </a:pP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movie</a:t>
            </a:r>
            <a:endParaRPr lang="en-US" dirty="0"/>
          </a:p>
        </p:txBody>
      </p:sp>
      <p:sp>
        <p:nvSpPr>
          <p:cNvPr id="3" name="Content Placeholder 2"/>
          <p:cNvSpPr>
            <a:spLocks noGrp="1"/>
          </p:cNvSpPr>
          <p:nvPr>
            <p:ph idx="1"/>
          </p:nvPr>
        </p:nvSpPr>
        <p:spPr/>
        <p:txBody>
          <a:bodyPr/>
          <a:lstStyle/>
          <a:p>
            <a:r>
              <a:rPr lang="en-US" dirty="0" smtClean="0"/>
              <a:t>From 20160831 0Z (first flight) until now.</a:t>
            </a:r>
          </a:p>
          <a:p>
            <a:r>
              <a:rPr lang="en-US" dirty="0" smtClean="0"/>
              <a:t>Shows fast moving cirrus and near stationary mid level cloud during flight</a:t>
            </a:r>
          </a:p>
          <a:p>
            <a:r>
              <a:rPr lang="en-US" dirty="0" smtClean="0"/>
              <a:t>Digging trough moves high westward, expanding SC region near us, and we can see it reform.</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Forecast run sequences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Low level.  Note the widening and then narrowing of SC region south of 20 as the previous trough passes and a new one comes in.</a:t>
            </a:r>
          </a:p>
          <a:p>
            <a:r>
              <a:rPr lang="en-US" dirty="0" smtClean="0"/>
              <a:t>Mid level: 600mb circulation extends out today and tomorrow, but tightens and retreats later</a:t>
            </a:r>
          </a:p>
          <a:p>
            <a:r>
              <a:rPr lang="en-US" dirty="0" smtClean="0"/>
              <a:t>Upper level: Shows current trough moving on, and a weaker one developing behind it.  Jet stream type cirrus expected associated with the high level RH.</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4</a:t>
            </a:fld>
            <a:endParaRPr lang="en-US"/>
          </a:p>
        </p:txBody>
      </p:sp>
      <p:pic>
        <p:nvPicPr>
          <p:cNvPr id="5" name="Picture 4"/>
          <p:cNvPicPr>
            <a:picLocks noChangeAspect="1"/>
          </p:cNvPicPr>
          <p:nvPr/>
        </p:nvPicPr>
        <p:blipFill>
          <a:blip r:embed="rId2"/>
          <a:stretch>
            <a:fillRect/>
          </a:stretch>
        </p:blipFill>
        <p:spPr>
          <a:xfrm>
            <a:off x="1235075" y="0"/>
            <a:ext cx="6429375" cy="51435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pic>
        <p:nvPicPr>
          <p:cNvPr id="5" name="Picture 4"/>
          <p:cNvPicPr>
            <a:picLocks noChangeAspect="1"/>
          </p:cNvPicPr>
          <p:nvPr/>
        </p:nvPicPr>
        <p:blipFill>
          <a:blip r:embed="rId2"/>
          <a:stretch>
            <a:fillRect/>
          </a:stretch>
        </p:blipFill>
        <p:spPr>
          <a:xfrm>
            <a:off x="228600" y="133350"/>
            <a:ext cx="3016065" cy="2590800"/>
          </a:xfrm>
          <a:prstGeom prst="rect">
            <a:avLst/>
          </a:prstGeom>
        </p:spPr>
      </p:pic>
      <p:sp>
        <p:nvSpPr>
          <p:cNvPr id="6" name="TextBox 5"/>
          <p:cNvSpPr txBox="1"/>
          <p:nvPr/>
        </p:nvSpPr>
        <p:spPr>
          <a:xfrm>
            <a:off x="3505200" y="0"/>
            <a:ext cx="2057400" cy="1569660"/>
          </a:xfrm>
          <a:prstGeom prst="rect">
            <a:avLst/>
          </a:prstGeom>
          <a:noFill/>
        </p:spPr>
        <p:txBody>
          <a:bodyPr wrap="square" rtlCol="0">
            <a:spAutoFit/>
          </a:bodyPr>
          <a:lstStyle/>
          <a:p>
            <a:r>
              <a:rPr lang="en-US" sz="1600" dirty="0" smtClean="0"/>
              <a:t>COMPARE FORECAST RUN USED YESTERDAY MORNING FOR TODAY’S FLIGHT TO</a:t>
            </a:r>
          </a:p>
          <a:p>
            <a:r>
              <a:rPr lang="en-US" sz="1600" dirty="0" smtClean="0"/>
              <a:t> IR 3Z PIX.  ALL FCSTS</a:t>
            </a:r>
          </a:p>
          <a:p>
            <a:r>
              <a:rPr lang="en-US" sz="1600" dirty="0" smtClean="0"/>
              <a:t> VALID AT 2016090203  </a:t>
            </a:r>
            <a:endParaRPr lang="en-US" sz="1600" dirty="0"/>
          </a:p>
        </p:txBody>
      </p:sp>
      <p:pic>
        <p:nvPicPr>
          <p:cNvPr id="7" name="Picture 6"/>
          <p:cNvPicPr>
            <a:picLocks noChangeAspect="1"/>
          </p:cNvPicPr>
          <p:nvPr/>
        </p:nvPicPr>
        <p:blipFill>
          <a:blip r:embed="rId3"/>
          <a:stretch>
            <a:fillRect/>
          </a:stretch>
        </p:blipFill>
        <p:spPr>
          <a:xfrm>
            <a:off x="5638800" y="2434936"/>
            <a:ext cx="3505200" cy="2708564"/>
          </a:xfrm>
          <a:prstGeom prst="rect">
            <a:avLst/>
          </a:prstGeom>
        </p:spPr>
      </p:pic>
      <p:pic>
        <p:nvPicPr>
          <p:cNvPr id="8" name="Picture 7"/>
          <p:cNvPicPr>
            <a:picLocks noChangeAspect="1"/>
          </p:cNvPicPr>
          <p:nvPr/>
        </p:nvPicPr>
        <p:blipFill>
          <a:blip r:embed="rId4"/>
          <a:stretch>
            <a:fillRect/>
          </a:stretch>
        </p:blipFill>
        <p:spPr>
          <a:xfrm>
            <a:off x="5618630" y="1"/>
            <a:ext cx="3525370" cy="2724150"/>
          </a:xfrm>
          <a:prstGeom prst="rect">
            <a:avLst/>
          </a:prstGeom>
        </p:spPr>
      </p:pic>
      <p:pic>
        <p:nvPicPr>
          <p:cNvPr id="10" name="Picture 9"/>
          <p:cNvPicPr>
            <a:picLocks noChangeAspect="1"/>
          </p:cNvPicPr>
          <p:nvPr/>
        </p:nvPicPr>
        <p:blipFill>
          <a:blip r:embed="rId5"/>
          <a:stretch>
            <a:fillRect/>
          </a:stretch>
        </p:blipFill>
        <p:spPr>
          <a:xfrm>
            <a:off x="2283758" y="2647950"/>
            <a:ext cx="3229535" cy="249555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pic>
        <p:nvPicPr>
          <p:cNvPr id="5" name="Picture 4"/>
          <p:cNvPicPr>
            <a:picLocks noChangeAspect="1"/>
          </p:cNvPicPr>
          <p:nvPr/>
        </p:nvPicPr>
        <p:blipFill>
          <a:blip r:embed="rId2"/>
          <a:stretch>
            <a:fillRect/>
          </a:stretch>
        </p:blipFill>
        <p:spPr>
          <a:xfrm>
            <a:off x="228600" y="133350"/>
            <a:ext cx="3370896" cy="2895600"/>
          </a:xfrm>
          <a:prstGeom prst="rect">
            <a:avLst/>
          </a:prstGeom>
        </p:spPr>
      </p:pic>
      <p:sp>
        <p:nvSpPr>
          <p:cNvPr id="6" name="TextBox 5"/>
          <p:cNvSpPr txBox="1"/>
          <p:nvPr/>
        </p:nvSpPr>
        <p:spPr>
          <a:xfrm>
            <a:off x="3505200" y="0"/>
            <a:ext cx="2057400" cy="1569660"/>
          </a:xfrm>
          <a:prstGeom prst="rect">
            <a:avLst/>
          </a:prstGeom>
          <a:noFill/>
        </p:spPr>
        <p:txBody>
          <a:bodyPr wrap="square" rtlCol="0">
            <a:spAutoFit/>
          </a:bodyPr>
          <a:lstStyle/>
          <a:p>
            <a:r>
              <a:rPr lang="en-US" sz="1600" dirty="0" smtClean="0"/>
              <a:t>COMPARE FORECAST RUN USED YESTERDAY MORNING FOR TODAY’S FLIGHT TO</a:t>
            </a:r>
          </a:p>
          <a:p>
            <a:r>
              <a:rPr lang="en-US" sz="1600" dirty="0" smtClean="0"/>
              <a:t> IR 3Z PIX.   ALL FCSTS</a:t>
            </a:r>
          </a:p>
          <a:p>
            <a:r>
              <a:rPr lang="en-US" sz="1600" dirty="0" smtClean="0"/>
              <a:t> VALID AT 2016090203  </a:t>
            </a:r>
            <a:endParaRPr lang="en-US" sz="1600" dirty="0"/>
          </a:p>
        </p:txBody>
      </p:sp>
      <p:pic>
        <p:nvPicPr>
          <p:cNvPr id="10" name="Picture 9"/>
          <p:cNvPicPr>
            <a:picLocks noChangeAspect="1"/>
          </p:cNvPicPr>
          <p:nvPr/>
        </p:nvPicPr>
        <p:blipFill>
          <a:blip r:embed="rId3"/>
          <a:stretch>
            <a:fillRect/>
          </a:stretch>
        </p:blipFill>
        <p:spPr>
          <a:xfrm>
            <a:off x="2133600" y="2343150"/>
            <a:ext cx="3623982" cy="2800350"/>
          </a:xfrm>
          <a:prstGeom prst="rect">
            <a:avLst/>
          </a:prstGeom>
        </p:spPr>
      </p:pic>
      <p:pic>
        <p:nvPicPr>
          <p:cNvPr id="9" name="Picture 8"/>
          <p:cNvPicPr>
            <a:picLocks noChangeAspect="1"/>
          </p:cNvPicPr>
          <p:nvPr/>
        </p:nvPicPr>
        <p:blipFill>
          <a:blip r:embed="rId4"/>
          <a:stretch>
            <a:fillRect/>
          </a:stretch>
        </p:blipFill>
        <p:spPr>
          <a:xfrm>
            <a:off x="5867400" y="0"/>
            <a:ext cx="3276600" cy="3086591"/>
          </a:xfrm>
          <a:prstGeom prst="rect">
            <a:avLst/>
          </a:prstGeom>
        </p:spPr>
      </p:pic>
      <p:cxnSp>
        <p:nvCxnSpPr>
          <p:cNvPr id="12" name="Straight Arrow Connector 11"/>
          <p:cNvCxnSpPr/>
          <p:nvPr/>
        </p:nvCxnSpPr>
        <p:spPr>
          <a:xfrm rot="16200000" flipV="1">
            <a:off x="-495300" y="2152650"/>
            <a:ext cx="19812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flipH="1" flipV="1">
            <a:off x="-457200" y="1962150"/>
            <a:ext cx="22098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Sunday</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a:t>
            </a:fld>
            <a:endParaRPr lang="en-US"/>
          </a:p>
        </p:txBody>
      </p:sp>
      <p:pic>
        <p:nvPicPr>
          <p:cNvPr id="3" name="Picture 2"/>
          <p:cNvPicPr>
            <a:picLocks noChangeAspect="1"/>
          </p:cNvPicPr>
          <p:nvPr/>
        </p:nvPicPr>
        <p:blipFill>
          <a:blip r:embed="rId2"/>
          <a:stretch>
            <a:fillRect/>
          </a:stretch>
        </p:blipFill>
        <p:spPr>
          <a:xfrm>
            <a:off x="0" y="0"/>
            <a:ext cx="3505200" cy="2708563"/>
          </a:xfrm>
          <a:prstGeom prst="rect">
            <a:avLst/>
          </a:prstGeom>
        </p:spPr>
      </p:pic>
      <p:pic>
        <p:nvPicPr>
          <p:cNvPr id="4" name="Picture 3"/>
          <p:cNvPicPr>
            <a:picLocks noChangeAspect="1"/>
          </p:cNvPicPr>
          <p:nvPr/>
        </p:nvPicPr>
        <p:blipFill>
          <a:blip r:embed="rId3"/>
          <a:stretch>
            <a:fillRect/>
          </a:stretch>
        </p:blipFill>
        <p:spPr>
          <a:xfrm>
            <a:off x="5410200" y="1"/>
            <a:ext cx="3733800" cy="2885210"/>
          </a:xfrm>
          <a:prstGeom prst="rect">
            <a:avLst/>
          </a:prstGeom>
        </p:spPr>
      </p:pic>
      <p:pic>
        <p:nvPicPr>
          <p:cNvPr id="5" name="Picture 4"/>
          <p:cNvPicPr>
            <a:picLocks noChangeAspect="1"/>
          </p:cNvPicPr>
          <p:nvPr/>
        </p:nvPicPr>
        <p:blipFill>
          <a:blip r:embed="rId4"/>
          <a:stretch>
            <a:fillRect/>
          </a:stretch>
        </p:blipFill>
        <p:spPr>
          <a:xfrm>
            <a:off x="5928588" y="2114550"/>
            <a:ext cx="3215411" cy="3028950"/>
          </a:xfrm>
          <a:prstGeom prst="rect">
            <a:avLst/>
          </a:prstGeom>
        </p:spPr>
      </p:pic>
      <p:sp>
        <p:nvSpPr>
          <p:cNvPr id="6" name="TextBox 5"/>
          <p:cNvSpPr txBox="1"/>
          <p:nvPr/>
        </p:nvSpPr>
        <p:spPr>
          <a:xfrm>
            <a:off x="3886200" y="590550"/>
            <a:ext cx="1428596" cy="369332"/>
          </a:xfrm>
          <a:prstGeom prst="rect">
            <a:avLst/>
          </a:prstGeom>
          <a:noFill/>
        </p:spPr>
        <p:txBody>
          <a:bodyPr wrap="none" rtlCol="0">
            <a:spAutoFit/>
          </a:bodyPr>
          <a:lstStyle/>
          <a:p>
            <a:r>
              <a:rPr lang="en-US" dirty="0" smtClean="0"/>
              <a:t>SUNDAY, 12Z</a:t>
            </a:r>
            <a:endParaRPr lang="en-US" dirty="0"/>
          </a:p>
        </p:txBody>
      </p:sp>
      <p:sp>
        <p:nvSpPr>
          <p:cNvPr id="7" name="TextBox 6"/>
          <p:cNvSpPr txBox="1"/>
          <p:nvPr/>
        </p:nvSpPr>
        <p:spPr>
          <a:xfrm>
            <a:off x="838200" y="971550"/>
            <a:ext cx="582211" cy="369332"/>
          </a:xfrm>
          <a:prstGeom prst="rect">
            <a:avLst/>
          </a:prstGeom>
          <a:noFill/>
        </p:spPr>
        <p:txBody>
          <a:bodyPr wrap="none" rtlCol="0">
            <a:spAutoFit/>
          </a:bodyPr>
          <a:lstStyle/>
          <a:p>
            <a:r>
              <a:rPr lang="en-US" dirty="0" smtClean="0">
                <a:solidFill>
                  <a:srgbClr val="FF0000"/>
                </a:solidFill>
              </a:rPr>
              <a:t>MID</a:t>
            </a:r>
            <a:endParaRPr lang="en-US" dirty="0">
              <a:solidFill>
                <a:srgbClr val="FF0000"/>
              </a:solidFill>
            </a:endParaRPr>
          </a:p>
        </p:txBody>
      </p:sp>
      <p:sp>
        <p:nvSpPr>
          <p:cNvPr id="8" name="TextBox 7"/>
          <p:cNvSpPr txBox="1"/>
          <p:nvPr/>
        </p:nvSpPr>
        <p:spPr>
          <a:xfrm>
            <a:off x="6019800" y="742950"/>
            <a:ext cx="676087" cy="369332"/>
          </a:xfrm>
          <a:prstGeom prst="rect">
            <a:avLst/>
          </a:prstGeom>
          <a:noFill/>
        </p:spPr>
        <p:txBody>
          <a:bodyPr wrap="none" rtlCol="0">
            <a:spAutoFit/>
          </a:bodyPr>
          <a:lstStyle/>
          <a:p>
            <a:r>
              <a:rPr lang="en-US" dirty="0" smtClean="0">
                <a:solidFill>
                  <a:srgbClr val="FF0000"/>
                </a:solidFill>
              </a:rPr>
              <a:t>HIGH</a:t>
            </a:r>
            <a:endParaRPr lang="en-US" dirty="0">
              <a:solidFill>
                <a:srgbClr val="FF0000"/>
              </a:solidFill>
            </a:endParaRPr>
          </a:p>
        </p:txBody>
      </p:sp>
      <p:pic>
        <p:nvPicPr>
          <p:cNvPr id="10" name="Picture 9"/>
          <p:cNvPicPr>
            <a:picLocks noChangeAspect="1"/>
          </p:cNvPicPr>
          <p:nvPr/>
        </p:nvPicPr>
        <p:blipFill>
          <a:blip r:embed="rId5"/>
          <a:stretch>
            <a:fillRect/>
          </a:stretch>
        </p:blipFill>
        <p:spPr>
          <a:xfrm>
            <a:off x="0" y="2434935"/>
            <a:ext cx="3505200" cy="2708565"/>
          </a:xfrm>
          <a:prstGeom prst="rect">
            <a:avLst/>
          </a:prstGeom>
        </p:spPr>
      </p:pic>
      <p:sp>
        <p:nvSpPr>
          <p:cNvPr id="11" name="TextBox 10"/>
          <p:cNvSpPr txBox="1"/>
          <p:nvPr/>
        </p:nvSpPr>
        <p:spPr>
          <a:xfrm>
            <a:off x="914400" y="3028950"/>
            <a:ext cx="639906" cy="369332"/>
          </a:xfrm>
          <a:prstGeom prst="rect">
            <a:avLst/>
          </a:prstGeom>
          <a:noFill/>
        </p:spPr>
        <p:txBody>
          <a:bodyPr wrap="none" rtlCol="0">
            <a:spAutoFit/>
          </a:bodyPr>
          <a:lstStyle/>
          <a:p>
            <a:r>
              <a:rPr lang="en-US" dirty="0" smtClean="0">
                <a:solidFill>
                  <a:srgbClr val="FF0000"/>
                </a:solidFill>
              </a:rPr>
              <a:t>LOW</a:t>
            </a:r>
            <a:endParaRPr lang="en-US" dirty="0">
              <a:solidFill>
                <a:srgbClr val="FF0000"/>
              </a:solidFill>
            </a:endParaRPr>
          </a:p>
        </p:txBody>
      </p:sp>
      <p:cxnSp>
        <p:nvCxnSpPr>
          <p:cNvPr id="13" name="Straight Arrow Connector 12"/>
          <p:cNvCxnSpPr/>
          <p:nvPr/>
        </p:nvCxnSpPr>
        <p:spPr>
          <a:xfrm flipV="1">
            <a:off x="3886200" y="1200150"/>
            <a:ext cx="34290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505200" y="1450181"/>
            <a:ext cx="2619736" cy="3693319"/>
          </a:xfrm>
          <a:prstGeom prst="rect">
            <a:avLst/>
          </a:prstGeom>
          <a:noFill/>
        </p:spPr>
        <p:txBody>
          <a:bodyPr wrap="square" rtlCol="0">
            <a:spAutoFit/>
          </a:bodyPr>
          <a:lstStyle/>
          <a:p>
            <a:r>
              <a:rPr lang="en-US" dirty="0" smtClean="0"/>
              <a:t>??:</a:t>
            </a:r>
          </a:p>
          <a:p>
            <a:endParaRPr lang="en-US" dirty="0" smtClean="0"/>
          </a:p>
          <a:p>
            <a:r>
              <a:rPr lang="en-US" dirty="0" smtClean="0"/>
              <a:t>Previous EC run</a:t>
            </a:r>
          </a:p>
          <a:p>
            <a:r>
              <a:rPr lang="en-US" dirty="0" smtClean="0"/>
              <a:t> also has this.</a:t>
            </a:r>
          </a:p>
          <a:p>
            <a:endParaRPr lang="en-US" dirty="0" smtClean="0"/>
          </a:p>
          <a:p>
            <a:r>
              <a:rPr lang="en-US" dirty="0" smtClean="0"/>
              <a:t>The model runs are bouncing around on locating this feature.  Feature is moving south with each model run in </a:t>
            </a:r>
          </a:p>
          <a:p>
            <a:r>
              <a:rPr lang="en-US" dirty="0" smtClean="0"/>
              <a:t>b</a:t>
            </a:r>
            <a:r>
              <a:rPr lang="en-US" dirty="0" smtClean="0"/>
              <a:t>oth models.  Likely to</a:t>
            </a:r>
          </a:p>
          <a:p>
            <a:r>
              <a:rPr lang="en-US" dirty="0" smtClean="0"/>
              <a:t>b</a:t>
            </a:r>
            <a:r>
              <a:rPr lang="en-US" dirty="0" smtClean="0"/>
              <a:t>e wispy</a:t>
            </a:r>
          </a:p>
          <a:p>
            <a:endParaRPr lang="en-US" dirty="0"/>
          </a:p>
        </p:txBody>
      </p:sp>
      <p:cxnSp>
        <p:nvCxnSpPr>
          <p:cNvPr id="17" name="Straight Arrow Connector 16"/>
          <p:cNvCxnSpPr/>
          <p:nvPr/>
        </p:nvCxnSpPr>
        <p:spPr>
          <a:xfrm flipV="1">
            <a:off x="5181600" y="3714750"/>
            <a:ext cx="26670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9</a:t>
            </a:fld>
            <a:endParaRPr lang="en-US"/>
          </a:p>
        </p:txBody>
      </p:sp>
      <p:pic>
        <p:nvPicPr>
          <p:cNvPr id="3" name="Picture 2"/>
          <p:cNvPicPr>
            <a:picLocks noChangeAspect="1"/>
          </p:cNvPicPr>
          <p:nvPr/>
        </p:nvPicPr>
        <p:blipFill>
          <a:blip r:embed="rId2"/>
          <a:stretch>
            <a:fillRect/>
          </a:stretch>
        </p:blipFill>
        <p:spPr>
          <a:xfrm>
            <a:off x="0" y="0"/>
            <a:ext cx="4343400" cy="3257550"/>
          </a:xfrm>
          <a:prstGeom prst="rect">
            <a:avLst/>
          </a:prstGeom>
        </p:spPr>
      </p:pic>
      <p:pic>
        <p:nvPicPr>
          <p:cNvPr id="4" name="Picture 3"/>
          <p:cNvPicPr>
            <a:picLocks noChangeAspect="1"/>
          </p:cNvPicPr>
          <p:nvPr/>
        </p:nvPicPr>
        <p:blipFill>
          <a:blip r:embed="rId3"/>
          <a:stretch>
            <a:fillRect/>
          </a:stretch>
        </p:blipFill>
        <p:spPr>
          <a:xfrm rot="5400000" flipH="1" flipV="1">
            <a:off x="4447187" y="-500337"/>
            <a:ext cx="3409951" cy="4410622"/>
          </a:xfrm>
          <a:prstGeom prst="rect">
            <a:avLst/>
          </a:prstGeom>
        </p:spPr>
      </p:pic>
      <p:sp>
        <p:nvSpPr>
          <p:cNvPr id="5" name="TextBox 4"/>
          <p:cNvSpPr txBox="1"/>
          <p:nvPr/>
        </p:nvSpPr>
        <p:spPr>
          <a:xfrm>
            <a:off x="1600200" y="3867150"/>
            <a:ext cx="7201273" cy="646331"/>
          </a:xfrm>
          <a:prstGeom prst="rect">
            <a:avLst/>
          </a:prstGeom>
          <a:noFill/>
        </p:spPr>
        <p:txBody>
          <a:bodyPr wrap="none" rtlCol="0">
            <a:spAutoFit/>
          </a:bodyPr>
          <a:lstStyle/>
          <a:p>
            <a:r>
              <a:rPr lang="en-US" dirty="0" smtClean="0"/>
              <a:t>GEOS5 (left) and GFS (right) for Sunday, high cloud.  Neither model has this</a:t>
            </a:r>
          </a:p>
          <a:p>
            <a:r>
              <a:rPr lang="en-US" dirty="0" smtClean="0"/>
              <a:t>  feature.  I can’t see the physics (RH), so am inclined to discount it.</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2122</TotalTime>
  <Words>615</Words>
  <Application>Microsoft Macintosh PowerPoint</Application>
  <PresentationFormat>On-screen Show (16:9)</PresentationFormat>
  <Paragraphs>92</Paragraphs>
  <Slides>15</Slides>
  <Notes>0</Notes>
  <HiddenSlides>0</HiddenSlides>
  <MMClips>0</MMClips>
  <ScaleCrop>false</ScaleCrop>
  <HeadingPairs>
    <vt:vector size="4" baseType="variant">
      <vt:variant>
        <vt:lpstr>Design Template</vt:lpstr>
      </vt:variant>
      <vt:variant>
        <vt:i4>1</vt:i4>
      </vt:variant>
      <vt:variant>
        <vt:lpstr>Slide Titles</vt:lpstr>
      </vt:variant>
      <vt:variant>
        <vt:i4>15</vt:i4>
      </vt:variant>
    </vt:vector>
  </HeadingPairs>
  <TitlesOfParts>
    <vt:vector size="16" baseType="lpstr">
      <vt:lpstr>Office Theme</vt:lpstr>
      <vt:lpstr>ORACLES forecasting Briefing Meteorology</vt:lpstr>
      <vt:lpstr>Satellite movie</vt:lpstr>
      <vt:lpstr>Forecast run sequences</vt:lpstr>
      <vt:lpstr>Slide 4</vt:lpstr>
      <vt:lpstr>Slide 5</vt:lpstr>
      <vt:lpstr>Slide 6</vt:lpstr>
      <vt:lpstr>Sunday</vt:lpstr>
      <vt:lpstr>Slide 8</vt:lpstr>
      <vt:lpstr>Slide 9</vt:lpstr>
      <vt:lpstr>Forecast summary for Sunday</vt:lpstr>
      <vt:lpstr>Looking at other days, tomorrow, Monday, and Tuesday in that order</vt:lpstr>
      <vt:lpstr>Slide 12</vt:lpstr>
      <vt:lpstr>Slide 13</vt:lpstr>
      <vt:lpstr>Slide 14</vt:lpstr>
      <vt:lpstr>Summary for tomorrow, Monday, Tuesday</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ORACLES forecasting Briefing Aerosols</dc:title>
  <dc:creator>Pablo Saide Peralta</dc:creator>
  <cp:lastModifiedBy>Lenny Pfister</cp:lastModifiedBy>
  <cp:revision>42</cp:revision>
  <dcterms:created xsi:type="dcterms:W3CDTF">2016-09-02T04:19:38Z</dcterms:created>
  <dcterms:modified xsi:type="dcterms:W3CDTF">2016-09-02T15:20:12Z</dcterms:modified>
</cp:coreProperties>
</file>