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6" r:id="rId2"/>
    <p:sldId id="281" r:id="rId3"/>
    <p:sldId id="282" r:id="rId4"/>
    <p:sldId id="283" r:id="rId5"/>
    <p:sldId id="278" r:id="rId6"/>
    <p:sldId id="286" r:id="rId7"/>
    <p:sldId id="287" r:id="rId8"/>
    <p:sldId id="295" r:id="rId9"/>
    <p:sldId id="296" r:id="rId10"/>
    <p:sldId id="297" r:id="rId11"/>
    <p:sldId id="298" r:id="rId12"/>
    <p:sldId id="299" r:id="rId13"/>
    <p:sldId id="300" r:id="rId14"/>
    <p:sldId id="301" r:id="rId15"/>
    <p:sldId id="302" r:id="rId16"/>
    <p:sldId id="303" r:id="rId17"/>
    <p:sldId id="304" r:id="rId18"/>
    <p:sldId id="305" r:id="rId19"/>
    <p:sldId id="306" r:id="rId20"/>
    <p:sldId id="307" r:id="rId21"/>
    <p:sldId id="308" r:id="rId22"/>
    <p:sldId id="277" r:id="rId23"/>
    <p:sldId id="257" r:id="rId24"/>
    <p:sldId id="285" r:id="rId25"/>
    <p:sldId id="276" r:id="rId26"/>
    <p:sldId id="288" r:id="rId27"/>
    <p:sldId id="294" r:id="rId28"/>
    <p:sldId id="289" r:id="rId29"/>
    <p:sldId id="292" r:id="rId30"/>
    <p:sldId id="260" r:id="rId31"/>
    <p:sldId id="270" r:id="rId32"/>
    <p:sldId id="275" r:id="rId33"/>
    <p:sldId id="279" r:id="rId34"/>
    <p:sldId id="267" r:id="rId35"/>
    <p:sldId id="266" r:id="rId36"/>
    <p:sldId id="264" r:id="rId37"/>
    <p:sldId id="265" r:id="rId38"/>
    <p:sldId id="273" r:id="rId39"/>
    <p:sldId id="268" r:id="rId40"/>
    <p:sldId id="269" r:id="rId41"/>
    <p:sldId id="274" r:id="rId4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21" autoAdjust="0"/>
    <p:restoredTop sz="94660"/>
  </p:normalViewPr>
  <p:slideViewPr>
    <p:cSldViewPr>
      <p:cViewPr>
        <p:scale>
          <a:sx n="100" d="100"/>
          <a:sy n="100" d="100"/>
        </p:scale>
        <p:origin x="-582" y="-56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55A592-4D14-4C7F-91ED-B56C95117113}" type="datetimeFigureOut">
              <a:rPr lang="en-US" smtClean="0"/>
              <a:t>8/30/2016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7A2CB9-FD66-4E13-B342-76D1C169D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833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7A2CB9-FD66-4E13-B342-76D1C169DFD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5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E23E1-AABC-43A4-ADE1-6EE700AE1CCF}" type="datetime1">
              <a:rPr lang="en-US" smtClean="0"/>
              <a:t>8/30/2016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12892-FEFA-4B8F-ABD0-781A9A9F28D3}" type="datetime1">
              <a:rPr lang="en-US" smtClean="0"/>
              <a:t>8/30/2016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DDA3-AF4A-4763-AD50-2093D766E6D1}" type="datetime1">
              <a:rPr lang="en-US" smtClean="0"/>
              <a:t>8/30/2016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1D675-CB14-4B9E-A3FB-A77161BED5A8}" type="datetime1">
              <a:rPr lang="en-US" smtClean="0"/>
              <a:t>8/30/2016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69047-3D72-47BD-BEC5-903CBAE2C259}" type="datetime1">
              <a:rPr lang="en-US" smtClean="0"/>
              <a:t>8/30/2016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57B0D-1CC9-415D-976C-7F22ADFEE19E}" type="datetime1">
              <a:rPr lang="en-US" smtClean="0"/>
              <a:t>8/30/2016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877A6-2936-4342-A312-7B01191D0548}" type="datetime1">
              <a:rPr lang="en-US" smtClean="0"/>
              <a:t>8/30/2016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FB895-2ECD-4B1D-96DA-66F210F506D7}" type="datetime1">
              <a:rPr lang="en-US" smtClean="0"/>
              <a:t>8/30/2016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D9A37-3570-473D-A526-6F7CDC8009BF}" type="datetime1">
              <a:rPr lang="en-US" smtClean="0"/>
              <a:t>8/30/2016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1EC1D-C5D1-4EEF-9BEA-8CEC1D2095D0}" type="datetime1">
              <a:rPr lang="en-US" smtClean="0"/>
              <a:t>8/30/2016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1BA27-7988-48A0-8852-57DEB9517F31}" type="datetime1">
              <a:rPr lang="en-US" smtClean="0"/>
              <a:t>8/30/2016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16C375-F334-4922-911D-C0170E2E411B}" type="datetime1">
              <a:rPr lang="en-US" smtClean="0"/>
              <a:t>8/30/2016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tiff"/><Relationship Id="rId4" Type="http://schemas.openxmlformats.org/officeDocument/2006/relationships/image" Target="../media/image41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2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14550"/>
            <a:ext cx="7772400" cy="110251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ORACLES forecasting Briefing</a:t>
            </a:r>
            <a:br>
              <a:rPr lang="en-US" dirty="0" smtClean="0"/>
            </a:br>
            <a:r>
              <a:rPr lang="en-US" dirty="0" smtClean="0"/>
              <a:t>Aerosols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31381"/>
            <a:ext cx="6400800" cy="1314450"/>
          </a:xfrm>
        </p:spPr>
        <p:txBody>
          <a:bodyPr/>
          <a:lstStyle/>
          <a:p>
            <a:r>
              <a:rPr lang="en-US" dirty="0" smtClean="0"/>
              <a:t>30-08-2016</a:t>
            </a:r>
            <a:endParaRPr lang="en-US" dirty="0"/>
          </a:p>
        </p:txBody>
      </p:sp>
      <p:pic>
        <p:nvPicPr>
          <p:cNvPr id="1026" name="Picture 2" descr="ORACLES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33350"/>
            <a:ext cx="17526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nasa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71" y="285750"/>
            <a:ext cx="1652529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557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mage require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011" y="113821"/>
            <a:ext cx="2216140" cy="2596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age requir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2401" y="70442"/>
            <a:ext cx="2216140" cy="2596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mage requir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675" y="60430"/>
            <a:ext cx="2216140" cy="2606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76550"/>
            <a:ext cx="3124200" cy="2175272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12UTC flavors of AOD</a:t>
            </a:r>
          </a:p>
          <a:p>
            <a:r>
              <a:rPr lang="en-US" dirty="0" smtClean="0"/>
              <a:t>WFA=Water Friendly Aerosol</a:t>
            </a:r>
          </a:p>
          <a:p>
            <a:r>
              <a:rPr lang="en-US" dirty="0" smtClean="0"/>
              <a:t>IFA=Ice Friendly aerosol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828800" y="1790640"/>
            <a:ext cx="7620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AOD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4114800" y="1809750"/>
            <a:ext cx="9906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ACAOD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6248399" y="1778606"/>
            <a:ext cx="144780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Smoke AOD</a:t>
            </a:r>
            <a:endParaRPr lang="en-US" sz="2000" dirty="0"/>
          </a:p>
        </p:txBody>
      </p:sp>
      <p:pic>
        <p:nvPicPr>
          <p:cNvPr id="2058" name="Picture 10" descr="mage require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263" y="2370696"/>
            <a:ext cx="2216140" cy="2596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553200" y="3986477"/>
            <a:ext cx="11430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I</a:t>
            </a:r>
            <a:r>
              <a:rPr lang="en-US" sz="2000" dirty="0" smtClean="0"/>
              <a:t>FA AOD</a:t>
            </a:r>
            <a:endParaRPr lang="en-US" sz="2000" dirty="0"/>
          </a:p>
        </p:txBody>
      </p:sp>
      <p:pic>
        <p:nvPicPr>
          <p:cNvPr id="2056" name="Picture 8" descr="mage require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9027" y="2384776"/>
            <a:ext cx="2216140" cy="2596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233463" y="4006262"/>
            <a:ext cx="12192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WFA AOD</a:t>
            </a:r>
            <a:endParaRPr lang="en-US" sz="2000" dirty="0"/>
          </a:p>
        </p:txBody>
      </p:sp>
      <p:cxnSp>
        <p:nvCxnSpPr>
          <p:cNvPr id="21" name="Straight Connector 20"/>
          <p:cNvCxnSpPr/>
          <p:nvPr/>
        </p:nvCxnSpPr>
        <p:spPr>
          <a:xfrm flipH="1" flipV="1">
            <a:off x="2019300" y="285750"/>
            <a:ext cx="1759066" cy="14001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4333032" y="285749"/>
            <a:ext cx="1759066" cy="14001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 flipV="1">
            <a:off x="6648419" y="356845"/>
            <a:ext cx="1759066" cy="14001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4315591" y="2593665"/>
            <a:ext cx="1759066" cy="14001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 flipV="1">
            <a:off x="6648419" y="2571053"/>
            <a:ext cx="1759066" cy="14001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4005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p.1dustaot.072.oracles_l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454" y="2619296"/>
            <a:ext cx="2940459" cy="220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.5so4aot.072.oracles_l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524" y="2557839"/>
            <a:ext cx="2975845" cy="223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.4ocaot.072.oracles_l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60173"/>
            <a:ext cx="2830900" cy="212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p.3bcaot.072.oracles_l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804" y="133350"/>
            <a:ext cx="2884664" cy="2163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" name="Group 35"/>
          <p:cNvGrpSpPr/>
          <p:nvPr/>
        </p:nvGrpSpPr>
        <p:grpSpPr>
          <a:xfrm>
            <a:off x="304800" y="-1561"/>
            <a:ext cx="3136900" cy="2352675"/>
            <a:chOff x="63092" y="2789704"/>
            <a:chExt cx="3136900" cy="2352675"/>
          </a:xfrm>
        </p:grpSpPr>
        <p:pic>
          <p:nvPicPr>
            <p:cNvPr id="37" name="Picture 36" descr="p.7totaot.072.oracles_lg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92" y="2789704"/>
              <a:ext cx="3136900" cy="2352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Rectangle 37"/>
            <p:cNvSpPr/>
            <p:nvPr/>
          </p:nvSpPr>
          <p:spPr>
            <a:xfrm>
              <a:off x="533400" y="2999834"/>
              <a:ext cx="1828800" cy="1783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76550"/>
            <a:ext cx="3124200" cy="2175272"/>
          </a:xfrm>
        </p:spPr>
        <p:txBody>
          <a:bodyPr>
            <a:normAutofit/>
          </a:bodyPr>
          <a:lstStyle/>
          <a:p>
            <a:r>
              <a:rPr lang="en-US" dirty="0" smtClean="0"/>
              <a:t>12UTC flavors of AOD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17100" y="4855094"/>
            <a:ext cx="2133600" cy="273844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75108" y="1801658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AOD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3788686" y="1771262"/>
            <a:ext cx="13378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BC-AOD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6432745" y="1811338"/>
            <a:ext cx="14478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OC-AOD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6553200" y="4247143"/>
            <a:ext cx="152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/>
              <a:t>DUST </a:t>
            </a:r>
            <a:r>
              <a:rPr lang="en-US" sz="2000" dirty="0" smtClean="0"/>
              <a:t>AOD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3791191" y="4295366"/>
            <a:ext cx="15577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/>
              <a:t>SULF-AOD</a:t>
            </a:r>
            <a:endParaRPr lang="en-US" sz="2000" dirty="0"/>
          </a:p>
        </p:txBody>
      </p:sp>
      <p:grpSp>
        <p:nvGrpSpPr>
          <p:cNvPr id="6" name="Group 5"/>
          <p:cNvGrpSpPr/>
          <p:nvPr/>
        </p:nvGrpSpPr>
        <p:grpSpPr>
          <a:xfrm>
            <a:off x="1058056" y="801503"/>
            <a:ext cx="1219200" cy="1066800"/>
            <a:chOff x="1253701" y="854717"/>
            <a:chExt cx="1219200" cy="1066800"/>
          </a:xfrm>
        </p:grpSpPr>
        <p:cxnSp>
          <p:nvCxnSpPr>
            <p:cNvPr id="20" name="Straight Connector 19"/>
            <p:cNvCxnSpPr/>
            <p:nvPr/>
          </p:nvCxnSpPr>
          <p:spPr>
            <a:xfrm flipH="1" flipV="1">
              <a:off x="1885153" y="1177164"/>
              <a:ext cx="472512" cy="45924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/>
            <p:cNvSpPr/>
            <p:nvPr/>
          </p:nvSpPr>
          <p:spPr>
            <a:xfrm>
              <a:off x="1253701" y="854717"/>
              <a:ext cx="1219200" cy="106680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1" name="Straight Connector 30"/>
          <p:cNvCxnSpPr/>
          <p:nvPr/>
        </p:nvCxnSpPr>
        <p:spPr>
          <a:xfrm flipH="1" flipV="1">
            <a:off x="4395352" y="3561450"/>
            <a:ext cx="549819" cy="46851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3954041" y="3240619"/>
            <a:ext cx="1113175" cy="1006524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/>
          <p:cNvCxnSpPr/>
          <p:nvPr/>
        </p:nvCxnSpPr>
        <p:spPr>
          <a:xfrm flipH="1" flipV="1">
            <a:off x="7197185" y="3588984"/>
            <a:ext cx="507137" cy="45996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6705600" y="3299335"/>
            <a:ext cx="1124546" cy="1008084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/>
          <p:cNvGrpSpPr/>
          <p:nvPr/>
        </p:nvGrpSpPr>
        <p:grpSpPr>
          <a:xfrm>
            <a:off x="4027130" y="785953"/>
            <a:ext cx="1179737" cy="985309"/>
            <a:chOff x="1253701" y="854717"/>
            <a:chExt cx="1219200" cy="1066800"/>
          </a:xfrm>
        </p:grpSpPr>
        <p:cxnSp>
          <p:nvCxnSpPr>
            <p:cNvPr id="40" name="Straight Connector 39"/>
            <p:cNvCxnSpPr/>
            <p:nvPr/>
          </p:nvCxnSpPr>
          <p:spPr>
            <a:xfrm flipH="1" flipV="1">
              <a:off x="1823030" y="1206551"/>
              <a:ext cx="472512" cy="45924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Rectangle 40"/>
            <p:cNvSpPr/>
            <p:nvPr/>
          </p:nvSpPr>
          <p:spPr>
            <a:xfrm>
              <a:off x="1253701" y="854717"/>
              <a:ext cx="1219200" cy="106680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Rectangle 41"/>
          <p:cNvSpPr/>
          <p:nvPr/>
        </p:nvSpPr>
        <p:spPr>
          <a:xfrm>
            <a:off x="3788686" y="291972"/>
            <a:ext cx="1697714" cy="1671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Connector 43"/>
          <p:cNvCxnSpPr/>
          <p:nvPr/>
        </p:nvCxnSpPr>
        <p:spPr>
          <a:xfrm flipH="1" flipV="1">
            <a:off x="7238116" y="1215099"/>
            <a:ext cx="434560" cy="4188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6712096" y="895350"/>
            <a:ext cx="1121274" cy="972953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447800" y="895350"/>
            <a:ext cx="3048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 smtClean="0"/>
              <a:t>0.8</a:t>
            </a:r>
            <a:endParaRPr lang="en-US" sz="600" dirty="0"/>
          </a:p>
        </p:txBody>
      </p:sp>
      <p:sp>
        <p:nvSpPr>
          <p:cNvPr id="46" name="TextBox 45"/>
          <p:cNvSpPr txBox="1"/>
          <p:nvPr/>
        </p:nvSpPr>
        <p:spPr>
          <a:xfrm>
            <a:off x="1729954" y="1217797"/>
            <a:ext cx="40364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 smtClean="0"/>
              <a:t> 0.4</a:t>
            </a:r>
            <a:endParaRPr lang="en-US" sz="600" dirty="0"/>
          </a:p>
        </p:txBody>
      </p:sp>
      <p:sp>
        <p:nvSpPr>
          <p:cNvPr id="47" name="TextBox 46"/>
          <p:cNvSpPr txBox="1"/>
          <p:nvPr/>
        </p:nvSpPr>
        <p:spPr>
          <a:xfrm>
            <a:off x="2255403" y="803017"/>
            <a:ext cx="39044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 smtClean="0"/>
              <a:t>1.3</a:t>
            </a:r>
            <a:endParaRPr lang="en-US" sz="600" dirty="0"/>
          </a:p>
        </p:txBody>
      </p:sp>
      <p:sp>
        <p:nvSpPr>
          <p:cNvPr id="48" name="TextBox 47"/>
          <p:cNvSpPr txBox="1"/>
          <p:nvPr/>
        </p:nvSpPr>
        <p:spPr>
          <a:xfrm>
            <a:off x="4387834" y="939284"/>
            <a:ext cx="38376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 smtClean="0"/>
              <a:t>14%</a:t>
            </a:r>
            <a:endParaRPr lang="en-US" sz="600" dirty="0"/>
          </a:p>
        </p:txBody>
      </p:sp>
      <p:sp>
        <p:nvSpPr>
          <p:cNvPr id="50" name="TextBox 49"/>
          <p:cNvSpPr txBox="1"/>
          <p:nvPr/>
        </p:nvSpPr>
        <p:spPr>
          <a:xfrm>
            <a:off x="7885315" y="891390"/>
            <a:ext cx="38376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 smtClean="0"/>
              <a:t>80%</a:t>
            </a:r>
            <a:endParaRPr lang="en-US" sz="600" dirty="0"/>
          </a:p>
        </p:txBody>
      </p:sp>
      <p:sp>
        <p:nvSpPr>
          <p:cNvPr id="51" name="TextBox 50"/>
          <p:cNvSpPr txBox="1"/>
          <p:nvPr/>
        </p:nvSpPr>
        <p:spPr>
          <a:xfrm>
            <a:off x="4526086" y="1241096"/>
            <a:ext cx="3837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smtClean="0"/>
              <a:t>12-14%</a:t>
            </a:r>
            <a:endParaRPr lang="en-US" sz="600" dirty="0"/>
          </a:p>
        </p:txBody>
      </p:sp>
      <p:sp>
        <p:nvSpPr>
          <p:cNvPr id="52" name="TextBox 51"/>
          <p:cNvSpPr txBox="1"/>
          <p:nvPr/>
        </p:nvSpPr>
        <p:spPr>
          <a:xfrm>
            <a:off x="7020259" y="1040290"/>
            <a:ext cx="38376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 smtClean="0"/>
              <a:t>70%</a:t>
            </a:r>
            <a:endParaRPr lang="en-US" sz="600" dirty="0"/>
          </a:p>
        </p:txBody>
      </p:sp>
      <p:sp>
        <p:nvSpPr>
          <p:cNvPr id="53" name="TextBox 52"/>
          <p:cNvSpPr txBox="1"/>
          <p:nvPr/>
        </p:nvSpPr>
        <p:spPr>
          <a:xfrm>
            <a:off x="7272733" y="1389516"/>
            <a:ext cx="38376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 smtClean="0"/>
              <a:t>70%</a:t>
            </a:r>
            <a:endParaRPr lang="en-US" sz="600" dirty="0"/>
          </a:p>
        </p:txBody>
      </p:sp>
      <p:sp>
        <p:nvSpPr>
          <p:cNvPr id="54" name="TextBox 53"/>
          <p:cNvSpPr txBox="1"/>
          <p:nvPr/>
        </p:nvSpPr>
        <p:spPr>
          <a:xfrm>
            <a:off x="4298678" y="3404318"/>
            <a:ext cx="38376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 smtClean="0"/>
              <a:t>15%</a:t>
            </a:r>
            <a:endParaRPr lang="en-US" sz="600" dirty="0"/>
          </a:p>
        </p:txBody>
      </p:sp>
      <p:sp>
        <p:nvSpPr>
          <p:cNvPr id="55" name="TextBox 54"/>
          <p:cNvSpPr txBox="1"/>
          <p:nvPr/>
        </p:nvSpPr>
        <p:spPr>
          <a:xfrm>
            <a:off x="5120931" y="3156596"/>
            <a:ext cx="38376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smtClean="0"/>
              <a:t>15</a:t>
            </a:r>
            <a:endParaRPr lang="en-US" sz="600" dirty="0"/>
          </a:p>
        </p:txBody>
      </p:sp>
      <p:sp>
        <p:nvSpPr>
          <p:cNvPr id="56" name="TextBox 55"/>
          <p:cNvSpPr txBox="1"/>
          <p:nvPr/>
        </p:nvSpPr>
        <p:spPr>
          <a:xfrm>
            <a:off x="4507764" y="3790786"/>
            <a:ext cx="38376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smtClean="0"/>
              <a:t>10%</a:t>
            </a:r>
            <a:endParaRPr lang="en-US" sz="600" dirty="0"/>
          </a:p>
        </p:txBody>
      </p:sp>
      <p:sp>
        <p:nvSpPr>
          <p:cNvPr id="60" name="TextBox 59"/>
          <p:cNvSpPr txBox="1"/>
          <p:nvPr/>
        </p:nvSpPr>
        <p:spPr>
          <a:xfrm>
            <a:off x="7569904" y="3838845"/>
            <a:ext cx="38376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 smtClean="0"/>
              <a:t>30%</a:t>
            </a:r>
            <a:endParaRPr lang="en-US" sz="600" dirty="0"/>
          </a:p>
        </p:txBody>
      </p:sp>
      <p:sp>
        <p:nvSpPr>
          <p:cNvPr id="61" name="TextBox 60"/>
          <p:cNvSpPr txBox="1"/>
          <p:nvPr/>
        </p:nvSpPr>
        <p:spPr>
          <a:xfrm>
            <a:off x="7367129" y="3531749"/>
            <a:ext cx="38376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smtClean="0"/>
              <a:t>10</a:t>
            </a:r>
            <a:r>
              <a:rPr lang="en-US" sz="600" dirty="0" smtClean="0"/>
              <a:t>%</a:t>
            </a:r>
            <a:endParaRPr lang="en-US" sz="600" dirty="0"/>
          </a:p>
        </p:txBody>
      </p:sp>
      <p:sp>
        <p:nvSpPr>
          <p:cNvPr id="62" name="TextBox 61"/>
          <p:cNvSpPr txBox="1"/>
          <p:nvPr/>
        </p:nvSpPr>
        <p:spPr>
          <a:xfrm>
            <a:off x="7123315" y="3731016"/>
            <a:ext cx="38376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 smtClean="0"/>
              <a:t>3%</a:t>
            </a:r>
            <a:endParaRPr lang="en-US" sz="600" dirty="0"/>
          </a:p>
        </p:txBody>
      </p:sp>
      <p:sp>
        <p:nvSpPr>
          <p:cNvPr id="63" name="TextBox 62"/>
          <p:cNvSpPr txBox="1"/>
          <p:nvPr/>
        </p:nvSpPr>
        <p:spPr>
          <a:xfrm>
            <a:off x="5417913" y="4354865"/>
            <a:ext cx="38376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 smtClean="0"/>
              <a:t>50%</a:t>
            </a:r>
            <a:endParaRPr lang="en-US" sz="600" dirty="0"/>
          </a:p>
        </p:txBody>
      </p:sp>
      <p:sp>
        <p:nvSpPr>
          <p:cNvPr id="64" name="TextBox 63"/>
          <p:cNvSpPr txBox="1"/>
          <p:nvPr/>
        </p:nvSpPr>
        <p:spPr>
          <a:xfrm>
            <a:off x="4929046" y="2776235"/>
            <a:ext cx="38376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 smtClean="0"/>
              <a:t>15-35</a:t>
            </a:r>
            <a:endParaRPr lang="en-US" sz="600" dirty="0"/>
          </a:p>
        </p:txBody>
      </p:sp>
      <p:sp>
        <p:nvSpPr>
          <p:cNvPr id="65" name="TextBox 64"/>
          <p:cNvSpPr txBox="1"/>
          <p:nvPr/>
        </p:nvSpPr>
        <p:spPr>
          <a:xfrm>
            <a:off x="5206849" y="886416"/>
            <a:ext cx="34888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 smtClean="0"/>
              <a:t>12%</a:t>
            </a:r>
            <a:endParaRPr lang="en-US" sz="600" dirty="0"/>
          </a:p>
        </p:txBody>
      </p:sp>
      <p:sp>
        <p:nvSpPr>
          <p:cNvPr id="66" name="TextBox 65"/>
          <p:cNvSpPr txBox="1"/>
          <p:nvPr/>
        </p:nvSpPr>
        <p:spPr>
          <a:xfrm>
            <a:off x="7656190" y="2816111"/>
            <a:ext cx="49721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smtClean="0"/>
              <a:t>50-80%</a:t>
            </a:r>
            <a:endParaRPr lang="en-US" sz="600" dirty="0"/>
          </a:p>
        </p:txBody>
      </p:sp>
    </p:spTree>
    <p:extLst>
      <p:ext uri="{BB962C8B-B14F-4D97-AF65-F5344CB8AC3E}">
        <p14:creationId xmlns:p14="http://schemas.microsoft.com/office/powerpoint/2010/main" val="52671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mage requir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850" y="1334087"/>
            <a:ext cx="3106180" cy="3087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mage requir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1" y="1218483"/>
            <a:ext cx="3106180" cy="3087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mage requir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" y="1051560"/>
            <a:ext cx="2975092" cy="348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Vertical cross-section routine flight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74602" y="6921344"/>
            <a:ext cx="2133600" cy="273844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3390838"/>
            <a:ext cx="144780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Smoke AOD</a:t>
            </a:r>
            <a:endParaRPr lang="en-US" sz="2000" dirty="0"/>
          </a:p>
        </p:txBody>
      </p:sp>
      <p:cxnSp>
        <p:nvCxnSpPr>
          <p:cNvPr id="8" name="Straight Connector 7"/>
          <p:cNvCxnSpPr/>
          <p:nvPr/>
        </p:nvCxnSpPr>
        <p:spPr>
          <a:xfrm flipH="1" flipV="1">
            <a:off x="609600" y="1276350"/>
            <a:ext cx="2362200" cy="201105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724400" y="1852000"/>
            <a:ext cx="132925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Smoke Ext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7696200" y="1832980"/>
            <a:ext cx="110065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Dust Ext</a:t>
            </a:r>
            <a:endParaRPr lang="en-US" sz="2000" dirty="0"/>
          </a:p>
        </p:txBody>
      </p:sp>
      <p:sp>
        <p:nvSpPr>
          <p:cNvPr id="16" name="Rectangle 15"/>
          <p:cNvSpPr/>
          <p:nvPr/>
        </p:nvSpPr>
        <p:spPr>
          <a:xfrm>
            <a:off x="4572000" y="1564741"/>
            <a:ext cx="1600200" cy="230240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543800" y="1564741"/>
            <a:ext cx="1600200" cy="230240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600199" y="2099710"/>
            <a:ext cx="152401" cy="1672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52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mage requir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138" y="1379551"/>
            <a:ext cx="2912887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mage requir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1" y="1218483"/>
            <a:ext cx="3106180" cy="3087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mage requir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" y="1051560"/>
            <a:ext cx="2975092" cy="348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Vertical cross-section routine flight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74602" y="6921344"/>
            <a:ext cx="2133600" cy="273844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3390838"/>
            <a:ext cx="144780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Smoke AOD</a:t>
            </a:r>
            <a:endParaRPr lang="en-US" sz="2000" dirty="0"/>
          </a:p>
        </p:txBody>
      </p:sp>
      <p:cxnSp>
        <p:nvCxnSpPr>
          <p:cNvPr id="8" name="Straight Connector 7"/>
          <p:cNvCxnSpPr/>
          <p:nvPr/>
        </p:nvCxnSpPr>
        <p:spPr>
          <a:xfrm flipH="1" flipV="1">
            <a:off x="609600" y="1276350"/>
            <a:ext cx="2362200" cy="201105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724400" y="1852000"/>
            <a:ext cx="132925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Smoke Ext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7696200" y="1832980"/>
            <a:ext cx="11006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RH</a:t>
            </a:r>
            <a:endParaRPr lang="en-US" sz="2000" dirty="0"/>
          </a:p>
        </p:txBody>
      </p:sp>
      <p:sp>
        <p:nvSpPr>
          <p:cNvPr id="16" name="Rectangle 15"/>
          <p:cNvSpPr/>
          <p:nvPr/>
        </p:nvSpPr>
        <p:spPr>
          <a:xfrm>
            <a:off x="4572000" y="1564741"/>
            <a:ext cx="1600200" cy="230240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543800" y="1564741"/>
            <a:ext cx="1600200" cy="230240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1600199" y="2099710"/>
            <a:ext cx="152401" cy="1672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904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mage require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2550"/>
            <a:ext cx="3183183" cy="2797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6104" y="176087"/>
            <a:ext cx="8077200" cy="519858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Biomass burning and Anthropogenic tracers</a:t>
            </a:r>
            <a:endParaRPr lang="en-US" sz="3600" dirty="0"/>
          </a:p>
        </p:txBody>
      </p:sp>
      <p:pic>
        <p:nvPicPr>
          <p:cNvPr id="6148" name="Picture 4" descr="mage requir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183" y="1366630"/>
            <a:ext cx="3167162" cy="278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mage requir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504147"/>
            <a:ext cx="2918791" cy="2565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Straight Connector 17"/>
          <p:cNvCxnSpPr/>
          <p:nvPr/>
        </p:nvCxnSpPr>
        <p:spPr>
          <a:xfrm flipH="1" flipV="1">
            <a:off x="7467600" y="2419350"/>
            <a:ext cx="748368" cy="54832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 flipV="1">
            <a:off x="4648200" y="2419350"/>
            <a:ext cx="648978" cy="51271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1524000" y="2419350"/>
            <a:ext cx="602187" cy="4965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77292" y="3132855"/>
            <a:ext cx="144780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Smoke AOD</a:t>
            </a:r>
            <a:endParaRPr lang="en-US" sz="2000" dirty="0"/>
          </a:p>
        </p:txBody>
      </p:sp>
      <p:sp>
        <p:nvSpPr>
          <p:cNvPr id="29" name="TextBox 28"/>
          <p:cNvSpPr txBox="1"/>
          <p:nvPr/>
        </p:nvSpPr>
        <p:spPr>
          <a:xfrm>
            <a:off x="3516278" y="3132855"/>
            <a:ext cx="144780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smtClean="0"/>
              <a:t>CO BB</a:t>
            </a:r>
            <a:endParaRPr lang="en-US" sz="2000" dirty="0"/>
          </a:p>
        </p:txBody>
      </p:sp>
      <p:sp>
        <p:nvSpPr>
          <p:cNvPr id="30" name="TextBox 29"/>
          <p:cNvSpPr txBox="1"/>
          <p:nvPr/>
        </p:nvSpPr>
        <p:spPr>
          <a:xfrm>
            <a:off x="6577666" y="3105195"/>
            <a:ext cx="144780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CO </a:t>
            </a:r>
            <a:r>
              <a:rPr lang="en-US" sz="2000" dirty="0" err="1" smtClean="0"/>
              <a:t>Anthro</a:t>
            </a:r>
            <a:endParaRPr lang="en-US" sz="2000" dirty="0"/>
          </a:p>
        </p:txBody>
      </p:sp>
      <p:sp>
        <p:nvSpPr>
          <p:cNvPr id="31" name="Rectangle 30"/>
          <p:cNvSpPr/>
          <p:nvPr/>
        </p:nvSpPr>
        <p:spPr>
          <a:xfrm>
            <a:off x="3962400" y="1953991"/>
            <a:ext cx="1346970" cy="122736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6882630" y="2038349"/>
            <a:ext cx="1346970" cy="1143001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803263" y="1962194"/>
            <a:ext cx="1346970" cy="1143001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040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p.coclbbla.072.oracles_l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342083"/>
            <a:ext cx="3060437" cy="2295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.coclbbaf.072.oracles_l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563" y="1290592"/>
            <a:ext cx="3197747" cy="2398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p.cocl.072.oracles_l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146" y="1195634"/>
            <a:ext cx="3263242" cy="2447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6104" y="176087"/>
            <a:ext cx="8077200" cy="519858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Biomass burning and Anthropogenic tracers</a:t>
            </a:r>
            <a:endParaRPr lang="en-US" sz="3600" dirty="0"/>
          </a:p>
        </p:txBody>
      </p:sp>
      <p:cxnSp>
        <p:nvCxnSpPr>
          <p:cNvPr id="18" name="Straight Connector 17"/>
          <p:cNvCxnSpPr/>
          <p:nvPr/>
        </p:nvCxnSpPr>
        <p:spPr>
          <a:xfrm flipH="1" flipV="1">
            <a:off x="7145456" y="2397557"/>
            <a:ext cx="504324" cy="46062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 flipV="1">
            <a:off x="4405699" y="2414119"/>
            <a:ext cx="489680" cy="44406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1369943" y="2343150"/>
            <a:ext cx="483612" cy="4620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46043" y="3763100"/>
            <a:ext cx="144780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Total CO</a:t>
            </a:r>
            <a:endParaRPr lang="en-US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3437535" y="3763099"/>
            <a:ext cx="144780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smtClean="0"/>
              <a:t>Africa CO</a:t>
            </a:r>
            <a:endParaRPr lang="en-US" sz="2000" dirty="0"/>
          </a:p>
        </p:txBody>
      </p:sp>
      <p:sp>
        <p:nvSpPr>
          <p:cNvPr id="22" name="TextBox 21"/>
          <p:cNvSpPr txBox="1"/>
          <p:nvPr/>
        </p:nvSpPr>
        <p:spPr>
          <a:xfrm>
            <a:off x="6535294" y="3738253"/>
            <a:ext cx="217801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smtClean="0"/>
              <a:t>South America </a:t>
            </a:r>
            <a:r>
              <a:rPr lang="en-US" sz="2000" dirty="0" smtClean="0"/>
              <a:t>CO</a:t>
            </a:r>
            <a:endParaRPr lang="en-US" sz="2000" dirty="0"/>
          </a:p>
        </p:txBody>
      </p:sp>
      <p:sp>
        <p:nvSpPr>
          <p:cNvPr id="28" name="Rectangle 27"/>
          <p:cNvSpPr/>
          <p:nvPr/>
        </p:nvSpPr>
        <p:spPr>
          <a:xfrm>
            <a:off x="838200" y="1962194"/>
            <a:ext cx="1255644" cy="1081768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3921195" y="2011499"/>
            <a:ext cx="1194570" cy="1143001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6651197" y="2011499"/>
            <a:ext cx="1194570" cy="1104833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4037144" y="2079448"/>
            <a:ext cx="8481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75-90</a:t>
            </a:r>
            <a:r>
              <a:rPr lang="pt-BR" sz="800" dirty="0" smtClean="0"/>
              <a:t>%</a:t>
            </a:r>
            <a:endParaRPr lang="en-US" sz="800" dirty="0"/>
          </a:p>
        </p:txBody>
      </p:sp>
      <p:sp>
        <p:nvSpPr>
          <p:cNvPr id="27" name="TextBox 26"/>
          <p:cNvSpPr txBox="1"/>
          <p:nvPr/>
        </p:nvSpPr>
        <p:spPr>
          <a:xfrm>
            <a:off x="6705600" y="2788290"/>
            <a:ext cx="9463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dirty="0" smtClean="0"/>
              <a:t>~</a:t>
            </a:r>
            <a:r>
              <a:rPr lang="en-US" sz="800" dirty="0" smtClean="0"/>
              <a:t>40</a:t>
            </a:r>
            <a:r>
              <a:rPr lang="pt-BR" sz="800" dirty="0" smtClean="0"/>
              <a:t>% (90 </a:t>
            </a:r>
            <a:r>
              <a:rPr lang="pt-BR" sz="800" dirty="0" err="1" smtClean="0"/>
              <a:t>ppbv</a:t>
            </a:r>
            <a:r>
              <a:rPr lang="pt-BR" sz="800" dirty="0" smtClean="0"/>
              <a:t>)</a:t>
            </a:r>
          </a:p>
          <a:p>
            <a:r>
              <a:rPr lang="pt-BR" sz="800" dirty="0" smtClean="0"/>
              <a:t>~300-500 </a:t>
            </a:r>
            <a:r>
              <a:rPr lang="pt-BR" sz="800" dirty="0" err="1" smtClean="0"/>
              <a:t>mb</a:t>
            </a:r>
            <a:endParaRPr lang="en-US" sz="800" dirty="0"/>
          </a:p>
        </p:txBody>
      </p:sp>
      <p:sp>
        <p:nvSpPr>
          <p:cNvPr id="31" name="TextBox 30"/>
          <p:cNvSpPr txBox="1"/>
          <p:nvPr/>
        </p:nvSpPr>
        <p:spPr>
          <a:xfrm>
            <a:off x="6705600" y="4163209"/>
            <a:ext cx="9463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dirty="0" smtClean="0"/>
              <a:t>~</a:t>
            </a:r>
            <a:r>
              <a:rPr lang="en-US" sz="800" dirty="0" smtClean="0"/>
              <a:t>40</a:t>
            </a:r>
            <a:r>
              <a:rPr lang="pt-BR" sz="800" dirty="0" smtClean="0"/>
              <a:t>% (150 </a:t>
            </a:r>
            <a:r>
              <a:rPr lang="pt-BR" sz="800" dirty="0" err="1" smtClean="0"/>
              <a:t>ppbv</a:t>
            </a:r>
            <a:r>
              <a:rPr lang="pt-BR" sz="800" dirty="0" smtClean="0"/>
              <a:t>)</a:t>
            </a:r>
          </a:p>
          <a:p>
            <a:r>
              <a:rPr lang="pt-BR" sz="800" dirty="0" smtClean="0"/>
              <a:t>~700-800 </a:t>
            </a:r>
            <a:r>
              <a:rPr lang="pt-BR" sz="800" dirty="0" err="1" smtClean="0"/>
              <a:t>mb</a:t>
            </a:r>
            <a:endParaRPr lang="en-US" sz="800" dirty="0"/>
          </a:p>
        </p:txBody>
      </p:sp>
      <p:sp>
        <p:nvSpPr>
          <p:cNvPr id="32" name="TextBox 31"/>
          <p:cNvSpPr txBox="1"/>
          <p:nvPr/>
        </p:nvSpPr>
        <p:spPr>
          <a:xfrm>
            <a:off x="908233" y="2078519"/>
            <a:ext cx="8481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dirty="0" smtClean="0"/>
              <a:t>(350-800 </a:t>
            </a:r>
            <a:r>
              <a:rPr lang="pt-BR" sz="800" dirty="0" err="1" smtClean="0"/>
              <a:t>ppm</a:t>
            </a:r>
            <a:r>
              <a:rPr lang="pt-BR" sz="800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77028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ttps://gmao.gsfc.nasa.gov/products/nwp/systems/fp/aerogram/oracles_map.png"/>
          <p:cNvSpPr>
            <a:spLocks noChangeAspect="1" noChangeArrowheads="1"/>
          </p:cNvSpPr>
          <p:nvPr/>
        </p:nvSpPr>
        <p:spPr bwMode="auto">
          <a:xfrm>
            <a:off x="0" y="0"/>
            <a:ext cx="8886825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47650"/>
            <a:ext cx="3111500" cy="23336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247649"/>
            <a:ext cx="3111500" cy="23336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400" y="2801710"/>
            <a:ext cx="3111500" cy="23336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2801711"/>
            <a:ext cx="3111500" cy="233362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257800" y="8113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Ascension</a:t>
            </a:r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866900" y="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Wavis</a:t>
            </a:r>
            <a:r>
              <a:rPr lang="en-US" dirty="0" smtClean="0"/>
              <a:t> Bay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752600" y="2553989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Simonstown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060138" y="2506826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Sta</a:t>
            </a:r>
            <a:r>
              <a:rPr lang="en-US" dirty="0" smtClean="0"/>
              <a:t> Helena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066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14550"/>
            <a:ext cx="8229600" cy="857250"/>
          </a:xfrm>
        </p:spPr>
        <p:txBody>
          <a:bodyPr/>
          <a:lstStyle/>
          <a:p>
            <a:r>
              <a:rPr lang="en-US" dirty="0" smtClean="0"/>
              <a:t>Smoke daily tracers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60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33350"/>
            <a:ext cx="6553200" cy="853679"/>
          </a:xfrm>
        </p:spPr>
        <p:txBody>
          <a:bodyPr/>
          <a:lstStyle/>
          <a:p>
            <a:r>
              <a:rPr lang="en-US" dirty="0" smtClean="0"/>
              <a:t>Smoke Age distribution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8194" name="Picture 2" descr="mage require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889" y="1326874"/>
            <a:ext cx="2872216" cy="253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mage requir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105" y="1326874"/>
            <a:ext cx="2910895" cy="2568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4199712" y="1885950"/>
            <a:ext cx="1194570" cy="1143001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071928" y="1885950"/>
            <a:ext cx="1194570" cy="1143001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2" descr="mage requir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2550"/>
            <a:ext cx="3183183" cy="2797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Connector 16"/>
          <p:cNvCxnSpPr/>
          <p:nvPr/>
        </p:nvCxnSpPr>
        <p:spPr>
          <a:xfrm flipH="1" flipV="1">
            <a:off x="1524000" y="2456175"/>
            <a:ext cx="602187" cy="4965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914399" y="1962194"/>
            <a:ext cx="1235833" cy="1143001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723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mage requir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147" y="1407178"/>
            <a:ext cx="2915318" cy="2898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mage requir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715" y="1200150"/>
            <a:ext cx="3067050" cy="3048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Vertical cross-section routine flight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335324"/>
            <a:ext cx="144780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Smoke AOD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3505200" y="4335324"/>
            <a:ext cx="132925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Smoke age mean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6874927" y="4367153"/>
            <a:ext cx="1430873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smtClean="0"/>
              <a:t>Smoke age </a:t>
            </a:r>
            <a:r>
              <a:rPr lang="en-US" sz="2000" dirty="0" smtClean="0"/>
              <a:t>mean</a:t>
            </a:r>
            <a:endParaRPr lang="en-US" sz="2000" dirty="0"/>
          </a:p>
        </p:txBody>
      </p:sp>
      <p:sp>
        <p:nvSpPr>
          <p:cNvPr id="15" name="Rectangle 14"/>
          <p:cNvSpPr/>
          <p:nvPr/>
        </p:nvSpPr>
        <p:spPr>
          <a:xfrm>
            <a:off x="4648199" y="1558773"/>
            <a:ext cx="1540565" cy="230240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715248" y="1524986"/>
            <a:ext cx="1403256" cy="230240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" descr="mage requir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2550"/>
            <a:ext cx="3183183" cy="2797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Straight Connector 23"/>
          <p:cNvCxnSpPr/>
          <p:nvPr/>
        </p:nvCxnSpPr>
        <p:spPr>
          <a:xfrm flipH="1" flipV="1">
            <a:off x="1524000" y="2419350"/>
            <a:ext cx="602187" cy="4965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914399" y="1962194"/>
            <a:ext cx="1235833" cy="1143001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156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66900"/>
            <a:ext cx="8229600" cy="857250"/>
          </a:xfrm>
        </p:spPr>
        <p:txBody>
          <a:bodyPr/>
          <a:lstStyle/>
          <a:p>
            <a:r>
              <a:rPr lang="en-US" dirty="0" smtClean="0"/>
              <a:t>Aug 29 2016 (model evaluation)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118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6" name="Picture 12" descr="mage require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115" y="2652031"/>
            <a:ext cx="2017643" cy="2373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mage requir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993" y="2618812"/>
            <a:ext cx="2068478" cy="2432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mage requir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363" y="2576727"/>
            <a:ext cx="2156300" cy="253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mage require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6357" y="36004"/>
            <a:ext cx="1975769" cy="2314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mage require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789" y="66630"/>
            <a:ext cx="1958525" cy="2303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mage require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646" y="163792"/>
            <a:ext cx="1854690" cy="2173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91137"/>
            <a:ext cx="2219319" cy="885213"/>
          </a:xfrm>
        </p:spPr>
        <p:txBody>
          <a:bodyPr>
            <a:noAutofit/>
          </a:bodyPr>
          <a:lstStyle/>
          <a:p>
            <a:r>
              <a:rPr lang="en-US" sz="3200" dirty="0" smtClean="0"/>
              <a:t>Aerosol-cloud interactions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733550"/>
            <a:ext cx="2371719" cy="3505200"/>
          </a:xfrm>
        </p:spPr>
        <p:txBody>
          <a:bodyPr>
            <a:normAutofit fontScale="77500" lnSpcReduction="20000"/>
          </a:bodyPr>
          <a:lstStyle/>
          <a:p>
            <a:r>
              <a:rPr lang="en-US" dirty="0" err="1" smtClean="0"/>
              <a:t>Ndrop</a:t>
            </a:r>
            <a:r>
              <a:rPr lang="en-US" dirty="0" smtClean="0"/>
              <a:t>: Number droplet concentration</a:t>
            </a:r>
          </a:p>
          <a:p>
            <a:r>
              <a:rPr lang="en-US" dirty="0" smtClean="0"/>
              <a:t>Diff: Differences between simulations turning on and off fires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629400" y="4890755"/>
            <a:ext cx="2133600" cy="273844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576523" y="1533495"/>
            <a:ext cx="144780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Smoke AOD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4876800" y="1638240"/>
            <a:ext cx="80485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tracer</a:t>
            </a:r>
            <a:endParaRPr lang="en-US" sz="2000" dirty="0"/>
          </a:p>
        </p:txBody>
      </p:sp>
      <p:sp>
        <p:nvSpPr>
          <p:cNvPr id="14" name="Rectangle 13"/>
          <p:cNvSpPr/>
          <p:nvPr/>
        </p:nvSpPr>
        <p:spPr>
          <a:xfrm>
            <a:off x="6243128" y="158079"/>
            <a:ext cx="527056" cy="21555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8573197" y="77397"/>
            <a:ext cx="527056" cy="21555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315200" y="1537006"/>
            <a:ext cx="131763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Smoke Ext</a:t>
            </a: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2607470" y="4171950"/>
            <a:ext cx="97393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Cld</a:t>
            </a:r>
            <a:r>
              <a:rPr lang="en-US" sz="2000" dirty="0" smtClean="0"/>
              <a:t> Top</a:t>
            </a:r>
            <a:endParaRPr lang="en-US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4953000" y="4152840"/>
            <a:ext cx="8382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Ndrop</a:t>
            </a:r>
            <a:endParaRPr lang="en-US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6933245" y="4222820"/>
            <a:ext cx="130652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Ndrop</a:t>
            </a:r>
            <a:r>
              <a:rPr lang="en-US" sz="2000" dirty="0" smtClean="0"/>
              <a:t> Diff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53748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17" grpId="0" animBg="1"/>
      <p:bldP spid="18" grpId="0" animBg="1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 descr="mage require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079" y="2741179"/>
            <a:ext cx="2606585" cy="2299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mage requir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271" y="1485432"/>
            <a:ext cx="2870642" cy="252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294" y="531522"/>
            <a:ext cx="4503213" cy="27435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Aerosol-radiation interactions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544280" y="2771985"/>
            <a:ext cx="527056" cy="21555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57200" y="3390840"/>
            <a:ext cx="144780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Smoke AOD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3579349" y="4084871"/>
            <a:ext cx="144780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Smoke Ext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7147543" y="23636"/>
            <a:ext cx="76199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 diff</a:t>
            </a:r>
            <a:endParaRPr lang="en-US" sz="2000" dirty="0"/>
          </a:p>
        </p:txBody>
      </p:sp>
      <p:pic>
        <p:nvPicPr>
          <p:cNvPr id="17" name="Picture 2" descr="mage requir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2550"/>
            <a:ext cx="3183183" cy="2797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762001" y="1962194"/>
            <a:ext cx="1388232" cy="1143001"/>
            <a:chOff x="803263" y="1962194"/>
            <a:chExt cx="1346970" cy="1143001"/>
          </a:xfrm>
        </p:grpSpPr>
        <p:cxnSp>
          <p:nvCxnSpPr>
            <p:cNvPr id="18" name="Straight Connector 17"/>
            <p:cNvCxnSpPr/>
            <p:nvPr/>
          </p:nvCxnSpPr>
          <p:spPr>
            <a:xfrm flipH="1" flipV="1">
              <a:off x="1524000" y="2419350"/>
              <a:ext cx="602187" cy="49657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/>
            <p:cNvSpPr/>
            <p:nvPr/>
          </p:nvSpPr>
          <p:spPr>
            <a:xfrm>
              <a:off x="803263" y="1962194"/>
              <a:ext cx="1346970" cy="1143001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/>
          <p:cNvSpPr/>
          <p:nvPr/>
        </p:nvSpPr>
        <p:spPr>
          <a:xfrm>
            <a:off x="5469668" y="1451429"/>
            <a:ext cx="527056" cy="21555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3810000" y="1962193"/>
            <a:ext cx="1288492" cy="1143001"/>
            <a:chOff x="803263" y="1962194"/>
            <a:chExt cx="1346970" cy="1143001"/>
          </a:xfrm>
        </p:grpSpPr>
        <p:cxnSp>
          <p:nvCxnSpPr>
            <p:cNvPr id="23" name="Straight Connector 22"/>
            <p:cNvCxnSpPr/>
            <p:nvPr/>
          </p:nvCxnSpPr>
          <p:spPr>
            <a:xfrm flipH="1" flipV="1">
              <a:off x="1524000" y="2419350"/>
              <a:ext cx="602187" cy="49657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803263" y="1962194"/>
              <a:ext cx="1346970" cy="1143001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248" name="Picture 8" descr="mage require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214" y="391520"/>
            <a:ext cx="2597122" cy="229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8585775" y="423746"/>
            <a:ext cx="527056" cy="21555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584485" y="4207052"/>
            <a:ext cx="144780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Smoke AOD</a:t>
            </a:r>
            <a:endParaRPr lang="en-US" sz="2000" dirty="0"/>
          </a:p>
        </p:txBody>
      </p:sp>
      <p:grpSp>
        <p:nvGrpSpPr>
          <p:cNvPr id="31" name="Group 30"/>
          <p:cNvGrpSpPr/>
          <p:nvPr/>
        </p:nvGrpSpPr>
        <p:grpSpPr>
          <a:xfrm>
            <a:off x="7095686" y="819966"/>
            <a:ext cx="1136092" cy="1031349"/>
            <a:chOff x="803263" y="1962194"/>
            <a:chExt cx="1346970" cy="1143001"/>
          </a:xfrm>
        </p:grpSpPr>
        <p:cxnSp>
          <p:nvCxnSpPr>
            <p:cNvPr id="32" name="Straight Connector 31"/>
            <p:cNvCxnSpPr/>
            <p:nvPr/>
          </p:nvCxnSpPr>
          <p:spPr>
            <a:xfrm flipH="1" flipV="1">
              <a:off x="1524000" y="2419350"/>
              <a:ext cx="602187" cy="496575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32"/>
            <p:cNvSpPr/>
            <p:nvPr/>
          </p:nvSpPr>
          <p:spPr>
            <a:xfrm>
              <a:off x="803263" y="1962194"/>
              <a:ext cx="1346970" cy="1143001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7054952" y="3257550"/>
            <a:ext cx="1136092" cy="990645"/>
            <a:chOff x="803263" y="1962194"/>
            <a:chExt cx="1346970" cy="1143001"/>
          </a:xfrm>
        </p:grpSpPr>
        <p:cxnSp>
          <p:nvCxnSpPr>
            <p:cNvPr id="37" name="Straight Connector 36"/>
            <p:cNvCxnSpPr/>
            <p:nvPr/>
          </p:nvCxnSpPr>
          <p:spPr>
            <a:xfrm flipH="1" flipV="1">
              <a:off x="1524000" y="2419350"/>
              <a:ext cx="602187" cy="496575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tangle 37"/>
            <p:cNvSpPr/>
            <p:nvPr/>
          </p:nvSpPr>
          <p:spPr>
            <a:xfrm>
              <a:off x="803263" y="1962194"/>
              <a:ext cx="1346970" cy="1143001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5420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66900"/>
            <a:ext cx="8229600" cy="857250"/>
          </a:xfrm>
        </p:spPr>
        <p:txBody>
          <a:bodyPr/>
          <a:lstStyle/>
          <a:p>
            <a:r>
              <a:rPr lang="en-US" dirty="0" smtClean="0"/>
              <a:t>Sept 2 2016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92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fp.7totaot.096.oracles_l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8" y="1200150"/>
            <a:ext cx="44704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AOD 12 UTC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295400" y="3790950"/>
            <a:ext cx="96393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GEOS5</a:t>
            </a:r>
            <a:endParaRPr lang="en-US" sz="2000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390" y="1657350"/>
            <a:ext cx="3690959" cy="274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813171" y="3867150"/>
            <a:ext cx="86520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CAMS</a:t>
            </a:r>
            <a:endParaRPr lang="en-US" sz="2000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483" y="4392445"/>
            <a:ext cx="3881437" cy="413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6568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199" y="1200150"/>
            <a:ext cx="2939044" cy="2990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fp.7totaot.096.oracles_s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16" y="895350"/>
            <a:ext cx="4838700" cy="362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AOD 12 UTC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676400" y="3790950"/>
            <a:ext cx="96393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GEOS5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5233004" y="3801836"/>
            <a:ext cx="86520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CAMS</a:t>
            </a:r>
            <a:endParaRPr lang="en-US" sz="2000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844" y="4191060"/>
            <a:ext cx="3129756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Straight Connector 10"/>
          <p:cNvCxnSpPr/>
          <p:nvPr/>
        </p:nvCxnSpPr>
        <p:spPr>
          <a:xfrm flipH="1" flipV="1">
            <a:off x="2819400" y="2266950"/>
            <a:ext cx="1302256" cy="119353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 flipV="1">
            <a:off x="6498721" y="2190750"/>
            <a:ext cx="1356735" cy="119353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3238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1847848" y="1840403"/>
            <a:ext cx="5105400" cy="1333502"/>
          </a:xfrm>
        </p:spPr>
        <p:txBody>
          <a:bodyPr/>
          <a:lstStyle/>
          <a:p>
            <a:r>
              <a:rPr lang="en-US" dirty="0" smtClean="0"/>
              <a:t>Aerosol Speciation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6859" y="4731884"/>
            <a:ext cx="2133600" cy="273844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868" y="47294"/>
            <a:ext cx="2438741" cy="250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059" y="47294"/>
            <a:ext cx="2429214" cy="250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580613"/>
            <a:ext cx="2424451" cy="250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512" y="2536721"/>
            <a:ext cx="2419688" cy="250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059" y="2536721"/>
            <a:ext cx="2438741" cy="250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89477"/>
            <a:ext cx="2438741" cy="2491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6716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38482"/>
            <a:ext cx="2743200" cy="251906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Smoke vertical distribution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241" y="212537"/>
            <a:ext cx="2555760" cy="2560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28307"/>
            <a:ext cx="2428226" cy="2423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241" y="2725047"/>
            <a:ext cx="2414377" cy="2423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619" y="2724150"/>
            <a:ext cx="2442076" cy="2414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63076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213" y="209550"/>
            <a:ext cx="6137387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967082"/>
            <a:ext cx="2743200" cy="2519068"/>
          </a:xfrm>
        </p:spPr>
        <p:txBody>
          <a:bodyPr>
            <a:normAutofit/>
          </a:bodyPr>
          <a:lstStyle/>
          <a:p>
            <a:r>
              <a:rPr lang="en-US" dirty="0" smtClean="0"/>
              <a:t>Extinction Cross-sections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1042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66900"/>
            <a:ext cx="8229600" cy="857250"/>
          </a:xfrm>
        </p:spPr>
        <p:txBody>
          <a:bodyPr/>
          <a:lstStyle/>
          <a:p>
            <a:r>
              <a:rPr lang="en-US" dirty="0" smtClean="0"/>
              <a:t>Sept </a:t>
            </a:r>
            <a:r>
              <a:rPr lang="en-US" dirty="0" smtClean="0"/>
              <a:t>3 </a:t>
            </a:r>
            <a:r>
              <a:rPr lang="en-US" dirty="0" smtClean="0"/>
              <a:t>2016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991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6" y="1092674"/>
            <a:ext cx="4675323" cy="3506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35424"/>
            <a:ext cx="3810000" cy="857250"/>
          </a:xfrm>
        </p:spPr>
        <p:txBody>
          <a:bodyPr/>
          <a:lstStyle/>
          <a:p>
            <a:r>
              <a:rPr lang="en-US" dirty="0" smtClean="0"/>
              <a:t>AOD 12 UTC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32485" y="3878036"/>
            <a:ext cx="96393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GEOS5</a:t>
            </a:r>
            <a:endParaRPr lang="en-US" sz="2000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81130"/>
            <a:ext cx="3800475" cy="288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648200" y="3450712"/>
            <a:ext cx="86520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CAMS</a:t>
            </a:r>
            <a:endParaRPr lang="en-US" sz="20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495800" y="266700"/>
            <a:ext cx="3810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AOD 00 UTC</a:t>
            </a:r>
            <a:endParaRPr lang="en-US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430" y="4067205"/>
            <a:ext cx="4262735" cy="472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H="1" flipV="1">
            <a:off x="2133600" y="2724150"/>
            <a:ext cx="698754" cy="70420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 flipV="1">
            <a:off x="6172200" y="2343150"/>
            <a:ext cx="757974" cy="70420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3899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AOD (clear-sky)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1271885"/>
            <a:ext cx="3429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MODIS NNR Terra &amp; Aqua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4752881" y="1270010"/>
            <a:ext cx="369276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WRF-AAM Terra &amp; Aqua</a:t>
            </a:r>
            <a:endParaRPr lang="en-US" sz="2400" dirty="0"/>
          </a:p>
        </p:txBody>
      </p:sp>
      <p:pic>
        <p:nvPicPr>
          <p:cNvPr id="1026" name="Picture 2" descr="C:\Users\saide\Documents\iowa_work\namibia_clouds_aerosol_project\ORACLES\forecast\20160830\NASA_NNR_TERRAAQUA_climatology_map20160829_to_2016082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92" y="1657350"/>
            <a:ext cx="3863896" cy="258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aide\Documents\iowa_work\namibia_clouds_aerosol_project\ORACLES\forecast\20160830\WRFCHEM_fire_on_inv_gthomp_TERRAAQUA_AOD550_climatology_map20160829_to_2016082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651907"/>
            <a:ext cx="3863896" cy="258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01191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quire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317" y="131063"/>
            <a:ext cx="2216144" cy="2606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quir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364" y="141075"/>
            <a:ext cx="2216144" cy="2596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quir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508" y="141075"/>
            <a:ext cx="2216144" cy="2596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quire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364" y="2343150"/>
            <a:ext cx="2216144" cy="2596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image require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508" y="2339772"/>
            <a:ext cx="2216144" cy="2596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76550"/>
            <a:ext cx="3124200" cy="2175272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12UTC flavors of AOD</a:t>
            </a:r>
          </a:p>
          <a:p>
            <a:r>
              <a:rPr lang="en-US" dirty="0" smtClean="0"/>
              <a:t>WFA=Water Friendly Aerosol</a:t>
            </a:r>
          </a:p>
          <a:p>
            <a:r>
              <a:rPr lang="en-US" dirty="0" smtClean="0"/>
              <a:t>IFA=Ice Friendly aerosol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828800" y="1790640"/>
            <a:ext cx="65149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AOD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4038600" y="1790640"/>
            <a:ext cx="9906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ACAOD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6248399" y="1778606"/>
            <a:ext cx="144780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Smoke AOD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4038600" y="3943350"/>
            <a:ext cx="12192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WFA AOD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6324600" y="3943350"/>
            <a:ext cx="11430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I</a:t>
            </a:r>
            <a:r>
              <a:rPr lang="en-US" sz="2000" dirty="0" smtClean="0"/>
              <a:t>FA AOD</a:t>
            </a:r>
            <a:endParaRPr lang="en-US" sz="2000" dirty="0"/>
          </a:p>
        </p:txBody>
      </p:sp>
      <p:cxnSp>
        <p:nvCxnSpPr>
          <p:cNvPr id="20" name="Straight Connector 19"/>
          <p:cNvCxnSpPr/>
          <p:nvPr/>
        </p:nvCxnSpPr>
        <p:spPr>
          <a:xfrm flipH="1" flipV="1">
            <a:off x="2743200" y="971550"/>
            <a:ext cx="918190" cy="8571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 flipV="1">
            <a:off x="4953000" y="921416"/>
            <a:ext cx="918190" cy="8571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7162800" y="942975"/>
            <a:ext cx="918190" cy="8571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 flipV="1">
            <a:off x="4953000" y="3102641"/>
            <a:ext cx="918190" cy="8571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7162800" y="3109627"/>
            <a:ext cx="918190" cy="8571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0413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image requir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206500"/>
            <a:ext cx="3106344" cy="3087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mage requir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298" y="1200150"/>
            <a:ext cx="3106344" cy="3087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image requir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067067"/>
            <a:ext cx="2975098" cy="3485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Vertical cross-section routine flight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3390838"/>
            <a:ext cx="144780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Smoke AOD</a:t>
            </a:r>
            <a:endParaRPr lang="en-US" sz="2000" dirty="0"/>
          </a:p>
        </p:txBody>
      </p:sp>
      <p:cxnSp>
        <p:nvCxnSpPr>
          <p:cNvPr id="8" name="Straight Connector 7"/>
          <p:cNvCxnSpPr/>
          <p:nvPr/>
        </p:nvCxnSpPr>
        <p:spPr>
          <a:xfrm flipH="1" flipV="1">
            <a:off x="609600" y="1276350"/>
            <a:ext cx="2362200" cy="201105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724400" y="1852000"/>
            <a:ext cx="132925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Smoke Ext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7696200" y="1832980"/>
            <a:ext cx="110065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Dust Ext</a:t>
            </a:r>
            <a:endParaRPr lang="en-US" sz="2000" dirty="0"/>
          </a:p>
        </p:txBody>
      </p:sp>
      <p:sp>
        <p:nvSpPr>
          <p:cNvPr id="16" name="Rectangle 15"/>
          <p:cNvSpPr/>
          <p:nvPr/>
        </p:nvSpPr>
        <p:spPr>
          <a:xfrm>
            <a:off x="4572000" y="1564741"/>
            <a:ext cx="1600200" cy="230240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315200" y="1564741"/>
            <a:ext cx="1600200" cy="230240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ross 4"/>
          <p:cNvSpPr/>
          <p:nvPr/>
        </p:nvSpPr>
        <p:spPr>
          <a:xfrm>
            <a:off x="1600200" y="2128255"/>
            <a:ext cx="152400" cy="138695"/>
          </a:xfrm>
          <a:prstGeom prst="plus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187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quir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622" y="1200150"/>
            <a:ext cx="3106344" cy="3087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mage requir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298" y="1200150"/>
            <a:ext cx="3106344" cy="3087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image requir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067067"/>
            <a:ext cx="2975098" cy="3485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Vertical cross-section routine flight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3390838"/>
            <a:ext cx="144780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Smoke AOD</a:t>
            </a:r>
            <a:endParaRPr lang="en-US" sz="2000" dirty="0"/>
          </a:p>
        </p:txBody>
      </p:sp>
      <p:cxnSp>
        <p:nvCxnSpPr>
          <p:cNvPr id="8" name="Straight Connector 7"/>
          <p:cNvCxnSpPr/>
          <p:nvPr/>
        </p:nvCxnSpPr>
        <p:spPr>
          <a:xfrm flipH="1" flipV="1">
            <a:off x="609600" y="1276350"/>
            <a:ext cx="2362200" cy="201105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724400" y="1852000"/>
            <a:ext cx="132925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Smoke Ext</a:t>
            </a:r>
            <a:endParaRPr lang="en-US" sz="2000" dirty="0"/>
          </a:p>
        </p:txBody>
      </p:sp>
      <p:sp>
        <p:nvSpPr>
          <p:cNvPr id="16" name="Rectangle 15"/>
          <p:cNvSpPr/>
          <p:nvPr/>
        </p:nvSpPr>
        <p:spPr>
          <a:xfrm>
            <a:off x="4572000" y="1564741"/>
            <a:ext cx="1600200" cy="230240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315200" y="1564741"/>
            <a:ext cx="1600200" cy="230240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ross 4"/>
          <p:cNvSpPr/>
          <p:nvPr/>
        </p:nvSpPr>
        <p:spPr>
          <a:xfrm>
            <a:off x="1600200" y="2128255"/>
            <a:ext cx="152400" cy="138695"/>
          </a:xfrm>
          <a:prstGeom prst="plus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8229600" y="1832980"/>
            <a:ext cx="55032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RH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58748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5" name="Picture 6" descr="image require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067067"/>
            <a:ext cx="2975098" cy="3485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7200" y="3390838"/>
            <a:ext cx="144780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Smoke AOD</a:t>
            </a:r>
            <a:endParaRPr lang="en-US" sz="2000" dirty="0"/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419100" y="2495550"/>
            <a:ext cx="2514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459420"/>
            <a:ext cx="2922269" cy="2483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 descr="image requir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272294"/>
            <a:ext cx="3084086" cy="3052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 smtClean="0"/>
              <a:t>Vertical cross-section 15 S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229100" y="4476750"/>
            <a:ext cx="132925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WRF-AAM</a:t>
            </a:r>
            <a:endParaRPr lang="en-US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7391400" y="3943349"/>
            <a:ext cx="132925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GEOS-5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21222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33350"/>
            <a:ext cx="6248400" cy="857250"/>
          </a:xfrm>
        </p:spPr>
        <p:txBody>
          <a:bodyPr>
            <a:normAutofit fontScale="90000"/>
          </a:bodyPr>
          <a:lstStyle/>
          <a:p>
            <a:r>
              <a:rPr lang="en-US" sz="3600" dirty="0" err="1"/>
              <a:t>Anthro</a:t>
            </a:r>
            <a:r>
              <a:rPr lang="en-US" sz="3600" dirty="0"/>
              <a:t> </a:t>
            </a:r>
            <a:r>
              <a:rPr lang="en-US" sz="3600" dirty="0" smtClean="0"/>
              <a:t>and Biomass burning tracers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34089" y="4767263"/>
            <a:ext cx="2133600" cy="273844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5122" name="Picture 2" descr="image requir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129826"/>
            <a:ext cx="2975098" cy="349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requir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48039"/>
            <a:ext cx="2133600" cy="2499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image requir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773" y="1129826"/>
            <a:ext cx="2975098" cy="3485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Connector 10"/>
          <p:cNvCxnSpPr/>
          <p:nvPr/>
        </p:nvCxnSpPr>
        <p:spPr>
          <a:xfrm flipH="1" flipV="1">
            <a:off x="1676400" y="2190750"/>
            <a:ext cx="1222990" cy="111733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 flipV="1">
            <a:off x="7543800" y="819150"/>
            <a:ext cx="994390" cy="8693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 flipV="1">
            <a:off x="4645271" y="2203107"/>
            <a:ext cx="1222990" cy="111733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 descr="fp.coclbbaf.048.oracles_sm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693132"/>
            <a:ext cx="3267156" cy="2450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Connector 14"/>
          <p:cNvCxnSpPr/>
          <p:nvPr/>
        </p:nvCxnSpPr>
        <p:spPr>
          <a:xfrm flipH="1" flipV="1">
            <a:off x="7492113" y="3638550"/>
            <a:ext cx="994390" cy="86934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57200" y="3510523"/>
            <a:ext cx="68579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AOD</a:t>
            </a: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3429000" y="3486150"/>
            <a:ext cx="9144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Anthro</a:t>
            </a:r>
            <a:endParaRPr lang="en-US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6781800" y="1711742"/>
            <a:ext cx="5334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BB</a:t>
            </a:r>
            <a:endParaRPr lang="en-US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6838889" y="4476750"/>
            <a:ext cx="5334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BB</a:t>
            </a:r>
            <a:endParaRPr lang="en-US" sz="2000" dirty="0"/>
          </a:p>
        </p:txBody>
      </p:sp>
      <p:sp>
        <p:nvSpPr>
          <p:cNvPr id="20" name="TextBox 19"/>
          <p:cNvSpPr txBox="1"/>
          <p:nvPr/>
        </p:nvSpPr>
        <p:spPr>
          <a:xfrm rot="16200000">
            <a:off x="8273384" y="3865878"/>
            <a:ext cx="88392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GEOS5</a:t>
            </a:r>
            <a:endParaRPr lang="en-US" sz="2000" dirty="0"/>
          </a:p>
        </p:txBody>
      </p:sp>
      <p:sp>
        <p:nvSpPr>
          <p:cNvPr id="21" name="TextBox 20"/>
          <p:cNvSpPr txBox="1"/>
          <p:nvPr/>
        </p:nvSpPr>
        <p:spPr>
          <a:xfrm rot="16200000">
            <a:off x="8120984" y="1091534"/>
            <a:ext cx="134112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WRF-AAM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69145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14550"/>
            <a:ext cx="8229600" cy="857250"/>
          </a:xfrm>
        </p:spPr>
        <p:txBody>
          <a:bodyPr/>
          <a:lstStyle/>
          <a:p>
            <a:r>
              <a:rPr lang="en-US" dirty="0" smtClean="0"/>
              <a:t>Smoke daily tracers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86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520" y="205979"/>
            <a:ext cx="8229600" cy="85725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520" y="1200151"/>
            <a:ext cx="8229600" cy="3394472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67520" y="4767263"/>
            <a:ext cx="2133600" cy="273844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7170" name="Picture 2" descr="image require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326"/>
            <a:ext cx="2216144" cy="2606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mage requir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392" y="158677"/>
            <a:ext cx="2216144" cy="2606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image requir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92" y="152327"/>
            <a:ext cx="2216144" cy="2606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image require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976" y="152327"/>
            <a:ext cx="2216144" cy="2606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image require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473361"/>
            <a:ext cx="2216144" cy="2606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image require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44" y="2458873"/>
            <a:ext cx="2216144" cy="2606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image require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928" y="2467011"/>
            <a:ext cx="2216144" cy="2606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6" name="Picture 18" descr="image require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320" y="2458874"/>
            <a:ext cx="2216144" cy="2606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33400" y="1790640"/>
            <a:ext cx="80327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&gt;-10d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2743200" y="1790640"/>
            <a:ext cx="6096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-9d</a:t>
            </a: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4953000" y="1790640"/>
            <a:ext cx="6096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-7d</a:t>
            </a:r>
            <a:endParaRPr lang="en-US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7086600" y="1790640"/>
            <a:ext cx="5334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-5d</a:t>
            </a:r>
            <a:endParaRPr lang="en-US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533400" y="4095750"/>
            <a:ext cx="5334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-3d</a:t>
            </a:r>
            <a:endParaRPr lang="en-US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2743200" y="4076640"/>
            <a:ext cx="5334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-1d</a:t>
            </a:r>
            <a:endParaRPr lang="en-US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4953000" y="4095750"/>
            <a:ext cx="6096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+</a:t>
            </a:r>
            <a:r>
              <a:rPr lang="en-US" sz="2000" dirty="0" smtClean="0"/>
              <a:t>1d</a:t>
            </a:r>
            <a:endParaRPr lang="en-US" sz="2000" dirty="0"/>
          </a:p>
        </p:txBody>
      </p:sp>
      <p:sp>
        <p:nvSpPr>
          <p:cNvPr id="22" name="TextBox 21"/>
          <p:cNvSpPr txBox="1"/>
          <p:nvPr/>
        </p:nvSpPr>
        <p:spPr>
          <a:xfrm>
            <a:off x="7086600" y="4076640"/>
            <a:ext cx="6096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+3d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09627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age requir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131837"/>
            <a:ext cx="2975098" cy="349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image requir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143267"/>
            <a:ext cx="2975098" cy="349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33350"/>
            <a:ext cx="6553200" cy="853679"/>
          </a:xfrm>
        </p:spPr>
        <p:txBody>
          <a:bodyPr/>
          <a:lstStyle/>
          <a:p>
            <a:r>
              <a:rPr lang="en-US" dirty="0" smtClean="0"/>
              <a:t>Smoke Age distribution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9" name="Picture 6" descr="image requir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143267"/>
            <a:ext cx="2975098" cy="3485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57200" y="3467038"/>
            <a:ext cx="144780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Smoke AOD</a:t>
            </a:r>
            <a:endParaRPr lang="en-US" sz="2000" dirty="0"/>
          </a:p>
        </p:txBody>
      </p:sp>
      <p:cxnSp>
        <p:nvCxnSpPr>
          <p:cNvPr id="13" name="Straight Connector 12"/>
          <p:cNvCxnSpPr/>
          <p:nvPr/>
        </p:nvCxnSpPr>
        <p:spPr>
          <a:xfrm flipH="1" flipV="1">
            <a:off x="1676400" y="2190750"/>
            <a:ext cx="1222990" cy="111733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 flipV="1">
            <a:off x="4720610" y="2190749"/>
            <a:ext cx="1222990" cy="111733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 flipV="1">
            <a:off x="7692410" y="2190748"/>
            <a:ext cx="1222990" cy="111733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505200" y="3486150"/>
            <a:ext cx="129539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Mean Age</a:t>
            </a: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6477001" y="3497580"/>
            <a:ext cx="129539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Mode Age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83779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image requir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056" y="1246736"/>
            <a:ext cx="3106344" cy="3087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mage requir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856" y="1253086"/>
            <a:ext cx="3106344" cy="3087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image requir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047750"/>
            <a:ext cx="2975098" cy="3485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Vertical cross-section routine flight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3390838"/>
            <a:ext cx="144780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Smoke AOD</a:t>
            </a:r>
            <a:endParaRPr lang="en-US" sz="2000" dirty="0"/>
          </a:p>
        </p:txBody>
      </p:sp>
      <p:cxnSp>
        <p:nvCxnSpPr>
          <p:cNvPr id="8" name="Straight Connector 7"/>
          <p:cNvCxnSpPr/>
          <p:nvPr/>
        </p:nvCxnSpPr>
        <p:spPr>
          <a:xfrm flipH="1" flipV="1">
            <a:off x="609600" y="1276350"/>
            <a:ext cx="2362200" cy="201105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724400" y="1852000"/>
            <a:ext cx="132925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Smoke Ext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7543800" y="1790640"/>
            <a:ext cx="124037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Age mean</a:t>
            </a:r>
            <a:endParaRPr lang="en-US" sz="2000" dirty="0"/>
          </a:p>
        </p:txBody>
      </p:sp>
      <p:sp>
        <p:nvSpPr>
          <p:cNvPr id="15" name="Rectangle 14"/>
          <p:cNvSpPr/>
          <p:nvPr/>
        </p:nvSpPr>
        <p:spPr>
          <a:xfrm>
            <a:off x="4572000" y="1564741"/>
            <a:ext cx="1600200" cy="230240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315200" y="1564741"/>
            <a:ext cx="1600200" cy="230240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ross 17"/>
          <p:cNvSpPr/>
          <p:nvPr/>
        </p:nvSpPr>
        <p:spPr>
          <a:xfrm>
            <a:off x="1600200" y="2128255"/>
            <a:ext cx="152400" cy="138695"/>
          </a:xfrm>
          <a:prstGeom prst="plus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6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image require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116" y="2693955"/>
            <a:ext cx="2033995" cy="239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quir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261" y="2693955"/>
            <a:ext cx="2033995" cy="239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quir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199" y="2693955"/>
            <a:ext cx="2033995" cy="239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quire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063" y="177130"/>
            <a:ext cx="2033995" cy="239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quire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81724"/>
            <a:ext cx="2033995" cy="2383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91137"/>
            <a:ext cx="2219319" cy="885213"/>
          </a:xfrm>
        </p:spPr>
        <p:txBody>
          <a:bodyPr>
            <a:noAutofit/>
          </a:bodyPr>
          <a:lstStyle/>
          <a:p>
            <a:r>
              <a:rPr lang="en-US" sz="3200" dirty="0" smtClean="0"/>
              <a:t>Aerosol-cloud interactions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733550"/>
            <a:ext cx="2371719" cy="3505200"/>
          </a:xfrm>
        </p:spPr>
        <p:txBody>
          <a:bodyPr>
            <a:normAutofit fontScale="77500" lnSpcReduction="20000"/>
          </a:bodyPr>
          <a:lstStyle/>
          <a:p>
            <a:r>
              <a:rPr lang="en-US" dirty="0" err="1" smtClean="0"/>
              <a:t>Ndrop</a:t>
            </a:r>
            <a:r>
              <a:rPr lang="en-US" dirty="0" smtClean="0"/>
              <a:t>: Number droplet concentration</a:t>
            </a:r>
          </a:p>
          <a:p>
            <a:r>
              <a:rPr lang="en-US" dirty="0" smtClean="0"/>
              <a:t>Diff: Differences between simulations turning on and off fires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629400" y="4890755"/>
            <a:ext cx="2133600" cy="273844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514600" y="1638240"/>
            <a:ext cx="144780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Smoke AOD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4876800" y="1638240"/>
            <a:ext cx="80485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tracer</a:t>
            </a:r>
            <a:endParaRPr lang="en-US" sz="2000" dirty="0"/>
          </a:p>
        </p:txBody>
      </p:sp>
      <p:sp>
        <p:nvSpPr>
          <p:cNvPr id="14" name="Rectangle 13"/>
          <p:cNvSpPr/>
          <p:nvPr/>
        </p:nvSpPr>
        <p:spPr>
          <a:xfrm>
            <a:off x="6172200" y="222599"/>
            <a:ext cx="527056" cy="21555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8480432" y="209550"/>
            <a:ext cx="504824" cy="21555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162800" y="38040"/>
            <a:ext cx="131763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Smoke Ext</a:t>
            </a: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2607470" y="4171950"/>
            <a:ext cx="97393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Cld</a:t>
            </a:r>
            <a:r>
              <a:rPr lang="en-US" sz="2000" dirty="0" smtClean="0"/>
              <a:t> Top</a:t>
            </a:r>
            <a:endParaRPr lang="en-US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4953000" y="4152840"/>
            <a:ext cx="8382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Ndrop</a:t>
            </a:r>
            <a:endParaRPr lang="en-US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6858000" y="2628840"/>
            <a:ext cx="130652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Ndrop</a:t>
            </a:r>
            <a:r>
              <a:rPr lang="en-US" sz="2000" dirty="0" smtClean="0"/>
              <a:t> Diff</a:t>
            </a:r>
            <a:endParaRPr lang="en-US" sz="2000" dirty="0"/>
          </a:p>
        </p:txBody>
      </p:sp>
      <p:pic>
        <p:nvPicPr>
          <p:cNvPr id="20" name="Picture 2" descr="image require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117" y="177130"/>
            <a:ext cx="2033995" cy="2383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Straight Connector 24"/>
          <p:cNvCxnSpPr/>
          <p:nvPr/>
        </p:nvCxnSpPr>
        <p:spPr>
          <a:xfrm flipH="1" flipV="1">
            <a:off x="3505200" y="3394770"/>
            <a:ext cx="879104" cy="7809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 flipV="1">
            <a:off x="5711540" y="3390960"/>
            <a:ext cx="879104" cy="7809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 flipV="1">
            <a:off x="8040880" y="3387150"/>
            <a:ext cx="879104" cy="78099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 flipV="1">
            <a:off x="3514916" y="864870"/>
            <a:ext cx="879104" cy="7809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 flipV="1">
            <a:off x="5721256" y="861060"/>
            <a:ext cx="879104" cy="7809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 flipV="1">
            <a:off x="8050596" y="857250"/>
            <a:ext cx="879104" cy="7809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3237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17" grpId="0" animBg="1"/>
      <p:bldP spid="18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895350"/>
            <a:ext cx="2438400" cy="3200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Above Cloud AOD (thanks Kerry!)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16200000">
            <a:off x="2562255" y="1533495"/>
            <a:ext cx="9144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Terra</a:t>
            </a:r>
            <a:endParaRPr lang="en-US" sz="2000" b="1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2562255" y="3514696"/>
            <a:ext cx="9144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Aqua</a:t>
            </a:r>
            <a:endParaRPr lang="en-US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838545" y="419040"/>
            <a:ext cx="149545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Observation</a:t>
            </a:r>
            <a:endParaRPr lang="en-US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477000" y="187464"/>
            <a:ext cx="149545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Model (WRF-AAM)</a:t>
            </a:r>
            <a:endParaRPr lang="en-US" sz="2000" b="1" dirty="0"/>
          </a:p>
        </p:txBody>
      </p:sp>
      <p:pic>
        <p:nvPicPr>
          <p:cNvPr id="2050" name="Picture 2" descr="C:\Users\saide\Documents\iowa_work\namibia_clouds_aerosol_project\ORACLES\forecast\20160830\ACAOD_MODIS_TERRA_climatology_map20160829_to_2016082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632" y="819150"/>
            <a:ext cx="3060700" cy="204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saide\Documents\iowa_work\namibia_clouds_aerosol_project\ORACLES\forecast\20160830\ACAOD_MODIS_AQUA_climatology_map20160829_to_2016082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632" y="2863850"/>
            <a:ext cx="3060700" cy="204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saide\Documents\iowa_work\namibia_clouds_aerosol_project\ORACLES\forecast\20160830\ACAOD_WRF1_MODIS_TERRA_climatology_map20160829_to_2016082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100" y="819150"/>
            <a:ext cx="3060700" cy="204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saide\Documents\iowa_work\namibia_clouds_aerosol_project\ORACLES\forecast\20160830\ACAOD_WRF1_MODIS_AQUA_climatology_map20160829_to_2016082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100" y="2863850"/>
            <a:ext cx="3060700" cy="204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Oval 19"/>
          <p:cNvSpPr/>
          <p:nvPr/>
        </p:nvSpPr>
        <p:spPr>
          <a:xfrm rot="2099198">
            <a:off x="6421313" y="1636312"/>
            <a:ext cx="831479" cy="2667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7352418" y="1422031"/>
            <a:ext cx="93091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High </a:t>
            </a:r>
            <a:r>
              <a:rPr lang="en-US" sz="2000" b="1" dirty="0" err="1" smtClean="0"/>
              <a:t>lvl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Cld</a:t>
            </a:r>
            <a:endParaRPr lang="en-US" sz="2000" b="1" dirty="0"/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7156450" y="1657350"/>
            <a:ext cx="234950" cy="18415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69593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quir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067066"/>
            <a:ext cx="2975098" cy="3485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quir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145" y="1067067"/>
            <a:ext cx="2975098" cy="349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3350"/>
            <a:ext cx="8229600" cy="857250"/>
          </a:xfrm>
        </p:spPr>
        <p:txBody>
          <a:bodyPr/>
          <a:lstStyle/>
          <a:p>
            <a:r>
              <a:rPr lang="en-US" dirty="0" smtClean="0"/>
              <a:t>Aerosol-radiation interactions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0060"/>
            <a:ext cx="8229600" cy="3394472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461240" y="1136999"/>
            <a:ext cx="527056" cy="21555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312144" y="1136999"/>
            <a:ext cx="527056" cy="21555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428999" y="3390780"/>
            <a:ext cx="144780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Smoke Ext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6324601" y="3409950"/>
            <a:ext cx="76199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 diff</a:t>
            </a:r>
            <a:endParaRPr lang="en-US" sz="2000" dirty="0"/>
          </a:p>
        </p:txBody>
      </p:sp>
      <p:pic>
        <p:nvPicPr>
          <p:cNvPr id="13" name="Picture 6" descr="image requir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067067"/>
            <a:ext cx="2975098" cy="3485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57200" y="3390838"/>
            <a:ext cx="144780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Smoke AOD</a:t>
            </a:r>
            <a:endParaRPr lang="en-US" sz="2000" dirty="0"/>
          </a:p>
        </p:txBody>
      </p:sp>
      <p:cxnSp>
        <p:nvCxnSpPr>
          <p:cNvPr id="15" name="Straight Connector 14"/>
          <p:cNvCxnSpPr/>
          <p:nvPr/>
        </p:nvCxnSpPr>
        <p:spPr>
          <a:xfrm flipH="1" flipV="1">
            <a:off x="1676400" y="2114550"/>
            <a:ext cx="1222990" cy="111733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 flipV="1">
            <a:off x="4648200" y="2190749"/>
            <a:ext cx="1222990" cy="111733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 flipV="1">
            <a:off x="7620000" y="2190748"/>
            <a:ext cx="1222990" cy="111733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0999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quir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276350"/>
            <a:ext cx="3106344" cy="3087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mage requir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856" y="1276350"/>
            <a:ext cx="3106344" cy="3087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image requir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067067"/>
            <a:ext cx="2975098" cy="3485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Vertical cross-section routine flight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3390838"/>
            <a:ext cx="144780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Smoke AOD</a:t>
            </a:r>
            <a:endParaRPr lang="en-US" sz="2000" dirty="0"/>
          </a:p>
        </p:txBody>
      </p:sp>
      <p:cxnSp>
        <p:nvCxnSpPr>
          <p:cNvPr id="8" name="Straight Connector 7"/>
          <p:cNvCxnSpPr/>
          <p:nvPr/>
        </p:nvCxnSpPr>
        <p:spPr>
          <a:xfrm flipH="1" flipV="1">
            <a:off x="609600" y="1276350"/>
            <a:ext cx="2362200" cy="201105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724400" y="1866840"/>
            <a:ext cx="132925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Smoke Ext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7543800" y="1866840"/>
            <a:ext cx="124037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 diff</a:t>
            </a:r>
            <a:endParaRPr lang="en-US" sz="2000" dirty="0"/>
          </a:p>
        </p:txBody>
      </p:sp>
      <p:sp>
        <p:nvSpPr>
          <p:cNvPr id="15" name="Rectangle 14"/>
          <p:cNvSpPr/>
          <p:nvPr/>
        </p:nvSpPr>
        <p:spPr>
          <a:xfrm>
            <a:off x="4572000" y="1640941"/>
            <a:ext cx="1600200" cy="230240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315200" y="1640941"/>
            <a:ext cx="1600200" cy="230240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ross 18"/>
          <p:cNvSpPr/>
          <p:nvPr/>
        </p:nvSpPr>
        <p:spPr>
          <a:xfrm>
            <a:off x="1600200" y="2128255"/>
            <a:ext cx="152400" cy="138695"/>
          </a:xfrm>
          <a:prstGeom prst="plus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736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223962"/>
            <a:ext cx="2581359" cy="264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3350"/>
            <a:ext cx="8229600" cy="857250"/>
          </a:xfrm>
        </p:spPr>
        <p:txBody>
          <a:bodyPr/>
          <a:lstStyle/>
          <a:p>
            <a:r>
              <a:rPr lang="en-US" dirty="0"/>
              <a:t>Aug </a:t>
            </a:r>
            <a:r>
              <a:rPr lang="en-US" dirty="0" smtClean="0"/>
              <a:t>30 </a:t>
            </a:r>
            <a:r>
              <a:rPr lang="en-US" dirty="0"/>
              <a:t>2016 (current conditions)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10878"/>
            <a:ext cx="8229600" cy="339447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1028" name="Picture 4" descr="image requir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1550"/>
            <a:ext cx="2975098" cy="349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971550"/>
            <a:ext cx="3028986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H="1" flipV="1">
            <a:off x="1600200" y="2038350"/>
            <a:ext cx="1222990" cy="111733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 flipV="1">
            <a:off x="4343400" y="2114550"/>
            <a:ext cx="1146790" cy="111733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 flipV="1">
            <a:off x="7615279" y="2114551"/>
            <a:ext cx="1222990" cy="111733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920726"/>
            <a:ext cx="3276600" cy="334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97984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GEOS5 </a:t>
            </a:r>
            <a:r>
              <a:rPr lang="en-US" dirty="0" err="1" smtClean="0"/>
              <a:t>Envirograms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634268"/>
            <a:ext cx="4095750" cy="3071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AutoShape 4" descr="http://gmao.gsfc.nasa.gov/products/nwp/systems/fp/envirogram/cities/forecast.envirogram.20160829.-14.4.-8.0.ORACLES_Ascension_Island.pn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543050" y="1329468"/>
            <a:ext cx="1905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St Helena</a:t>
            </a:r>
            <a:endParaRPr lang="en-US" sz="2400" b="1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657" y="1657350"/>
            <a:ext cx="4067743" cy="3050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685857" y="1352550"/>
            <a:ext cx="1905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Ascension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8021050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GEOS5 </a:t>
            </a:r>
            <a:r>
              <a:rPr lang="en-US" dirty="0" err="1" smtClean="0"/>
              <a:t>Envirograms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AutoShape 4" descr="http://gmao.gsfc.nasa.gov/products/nwp/systems/fp/envirogram/cities/forecast.envirogram.20160829.-14.4.-8.0.ORACLES_Ascension_Island.pn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543050" y="1352550"/>
            <a:ext cx="234315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Namibe</a:t>
            </a:r>
            <a:r>
              <a:rPr lang="en-US" sz="2400" b="1" dirty="0" smtClean="0"/>
              <a:t> Angola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677693" y="1352550"/>
            <a:ext cx="1905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Walvis Bay</a:t>
            </a:r>
            <a:endParaRPr lang="en-US" sz="2400" b="1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14" y="1733550"/>
            <a:ext cx="4067743" cy="3050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733550"/>
            <a:ext cx="4067743" cy="3050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7814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66900"/>
            <a:ext cx="8229600" cy="857250"/>
          </a:xfrm>
        </p:spPr>
        <p:txBody>
          <a:bodyPr/>
          <a:lstStyle/>
          <a:p>
            <a:r>
              <a:rPr lang="en-US" dirty="0" smtClean="0"/>
              <a:t>Sep 01 2016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254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.7totaot.096.oracles_l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1975"/>
            <a:ext cx="3276181" cy="2457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age required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350" y="783848"/>
            <a:ext cx="2614544" cy="2306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866" y="-258824"/>
            <a:ext cx="8229600" cy="85725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AOD 12 UTC</a:t>
            </a:r>
            <a:endParaRPr lang="en-US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074241" y="361950"/>
            <a:ext cx="96393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GEOS5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7086600" y="336246"/>
            <a:ext cx="68600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WRF</a:t>
            </a:r>
            <a:endParaRPr lang="en-US" sz="2000" dirty="0"/>
          </a:p>
        </p:txBody>
      </p:sp>
      <p:pic>
        <p:nvPicPr>
          <p:cNvPr id="1030" name="Picture 6" descr="http://www.gmes-atmosphere.eu/d/getchart/macc/gac/nrt/nrt_opticaldepth%2184%21Total%21Africa%21macc%21od%21enfo%21nrt_opticaldepth%212016082900%21%21chart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1" t="46731" r="31688" b="1218"/>
          <a:stretch/>
        </p:blipFill>
        <p:spPr bwMode="auto">
          <a:xfrm>
            <a:off x="3093509" y="902160"/>
            <a:ext cx="2392892" cy="175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http://www.gmes-atmosphere.eu/d/getchart/macc/gac/nrt/nrt_opticaldepth%2184%21Total%21Africa%21macc%21od%21enfo%21nrt_opticaldepth%212016082900%21%21chart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7" t="-3182" r="5929" b="89064"/>
          <a:stretch/>
        </p:blipFill>
        <p:spPr bwMode="auto">
          <a:xfrm>
            <a:off x="2768494" y="2495550"/>
            <a:ext cx="3098906" cy="344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919111" y="361950"/>
            <a:ext cx="119365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smtClean="0"/>
              <a:t>CAMS</a:t>
            </a:r>
            <a:endParaRPr lang="en-US" sz="2000" dirty="0"/>
          </a:p>
        </p:txBody>
      </p:sp>
      <p:sp>
        <p:nvSpPr>
          <p:cNvPr id="7" name="Rectangle 6"/>
          <p:cNvSpPr/>
          <p:nvPr/>
        </p:nvSpPr>
        <p:spPr>
          <a:xfrm>
            <a:off x="533400" y="971550"/>
            <a:ext cx="1828800" cy="1783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63092" y="2789704"/>
            <a:ext cx="3136900" cy="2352675"/>
            <a:chOff x="63092" y="2789704"/>
            <a:chExt cx="3136900" cy="2352675"/>
          </a:xfrm>
        </p:grpSpPr>
        <p:pic>
          <p:nvPicPr>
            <p:cNvPr id="6" name="Picture 2" descr="p.7totaot.072.oracles_lg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92" y="2789704"/>
              <a:ext cx="3136900" cy="2352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6"/>
            <p:cNvSpPr/>
            <p:nvPr/>
          </p:nvSpPr>
          <p:spPr>
            <a:xfrm>
              <a:off x="533400" y="2999834"/>
              <a:ext cx="1828800" cy="1783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/>
          <p:cNvSpPr txBox="1"/>
          <p:nvPr/>
        </p:nvSpPr>
        <p:spPr>
          <a:xfrm rot="16200000">
            <a:off x="-264720" y="1335481"/>
            <a:ext cx="96393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smtClean="0"/>
              <a:t>96 h </a:t>
            </a:r>
            <a:endParaRPr lang="en-US" sz="2000" dirty="0"/>
          </a:p>
        </p:txBody>
      </p:sp>
      <p:sp>
        <p:nvSpPr>
          <p:cNvPr id="19" name="TextBox 18"/>
          <p:cNvSpPr txBox="1"/>
          <p:nvPr/>
        </p:nvSpPr>
        <p:spPr>
          <a:xfrm rot="16200000">
            <a:off x="-253586" y="3626091"/>
            <a:ext cx="96393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smtClean="0"/>
              <a:t>72 </a:t>
            </a:r>
            <a:r>
              <a:rPr lang="en-US" sz="2000" dirty="0" smtClean="0"/>
              <a:t>h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97698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1444</TotalTime>
  <Words>470</Words>
  <Application>Microsoft Office PowerPoint</Application>
  <PresentationFormat>On-screen Show (16:9)</PresentationFormat>
  <Paragraphs>219</Paragraphs>
  <Slides>41</Slides>
  <Notes>1</Notes>
  <HiddenSlides>12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Office Theme</vt:lpstr>
      <vt:lpstr>ORACLES forecasting Briefing Aerosols</vt:lpstr>
      <vt:lpstr>Aug 29 2016 (model evaluation) </vt:lpstr>
      <vt:lpstr>AOD (clear-sky)</vt:lpstr>
      <vt:lpstr>Above Cloud AOD (thanks Kerry!)</vt:lpstr>
      <vt:lpstr>Aug 30 2016 (current conditions)</vt:lpstr>
      <vt:lpstr>GEOS5 Envirograms</vt:lpstr>
      <vt:lpstr>GEOS5 Envirograms</vt:lpstr>
      <vt:lpstr>Sep 01 2016</vt:lpstr>
      <vt:lpstr>AOD 12 UTC</vt:lpstr>
      <vt:lpstr>PowerPoint Presentation</vt:lpstr>
      <vt:lpstr>PowerPoint Presentation</vt:lpstr>
      <vt:lpstr>Vertical cross-section routine flight</vt:lpstr>
      <vt:lpstr>Vertical cross-section routine flight</vt:lpstr>
      <vt:lpstr>Biomass burning and Anthropogenic tracers</vt:lpstr>
      <vt:lpstr>Biomass burning and Anthropogenic tracers</vt:lpstr>
      <vt:lpstr>PowerPoint Presentation</vt:lpstr>
      <vt:lpstr>Smoke daily tracers</vt:lpstr>
      <vt:lpstr>Smoke Age distribution</vt:lpstr>
      <vt:lpstr>Vertical cross-section routine flight</vt:lpstr>
      <vt:lpstr>Aerosol-cloud interactions</vt:lpstr>
      <vt:lpstr>Aerosol-radiation interactions</vt:lpstr>
      <vt:lpstr>Sept 2 2016 </vt:lpstr>
      <vt:lpstr>AOD 12 UTC</vt:lpstr>
      <vt:lpstr>AOD 12 UTC</vt:lpstr>
      <vt:lpstr>Aerosol Speciation</vt:lpstr>
      <vt:lpstr>Smoke vertical distribution</vt:lpstr>
      <vt:lpstr>Extinction Cross-sections</vt:lpstr>
      <vt:lpstr>Sept 3 2016 </vt:lpstr>
      <vt:lpstr>AOD 12 UTC</vt:lpstr>
      <vt:lpstr>PowerPoint Presentation</vt:lpstr>
      <vt:lpstr>Vertical cross-section routine flight</vt:lpstr>
      <vt:lpstr>Vertical cross-section routine flight</vt:lpstr>
      <vt:lpstr>Vertical cross-section 15 S</vt:lpstr>
      <vt:lpstr>Anthro and Biomass burning tracers</vt:lpstr>
      <vt:lpstr>Smoke daily tracers</vt:lpstr>
      <vt:lpstr>PowerPoint Presentation</vt:lpstr>
      <vt:lpstr>Smoke Age distribution</vt:lpstr>
      <vt:lpstr>Vertical cross-section routine flight</vt:lpstr>
      <vt:lpstr>Aerosol-cloud interactions</vt:lpstr>
      <vt:lpstr>Aerosol-radiation interactions</vt:lpstr>
      <vt:lpstr>Vertical cross-section routine flight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ORACLES forecasting Briefing Aerosols</dc:title>
  <dc:creator>Pablo Saide Peralta</dc:creator>
  <cp:lastModifiedBy>Pablo Saide</cp:lastModifiedBy>
  <cp:revision>89</cp:revision>
  <dcterms:created xsi:type="dcterms:W3CDTF">2006-08-16T00:00:00Z</dcterms:created>
  <dcterms:modified xsi:type="dcterms:W3CDTF">2016-08-30T07:18:15Z</dcterms:modified>
</cp:coreProperties>
</file>