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0"/>
  </p:notesMasterIdLst>
  <p:sldIdLst>
    <p:sldId id="279" r:id="rId2"/>
    <p:sldId id="270" r:id="rId3"/>
    <p:sldId id="281" r:id="rId4"/>
    <p:sldId id="261" r:id="rId5"/>
    <p:sldId id="294" r:id="rId6"/>
    <p:sldId id="283" r:id="rId7"/>
    <p:sldId id="284" r:id="rId8"/>
    <p:sldId id="282" r:id="rId9"/>
    <p:sldId id="259" r:id="rId10"/>
    <p:sldId id="274" r:id="rId11"/>
    <p:sldId id="286" r:id="rId12"/>
    <p:sldId id="260" r:id="rId13"/>
    <p:sldId id="258" r:id="rId14"/>
    <p:sldId id="287" r:id="rId15"/>
    <p:sldId id="285" r:id="rId16"/>
    <p:sldId id="288" r:id="rId17"/>
    <p:sldId id="295" r:id="rId18"/>
    <p:sldId id="296" r:id="rId19"/>
    <p:sldId id="290" r:id="rId20"/>
    <p:sldId id="297" r:id="rId21"/>
    <p:sldId id="289" r:id="rId22"/>
    <p:sldId id="299" r:id="rId23"/>
    <p:sldId id="298" r:id="rId24"/>
    <p:sldId id="293" r:id="rId25"/>
    <p:sldId id="300" r:id="rId26"/>
    <p:sldId id="301" r:id="rId27"/>
    <p:sldId id="292" r:id="rId28"/>
    <p:sldId id="26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0982" autoAdjust="0"/>
  </p:normalViewPr>
  <p:slideViewPr>
    <p:cSldViewPr snapToGrid="0" snapToObjects="1">
      <p:cViewPr varScale="1">
        <p:scale>
          <a:sx n="136" d="100"/>
          <a:sy n="136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7C88C-E596-6F47-B927-5F7E39193EF8}" type="datetimeFigureOut">
              <a:rPr lang="en-US" smtClean="0"/>
              <a:t>7/29/14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494B6-D0E3-5E42-B925-9242FAA55D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Thickness</a:t>
            </a:r>
            <a:r>
              <a:rPr lang="en-US" baseline="0" dirty="0" smtClean="0"/>
              <a:t> of the flight tracks corresponds to altitude ranging from about 45 and 60 </a:t>
            </a:r>
            <a:r>
              <a:rPr lang="en-US" baseline="0" dirty="0" err="1" smtClean="0"/>
              <a:t>kft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RF02 (the cyan dot near Guam) was a flight on which the satellite communications failed, and we just went up and down over Guam for 18 hours.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EF6F6-C324-3F4F-A9DF-E7EEBBAE0FB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5360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had two flights</a:t>
            </a:r>
            <a:r>
              <a:rPr lang="en-US" baseline="0" dirty="0" smtClean="0"/>
              <a:t> near typhoons that provide unique information about perturbation of the upper tropospheric composition by these cloud systems.</a:t>
            </a:r>
          </a:p>
          <a:p>
            <a:r>
              <a:rPr lang="en-US" baseline="0" dirty="0" smtClean="0"/>
              <a:t>The figure on the right shows The CO2 concentration versus altitude, with the points color coded by latitude.  The blue profile shows the CO2 profile near Guam; further north there was a strong enhancement in CO2 (and various other tracers) associated with the typhoon.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EF6F6-C324-3F4F-A9DF-E7EEBBAE0FB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116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2647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430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8568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356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332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189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056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982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195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724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072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AF5E-B092-EF40-B3A0-561B34C99C79}" type="datetimeFigureOut">
              <a:rPr lang="en-US" smtClean="0"/>
              <a:pPr/>
              <a:t>7/29/14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058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ATTREX/teachers/2011_100mb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Relationship Id="rId3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ATTREX/teachers/epvmovie/winter2013epvmovie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ATTREX/teachers/temp13movie/temp13mov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ATTREX/teachers/temp14movie/temp14over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ATTREX/teachers/faxai/faxaimovie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182205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Airborne Tropical </a:t>
            </a:r>
            <a:r>
              <a:rPr lang="en-US" sz="3200" dirty="0" smtClean="0">
                <a:solidFill>
                  <a:srgbClr val="0000FF"/>
                </a:solidFill>
              </a:rPr>
              <a:t>Tropopause Experiment </a:t>
            </a:r>
            <a:r>
              <a:rPr lang="en-US" sz="3200" dirty="0">
                <a:solidFill>
                  <a:srgbClr val="0000FF"/>
                </a:solidFill>
              </a:rPr>
              <a:t>(ATTREX</a:t>
            </a:r>
            <a:r>
              <a:rPr lang="en-US" sz="3200" dirty="0" smtClean="0">
                <a:solidFill>
                  <a:srgbClr val="0000FF"/>
                </a:solidFill>
              </a:rPr>
              <a:t>)</a:t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2800" dirty="0" smtClean="0"/>
              <a:t>Leonhard </a:t>
            </a:r>
            <a:r>
              <a:rPr lang="en-US" sz="2800" dirty="0"/>
              <a:t>Pfister </a:t>
            </a:r>
            <a:r>
              <a:rPr lang="en-US" sz="2800" dirty="0" smtClean="0"/>
              <a:t>(Deputy Principal Investigator)</a:t>
            </a:r>
            <a:br>
              <a:rPr lang="en-US" sz="2800" dirty="0" smtClean="0"/>
            </a:br>
            <a:r>
              <a:rPr lang="en-US" sz="2800" dirty="0" smtClean="0"/>
              <a:t>NASA </a:t>
            </a:r>
            <a:r>
              <a:rPr lang="en-US" sz="2800" dirty="0"/>
              <a:t>Ames Research Ctr., Mtn. View, </a:t>
            </a:r>
            <a:r>
              <a:rPr lang="en-US" sz="2800" dirty="0" smtClean="0"/>
              <a:t>CA</a:t>
            </a:r>
            <a:endParaRPr lang="en-US" sz="2800" dirty="0"/>
          </a:p>
        </p:txBody>
      </p:sp>
      <p:pic>
        <p:nvPicPr>
          <p:cNvPr id="3077" name="Picture 5" descr="g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1635" y="2097807"/>
            <a:ext cx="4944754" cy="370983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ATTREX Logo_vs2.jpg"/>
          <p:cNvPicPr>
            <a:picLocks noChangeAspect="1"/>
          </p:cNvPicPr>
          <p:nvPr/>
        </p:nvPicPr>
        <p:blipFill>
          <a:blip r:embed="rId3"/>
          <a:srcRect l="8730" t="-1389" r="5556"/>
          <a:stretch>
            <a:fillRect/>
          </a:stretch>
        </p:blipFill>
        <p:spPr bwMode="auto">
          <a:xfrm>
            <a:off x="5588205" y="1925497"/>
            <a:ext cx="3075619" cy="415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636" y="5807642"/>
            <a:ext cx="5286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Eric Jensen (Principal Investigator)</a:t>
            </a:r>
          </a:p>
          <a:p>
            <a:r>
              <a:rPr lang="en-US" sz="1600" dirty="0" smtClean="0"/>
              <a:t>Dave </a:t>
            </a:r>
            <a:r>
              <a:rPr lang="en-US" sz="1600" dirty="0"/>
              <a:t>Jordan (Project </a:t>
            </a:r>
            <a:r>
              <a:rPr lang="en-US" sz="1600" dirty="0" smtClean="0"/>
              <a:t>Manager)</a:t>
            </a:r>
          </a:p>
          <a:p>
            <a:r>
              <a:rPr lang="en-US" sz="1600" dirty="0"/>
              <a:t>NASA Ames Research Ctr., Mtn. View, </a:t>
            </a:r>
            <a:r>
              <a:rPr lang="en-US" sz="1600" dirty="0" smtClean="0"/>
              <a:t>CA</a:t>
            </a:r>
            <a:endParaRPr lang="en-US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733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H Water Configuration MKII Assem1 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58760" y="1091755"/>
            <a:ext cx="5204563" cy="42582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6467" y="0"/>
            <a:ext cx="7872680" cy="694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</a:rPr>
              <a:t>NOAA Water Vapor Instrument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479" y="6029729"/>
            <a:ext cx="7704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Provides a precise and accurate measurement of water vapor every second from air that is pumped through the instrument.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80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description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8190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Flights: Global Hawk Operations Center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78216" y="1251896"/>
            <a:ext cx="4379407" cy="2921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49403" y="1251896"/>
            <a:ext cx="4379409" cy="29218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8910" y="4364364"/>
            <a:ext cx="83191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High-speed satellite link gives us real-time data in the control room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Decisions about where to send the aircraft are made in real time during the flights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58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117789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The Global Hawk Unmanned Aircraft is ideal for sampling the </a:t>
            </a:r>
            <a:r>
              <a:rPr lang="en-US" sz="2800" dirty="0">
                <a:solidFill>
                  <a:srgbClr val="0000FF"/>
                </a:solidFill>
              </a:rPr>
              <a:t>t</a:t>
            </a:r>
            <a:r>
              <a:rPr lang="en-US" sz="2800" dirty="0" smtClean="0">
                <a:solidFill>
                  <a:srgbClr val="0000FF"/>
                </a:solidFill>
              </a:rPr>
              <a:t>ropics and tropopause Region </a:t>
            </a:r>
            <a:endParaRPr lang="en-US" sz="28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0751" b="26138"/>
          <a:stretch/>
        </p:blipFill>
        <p:spPr bwMode="auto">
          <a:xfrm>
            <a:off x="0" y="1058242"/>
            <a:ext cx="5164115" cy="128165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34094" y="1100474"/>
            <a:ext cx="259186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45,000−65,000 feet altitude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Commercial aircraft below 45,000 feet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Up to 30 hours duration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Manned aircraft  &lt; 10 hours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 range (12,500 miles) allows us to sample the tropics with flights from California</a:t>
            </a:r>
          </a:p>
        </p:txBody>
      </p:sp>
      <p:pic>
        <p:nvPicPr>
          <p:cNvPr id="4" name="Picture 3" descr="Screen Shot 2013-02-23 at 7.43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8618" y="2496362"/>
            <a:ext cx="6245476" cy="4255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320" y="5243700"/>
            <a:ext cx="245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Flight of 21-22 Feb 2013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70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Flights and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Fall, 2011 flight </a:t>
            </a:r>
            <a:r>
              <a:rPr lang="en-US" dirty="0" smtClean="0"/>
              <a:t>series (DFRC) </a:t>
            </a:r>
            <a:r>
              <a:rPr lang="en-US" dirty="0" smtClean="0"/>
              <a:t>– temperatures are cooling rapidly overall, so should see clouds and dehydration</a:t>
            </a:r>
          </a:p>
          <a:p>
            <a:r>
              <a:rPr lang="en-US" dirty="0" smtClean="0"/>
              <a:t>Winter, 2013 flight </a:t>
            </a:r>
            <a:r>
              <a:rPr lang="en-US" dirty="0" smtClean="0"/>
              <a:t>series (DFRC) </a:t>
            </a:r>
            <a:r>
              <a:rPr lang="en-US" dirty="0" smtClean="0"/>
              <a:t>– temperatures reach minimum in winter, so air gets dry.  Winter most important because the ascent rate is </a:t>
            </a:r>
            <a:r>
              <a:rPr lang="en-US" dirty="0" smtClean="0"/>
              <a:t>highest (cold air </a:t>
            </a:r>
          </a:p>
          <a:p>
            <a:r>
              <a:rPr lang="en-US" dirty="0" smtClean="0"/>
              <a:t>Winter, 2014 flight series (Guam) – Western Pacific has the coldest temperatures, which means the driest air AND the most ascent into the stratosphere – key region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1_100mb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48478"/>
            <a:ext cx="9144000" cy="6361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9852" y="0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Results from the </a:t>
            </a:r>
            <a:r>
              <a:rPr lang="en-US" dirty="0" smtClean="0"/>
              <a:t>fall 2011 </a:t>
            </a:r>
            <a:r>
              <a:rPr lang="en-US" dirty="0" smtClean="0"/>
              <a:t>flight series</a:t>
            </a:r>
            <a:endParaRPr lang="en-US" dirty="0"/>
          </a:p>
        </p:txBody>
      </p:sp>
      <p:pic>
        <p:nvPicPr>
          <p:cNvPr id="3" name="Picture 2" descr="1111060100.png"/>
          <p:cNvPicPr>
            <a:picLocks noChangeAspect="1"/>
          </p:cNvPicPr>
          <p:nvPr/>
        </p:nvPicPr>
        <p:blipFill>
          <a:blip r:embed="rId2"/>
          <a:srcRect l="59447" t="5300"/>
          <a:stretch>
            <a:fillRect/>
          </a:stretch>
        </p:blipFill>
        <p:spPr>
          <a:xfrm>
            <a:off x="1237743" y="1293849"/>
            <a:ext cx="2475487" cy="4021444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rcRect r="48611" b="48252"/>
          <a:stretch>
            <a:fillRect/>
          </a:stretch>
        </p:blipFill>
        <p:spPr>
          <a:xfrm>
            <a:off x="5069576" y="1017324"/>
            <a:ext cx="3007576" cy="4085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923" y="5515006"/>
            <a:ext cx="4031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Aircraft did vertical profiles in cold region</a:t>
            </a:r>
          </a:p>
          <a:p>
            <a:r>
              <a:rPr lang="en-US" dirty="0" smtClean="0"/>
              <a:t>at south end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692099" y="4468115"/>
            <a:ext cx="1224286" cy="869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99016" y="4901404"/>
            <a:ext cx="46449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shows “cutout” of water vapor</a:t>
            </a:r>
          </a:p>
          <a:p>
            <a:r>
              <a:rPr lang="en-US" dirty="0" smtClean="0"/>
              <a:t>near 16.5 km (green), coinciding with cold</a:t>
            </a:r>
          </a:p>
          <a:p>
            <a:r>
              <a:rPr lang="en-US" dirty="0" smtClean="0"/>
              <a:t>temperatures (blue), and high ice crystal</a:t>
            </a:r>
          </a:p>
          <a:p>
            <a:r>
              <a:rPr lang="en-US" dirty="0" smtClean="0"/>
              <a:t>counts. (red</a:t>
            </a:r>
            <a:r>
              <a:rPr lang="en-US" dirty="0" smtClean="0"/>
              <a:t>)  We also see regions outside</a:t>
            </a:r>
          </a:p>
          <a:p>
            <a:r>
              <a:rPr lang="en-US" dirty="0" smtClean="0"/>
              <a:t>t</a:t>
            </a:r>
            <a:r>
              <a:rPr lang="en-US" dirty="0" smtClean="0"/>
              <a:t>he cutout that have ice and are supersaturated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06954" y="0"/>
            <a:ext cx="7227425" cy="3698067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rcRect l="48702" b="50538"/>
          <a:stretch>
            <a:fillRect/>
          </a:stretch>
        </p:blipFill>
        <p:spPr>
          <a:xfrm>
            <a:off x="5322522" y="3567327"/>
            <a:ext cx="2917115" cy="3212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345" y="3996901"/>
            <a:ext cx="488427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flight, with the overview from the overflying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lidar</a:t>
            </a:r>
            <a:r>
              <a:rPr lang="en-US" dirty="0" smtClean="0"/>
              <a:t>.  Note regions with low ice concentration</a:t>
            </a:r>
          </a:p>
          <a:p>
            <a:r>
              <a:rPr lang="en-US" dirty="0" smtClean="0"/>
              <a:t>  (blue).  These regions have high </a:t>
            </a:r>
            <a:r>
              <a:rPr lang="en-US" dirty="0" err="1" smtClean="0"/>
              <a:t>supersaturation</a:t>
            </a:r>
            <a:endParaRPr lang="en-US" dirty="0" smtClean="0"/>
          </a:p>
          <a:p>
            <a:r>
              <a:rPr lang="en-US" dirty="0" smtClean="0"/>
              <a:t>  (right).  We believe significant supersaturated air</a:t>
            </a:r>
          </a:p>
          <a:p>
            <a:r>
              <a:rPr lang="en-US" dirty="0" smtClean="0"/>
              <a:t>  can get into the stratosphere, resulting in </a:t>
            </a:r>
          </a:p>
          <a:p>
            <a:r>
              <a:rPr lang="en-US" dirty="0" smtClean="0"/>
              <a:t>  moister conditions.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Winter, 2013 (DFRC based) results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nter2013epvmovi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84"/>
            <a:ext cx="7872680" cy="69467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Why are we interested in stratospheric water vapor?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0845" r="27718" b="2155"/>
          <a:stretch/>
        </p:blipFill>
        <p:spPr>
          <a:xfrm>
            <a:off x="1237453" y="1054129"/>
            <a:ext cx="3545017" cy="3859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7197" y="1223796"/>
            <a:ext cx="39168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Water vapor is a powerful greenhouse gas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Stratospheric water vapor affects</a:t>
            </a:r>
            <a:r>
              <a:rPr lang="en-US" sz="2400" dirty="0"/>
              <a:t> </a:t>
            </a:r>
            <a:r>
              <a:rPr lang="en-US" sz="2400" dirty="0" smtClean="0"/>
              <a:t>the ozone layer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Water vapor near the tropopause may change in the future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9926"/>
            <a:ext cx="149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Tropopause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55" y="3993451"/>
            <a:ext cx="149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Troposphere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43300"/>
            <a:ext cx="149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Stratosphere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850581" y="3678480"/>
            <a:ext cx="0" cy="12348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4489921" y="4176023"/>
            <a:ext cx="1097936" cy="37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miles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308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13mov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rcRect t="54251"/>
          <a:stretch>
            <a:fillRect/>
          </a:stretch>
        </p:blipFill>
        <p:spPr>
          <a:xfrm>
            <a:off x="3667779" y="3460349"/>
            <a:ext cx="5423718" cy="337703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rcRect b="48867"/>
          <a:stretch>
            <a:fillRect/>
          </a:stretch>
        </p:blipFill>
        <p:spPr>
          <a:xfrm>
            <a:off x="0" y="24197"/>
            <a:ext cx="5423718" cy="3774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035"/>
            <a:ext cx="9144000" cy="435355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2014 Guam Deployment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9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ATTREX-Guam science flights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84947"/>
            <a:ext cx="5460492" cy="103995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6 Guam local flights + 1.5 transits</a:t>
            </a:r>
          </a:p>
          <a:p>
            <a:r>
              <a:rPr lang="en-US" sz="1800" dirty="0" smtClean="0"/>
              <a:t>~100 hours of TTL sampling</a:t>
            </a:r>
          </a:p>
          <a:p>
            <a:r>
              <a:rPr lang="en-US" sz="1800" dirty="0" smtClean="0"/>
              <a:t>~180 TTL vertical profiles (GWAS samples on ascents)</a:t>
            </a:r>
          </a:p>
        </p:txBody>
      </p:sp>
      <p:pic>
        <p:nvPicPr>
          <p:cNvPr id="4" name="Picture 3" descr="fltpath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40025" y="600181"/>
            <a:ext cx="7263951" cy="5084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4532" y="5684947"/>
            <a:ext cx="2853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ATTREX totals:</a:t>
            </a:r>
            <a:endParaRPr lang="en-US" dirty="0" smtClean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&gt;200 </a:t>
            </a:r>
            <a:r>
              <a:rPr lang="en-US" dirty="0" err="1" smtClean="0"/>
              <a:t>hrs</a:t>
            </a:r>
            <a:r>
              <a:rPr lang="en-US" dirty="0" smtClean="0"/>
              <a:t> of TTL sampling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~</a:t>
            </a:r>
            <a:r>
              <a:rPr lang="en-US" dirty="0" smtClean="0"/>
              <a:t>300 TTL vertical profiles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42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mp14over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xaimovi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52628"/>
            <a:ext cx="9144000" cy="5952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199" y="4671963"/>
            <a:ext cx="80545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ropical cyclones </a:t>
            </a:r>
            <a:r>
              <a:rPr lang="en-US" dirty="0" err="1" smtClean="0"/>
              <a:t>Faxai</a:t>
            </a:r>
            <a:r>
              <a:rPr lang="en-US" dirty="0" smtClean="0"/>
              <a:t> and </a:t>
            </a:r>
            <a:r>
              <a:rPr lang="en-US" dirty="0" err="1" smtClean="0"/>
              <a:t>Lusi</a:t>
            </a:r>
            <a:r>
              <a:rPr lang="en-US" dirty="0" smtClean="0"/>
              <a:t> strongly perturbed the western Pacific TTL composition.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These measurements will be used to evaluate models of vertical transport in deep convective systems.</a:t>
            </a:r>
            <a:endParaRPr lang="en-US" dirty="0"/>
          </a:p>
        </p:txBody>
      </p:sp>
      <p:pic>
        <p:nvPicPr>
          <p:cNvPr id="6" name="Picture 5" descr="MTS2.201403050032.04km.C02.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558" t="26796"/>
          <a:stretch/>
        </p:blipFill>
        <p:spPr>
          <a:xfrm>
            <a:off x="111243" y="949416"/>
            <a:ext cx="4936372" cy="2659911"/>
          </a:xfrm>
          <a:prstGeom prst="rect">
            <a:avLst/>
          </a:prstGeom>
        </p:spPr>
      </p:pic>
      <p:pic>
        <p:nvPicPr>
          <p:cNvPr id="7" name="Picture 6" descr="Faxai_co2_z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763" t="9270" r="6242" b="9084"/>
          <a:stretch/>
        </p:blipFill>
        <p:spPr>
          <a:xfrm rot="5400000">
            <a:off x="5555718" y="493637"/>
            <a:ext cx="3182503" cy="38213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0923" y="3887825"/>
            <a:ext cx="296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Pittman, B. </a:t>
            </a:r>
            <a:r>
              <a:rPr lang="en-US" dirty="0" err="1" smtClean="0"/>
              <a:t>Daube</a:t>
            </a:r>
            <a:r>
              <a:rPr lang="en-US" dirty="0" smtClean="0"/>
              <a:t>, S. </a:t>
            </a:r>
            <a:r>
              <a:rPr lang="en-US" dirty="0" err="1" smtClean="0"/>
              <a:t>Wofsy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199" y="70364"/>
            <a:ext cx="8229600" cy="717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Quantifying TTL convective influence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8015185" y="949416"/>
            <a:ext cx="67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00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8190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ATTREX Science and Operations Team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2847" y="819003"/>
            <a:ext cx="7049178" cy="4703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5769" y="5853311"/>
            <a:ext cx="674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ATTREX multi-disciplinary investigators from NASA, NOAA, universities, private companies, and Europe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1597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Stratospheric Water Vapor and temperature trends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654" y="1805652"/>
            <a:ext cx="4053956" cy="3053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99" y="2243373"/>
            <a:ext cx="3956050" cy="2321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904" y="5367346"/>
            <a:ext cx="7990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trend differences due to ~1 </a:t>
            </a:r>
            <a:r>
              <a:rPr lang="en-US" dirty="0" err="1" smtClean="0"/>
              <a:t>ppmv</a:t>
            </a:r>
            <a:r>
              <a:rPr lang="en-US" dirty="0" smtClean="0"/>
              <a:t> stratospheric water vapor change</a:t>
            </a:r>
          </a:p>
          <a:p>
            <a:r>
              <a:rPr lang="en-US" dirty="0" smtClean="0"/>
              <a:t>(left – red </a:t>
            </a:r>
            <a:r>
              <a:rPr lang="en-US" dirty="0" err="1" smtClean="0"/>
              <a:t>vs</a:t>
            </a:r>
            <a:r>
              <a:rPr lang="en-US" dirty="0" smtClean="0"/>
              <a:t> blue curve).  Climate model calculations of tropical lower stratospheric</a:t>
            </a:r>
          </a:p>
          <a:p>
            <a:r>
              <a:rPr lang="en-US" dirty="0" smtClean="0"/>
              <a:t>water (right).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8001518" cy="10897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The Tropical </a:t>
            </a:r>
            <a:r>
              <a:rPr lang="en-US" sz="2800" dirty="0" err="1" smtClean="0">
                <a:solidFill>
                  <a:srgbClr val="0000FF"/>
                </a:solidFill>
              </a:rPr>
              <a:t>Tropopause</a:t>
            </a:r>
            <a:r>
              <a:rPr lang="en-US" sz="2800" dirty="0" smtClean="0">
                <a:solidFill>
                  <a:srgbClr val="0000FF"/>
                </a:solidFill>
              </a:rPr>
              <a:t> Layer (TTL) is the Gateway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to the Stratosphere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 descr="bdcir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50286"/>
            <a:ext cx="5199507" cy="3910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9507" y="1693221"/>
            <a:ext cx="40491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TTL is a </a:t>
            </a:r>
            <a:r>
              <a:rPr lang="en-US" sz="2000" i="1" dirty="0" smtClean="0"/>
              <a:t>cold trap</a:t>
            </a:r>
            <a:r>
              <a:rPr lang="en-US" sz="2000" dirty="0" smtClean="0"/>
              <a:t>: vapor condenses on ice crystals which then fall, limiting the humidity of air reaching the stratosphere.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0034" y="2245356"/>
            <a:ext cx="153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Stratosphere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6653" y="4136987"/>
            <a:ext cx="153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Troposphere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2585" y="5256264"/>
            <a:ext cx="81447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Need to understand TTL clouds, transport, waves, and radiation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Ultimate goal: improve models and climate predictions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923579" y="4891338"/>
            <a:ext cx="971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Latitude</a:t>
            </a:r>
            <a:endParaRPr lang="en-US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8008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035"/>
            <a:ext cx="9144000" cy="43535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L_2a_al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36" y="1051054"/>
            <a:ext cx="7943486" cy="5806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2318" y="172496"/>
            <a:ext cx="717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physical mechanisms affect water vapor in the tropical stratosphere?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sum_11202b_05nov11_53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49" b="47854"/>
          <a:stretch>
            <a:fillRect/>
          </a:stretch>
        </p:blipFill>
        <p:spPr>
          <a:xfrm>
            <a:off x="1144577" y="615112"/>
            <a:ext cx="5899976" cy="2317848"/>
          </a:xfrm>
          <a:prstGeom prst="rect">
            <a:avLst/>
          </a:prstGeom>
        </p:spPr>
      </p:pic>
      <p:pic>
        <p:nvPicPr>
          <p:cNvPr id="5" name="Picture 4" descr="2011-11-09_09-47-09_V3.02_2_1.png"/>
          <p:cNvPicPr>
            <a:picLocks noChangeAspect="1"/>
          </p:cNvPicPr>
          <p:nvPr/>
        </p:nvPicPr>
        <p:blipFill>
          <a:blip r:embed="rId3"/>
          <a:srcRect b="710"/>
          <a:stretch>
            <a:fillRect/>
          </a:stretch>
        </p:blipFill>
        <p:spPr>
          <a:xfrm>
            <a:off x="1488465" y="3650986"/>
            <a:ext cx="5246042" cy="2672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2224" y="1091327"/>
            <a:ext cx="2031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Downward pointing</a:t>
            </a:r>
          </a:p>
          <a:p>
            <a:r>
              <a:rPr lang="en-US" dirty="0" err="1" smtClean="0"/>
              <a:t>Lidar</a:t>
            </a:r>
            <a:r>
              <a:rPr lang="en-US" dirty="0" smtClean="0"/>
              <a:t> aboard our</a:t>
            </a:r>
          </a:p>
          <a:p>
            <a:r>
              <a:rPr lang="en-US" dirty="0" smtClean="0"/>
              <a:t>aircraft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we doing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Instrumentation</a:t>
            </a:r>
          </a:p>
          <a:p>
            <a:r>
              <a:rPr lang="en-US" dirty="0" smtClean="0"/>
              <a:t>Flight ops</a:t>
            </a:r>
          </a:p>
          <a:p>
            <a:r>
              <a:rPr lang="en-US" dirty="0" smtClean="0"/>
              <a:t>Flight patterns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97" y="3869690"/>
            <a:ext cx="4297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State-of-the-art instruments measuring:</a:t>
            </a:r>
            <a:endParaRPr lang="en-US" sz="20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Water vapor under cold, dry conditions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Gases and particles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Temperature and winds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Radiation </a:t>
            </a:r>
          </a:p>
        </p:txBody>
      </p:sp>
      <p:pic>
        <p:nvPicPr>
          <p:cNvPr id="3" name="Picture 2" descr="90_SS_Canis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02537" y="3689935"/>
            <a:ext cx="4525280" cy="2950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97324" y="3857932"/>
            <a:ext cx="190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Whole air sampler</a:t>
            </a:r>
            <a:endParaRPr lang="en-US" dirty="0"/>
          </a:p>
        </p:txBody>
      </p:sp>
      <p:pic>
        <p:nvPicPr>
          <p:cNvPr id="5" name="Picture 4" descr="ATTREXPayload_NA872-120420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8597" b="4070"/>
          <a:stretch/>
        </p:blipFill>
        <p:spPr>
          <a:xfrm>
            <a:off x="1344350" y="523029"/>
            <a:ext cx="6276586" cy="3042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7433" y="-191"/>
            <a:ext cx="4819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ATTREX </a:t>
            </a:r>
            <a:r>
              <a:rPr lang="en-US" sz="2800" dirty="0" smtClean="0">
                <a:solidFill>
                  <a:srgbClr val="0000FF"/>
                </a:solidFill>
              </a:rPr>
              <a:t>Payload Measurements</a:t>
            </a:r>
            <a:endParaRPr lang="en-US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70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4263</TotalTime>
  <Words>810</Words>
  <Application>Microsoft Macintosh PowerPoint</Application>
  <PresentationFormat>On-screen Show (4:3)</PresentationFormat>
  <Paragraphs>97</Paragraphs>
  <Slides>28</Slides>
  <Notes>2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Airborne Tropical Tropopause Experiment (ATTREX) Leonhard Pfister (Deputy Principal Investigator) NASA Ames Research Ctr., Mtn. View, CA</vt:lpstr>
      <vt:lpstr>Why are we interested in stratospheric water vapor?</vt:lpstr>
      <vt:lpstr>Stratospheric Water Vapor and temperature trends</vt:lpstr>
      <vt:lpstr>The Tropical Tropopause Layer (TTL) is the Gateway to the Stratosphere</vt:lpstr>
      <vt:lpstr>Slide 5</vt:lpstr>
      <vt:lpstr>Slide 6</vt:lpstr>
      <vt:lpstr>Slide 7</vt:lpstr>
      <vt:lpstr>How are we doing this?</vt:lpstr>
      <vt:lpstr>Slide 9</vt:lpstr>
      <vt:lpstr>Slide 10</vt:lpstr>
      <vt:lpstr>Operations description</vt:lpstr>
      <vt:lpstr>Flights: Global Hawk Operations Center</vt:lpstr>
      <vt:lpstr>The Global Hawk Unmanned Aircraft is ideal for sampling the tropics and tropopause Region </vt:lpstr>
      <vt:lpstr>Flights and results</vt:lpstr>
      <vt:lpstr>Slide 15</vt:lpstr>
      <vt:lpstr>Slide 16</vt:lpstr>
      <vt:lpstr>Slide 17</vt:lpstr>
      <vt:lpstr>Winter, 2013 (DFRC based) results</vt:lpstr>
      <vt:lpstr>Slide 19</vt:lpstr>
      <vt:lpstr>Slide 20</vt:lpstr>
      <vt:lpstr>Slide 21</vt:lpstr>
      <vt:lpstr>Slide 22</vt:lpstr>
      <vt:lpstr>Winter 2014 Guam Deployment</vt:lpstr>
      <vt:lpstr>ATTREX-Guam science flights</vt:lpstr>
      <vt:lpstr>Slide 25</vt:lpstr>
      <vt:lpstr>Slide 26</vt:lpstr>
      <vt:lpstr>Slide 27</vt:lpstr>
      <vt:lpstr>ATTREX Science and Operations Team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Airborne Tropical TRopopause Experiment (ATTREX) Eric Jensen (PI, NASA Ames) Leonhard Pfister (Co-PI, NASA Ames) Dave Jordan (PM, NASA Ames)</dc:title>
  <dc:creator>Eric</dc:creator>
  <cp:lastModifiedBy>Leonhard  Pfister</cp:lastModifiedBy>
  <cp:revision>77</cp:revision>
  <dcterms:created xsi:type="dcterms:W3CDTF">2014-07-29T16:14:45Z</dcterms:created>
  <dcterms:modified xsi:type="dcterms:W3CDTF">2014-07-29T17:59:00Z</dcterms:modified>
</cp:coreProperties>
</file>