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Default Extension="emf" ContentType="image/x-emf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Default Extension="gif" ContentType="image/gi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79" r:id="rId2"/>
    <p:sldId id="270" r:id="rId3"/>
    <p:sldId id="281" r:id="rId4"/>
    <p:sldId id="261" r:id="rId5"/>
    <p:sldId id="283" r:id="rId6"/>
    <p:sldId id="284" r:id="rId7"/>
    <p:sldId id="282" r:id="rId8"/>
    <p:sldId id="259" r:id="rId9"/>
    <p:sldId id="274" r:id="rId10"/>
    <p:sldId id="286" r:id="rId11"/>
    <p:sldId id="260" r:id="rId12"/>
    <p:sldId id="258" r:id="rId13"/>
    <p:sldId id="287" r:id="rId14"/>
    <p:sldId id="285" r:id="rId15"/>
    <p:sldId id="288" r:id="rId16"/>
    <p:sldId id="280" r:id="rId17"/>
    <p:sldId id="290" r:id="rId18"/>
    <p:sldId id="289" r:id="rId19"/>
    <p:sldId id="265" r:id="rId20"/>
    <p:sldId id="26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5620"/>
    <p:restoredTop sz="90982" autoAdjust="0"/>
  </p:normalViewPr>
  <p:slideViewPr>
    <p:cSldViewPr snapToGrid="0" snapToObjects="1">
      <p:cViewPr varScale="1">
        <p:scale>
          <a:sx n="153" d="100"/>
          <a:sy n="153" d="100"/>
        </p:scale>
        <p:origin x="-11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104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AF5E-B092-EF40-B3A0-561B34C99C79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6E9B3-DFEC-2540-81D9-9737445DB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6477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AF5E-B092-EF40-B3A0-561B34C99C79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6E9B3-DFEC-2540-81D9-9737445DB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84300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AF5E-B092-EF40-B3A0-561B34C99C79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6E9B3-DFEC-2540-81D9-9737445DB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85689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AF5E-B092-EF40-B3A0-561B34C99C79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6E9B3-DFEC-2540-81D9-9737445DB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53562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AF5E-B092-EF40-B3A0-561B34C99C79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6E9B3-DFEC-2540-81D9-9737445DB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3326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AF5E-B092-EF40-B3A0-561B34C99C79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6E9B3-DFEC-2540-81D9-9737445DB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51899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AF5E-B092-EF40-B3A0-561B34C99C79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6E9B3-DFEC-2540-81D9-9737445DB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80561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AF5E-B092-EF40-B3A0-561B34C99C79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6E9B3-DFEC-2540-81D9-9737445DB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39820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AF5E-B092-EF40-B3A0-561B34C99C79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6E9B3-DFEC-2540-81D9-9737445DB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61955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AF5E-B092-EF40-B3A0-561B34C99C79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6E9B3-DFEC-2540-81D9-9737445DB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57240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AF5E-B092-EF40-B3A0-561B34C99C79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6E9B3-DFEC-2540-81D9-9737445DB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0727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AF5E-B092-EF40-B3A0-561B34C99C79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6E9B3-DFEC-2540-81D9-9737445DB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90583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fister/ATTREX/teachers/2011_100mb.mov" TargetMode="Externa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fister/ATTREX/teachers/tempstud.mov" TargetMode="Externa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fister/ATTREX/teachers/epvmovie/winter2013epvmovie.mov" TargetMode="Externa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>
          <a:xfrm>
            <a:off x="0" y="1"/>
            <a:ext cx="9144000" cy="182205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Airborne Tropical </a:t>
            </a:r>
            <a:r>
              <a:rPr lang="en-US" sz="3200" dirty="0" smtClean="0">
                <a:solidFill>
                  <a:srgbClr val="0000FF"/>
                </a:solidFill>
              </a:rPr>
              <a:t>Tropopause Experiment </a:t>
            </a:r>
            <a:r>
              <a:rPr lang="en-US" sz="3200" dirty="0">
                <a:solidFill>
                  <a:srgbClr val="0000FF"/>
                </a:solidFill>
              </a:rPr>
              <a:t>(ATTREX</a:t>
            </a:r>
            <a:r>
              <a:rPr lang="en-US" sz="3200" dirty="0" smtClean="0">
                <a:solidFill>
                  <a:srgbClr val="0000FF"/>
                </a:solidFill>
              </a:rPr>
              <a:t>)</a:t>
            </a:r>
            <a:br>
              <a:rPr lang="en-US" sz="3200" dirty="0" smtClean="0">
                <a:solidFill>
                  <a:srgbClr val="0000FF"/>
                </a:solidFill>
              </a:rPr>
            </a:br>
            <a:r>
              <a:rPr lang="en-US" sz="2800" dirty="0" smtClean="0"/>
              <a:t>Leonhard </a:t>
            </a:r>
            <a:r>
              <a:rPr lang="en-US" sz="2800" dirty="0"/>
              <a:t>Pfister </a:t>
            </a:r>
            <a:r>
              <a:rPr lang="en-US" sz="2800" dirty="0" smtClean="0"/>
              <a:t>(Deputy Principal Investigator)</a:t>
            </a:r>
            <a:br>
              <a:rPr lang="en-US" sz="2800" dirty="0" smtClean="0"/>
            </a:br>
            <a:r>
              <a:rPr lang="en-US" sz="2800" dirty="0" smtClean="0"/>
              <a:t>NASA </a:t>
            </a:r>
            <a:r>
              <a:rPr lang="en-US" sz="2800" dirty="0"/>
              <a:t>Ames Research Ctr., Mtn. View, </a:t>
            </a:r>
            <a:r>
              <a:rPr lang="en-US" sz="2800" dirty="0" smtClean="0"/>
              <a:t>CA</a:t>
            </a:r>
            <a:endParaRPr lang="en-US" sz="2800" dirty="0"/>
          </a:p>
        </p:txBody>
      </p:sp>
      <p:pic>
        <p:nvPicPr>
          <p:cNvPr id="3077" name="Picture 5" descr="gh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635" y="2097807"/>
            <a:ext cx="4944754" cy="370983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 descr="ATTREX Logo_vs2.jpg"/>
          <p:cNvPicPr>
            <a:picLocks noChangeAspect="1"/>
          </p:cNvPicPr>
          <p:nvPr/>
        </p:nvPicPr>
        <p:blipFill>
          <a:blip r:embed="rId3"/>
          <a:srcRect l="8730" t="-1389" r="5556"/>
          <a:stretch>
            <a:fillRect/>
          </a:stretch>
        </p:blipFill>
        <p:spPr bwMode="auto">
          <a:xfrm>
            <a:off x="5588205" y="1925497"/>
            <a:ext cx="3075619" cy="4157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1636" y="5807642"/>
            <a:ext cx="5286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Eric Jensen (Principal Investigator)</a:t>
            </a:r>
          </a:p>
          <a:p>
            <a:r>
              <a:rPr lang="en-US" sz="1600" dirty="0" smtClean="0"/>
              <a:t>Dave </a:t>
            </a:r>
            <a:r>
              <a:rPr lang="en-US" sz="1600" dirty="0"/>
              <a:t>Jordan (Project </a:t>
            </a:r>
            <a:r>
              <a:rPr lang="en-US" sz="1600" dirty="0" smtClean="0"/>
              <a:t>Manager)</a:t>
            </a:r>
          </a:p>
          <a:p>
            <a:r>
              <a:rPr lang="en-US" sz="1600" dirty="0"/>
              <a:t>NASA Ames Research Ctr., Mtn. View, </a:t>
            </a:r>
            <a:r>
              <a:rPr lang="en-US" sz="1600" dirty="0" smtClean="0"/>
              <a:t>CA</a:t>
            </a:r>
            <a:endParaRPr lang="en-US" sz="16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1733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Operations description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>
          <a:xfrm>
            <a:off x="0" y="1"/>
            <a:ext cx="9144000" cy="81900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Flights: Global Hawk Operations Center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678216" y="1251896"/>
            <a:ext cx="4379407" cy="29218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49403" y="1251896"/>
            <a:ext cx="4379409" cy="29218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8910" y="4364364"/>
            <a:ext cx="83191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High-speed satellite link gives us real-time data in the control room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Decisions about where to send the aircraft are made in real time during the flights</a:t>
            </a:r>
            <a:endParaRPr lang="en-US" sz="24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4581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>
          <a:xfrm>
            <a:off x="0" y="1"/>
            <a:ext cx="9144000" cy="1177891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The Global Hawk Unmanned Aircraft is ideal for sampling the </a:t>
            </a:r>
            <a:r>
              <a:rPr lang="en-US" sz="2800" dirty="0">
                <a:solidFill>
                  <a:srgbClr val="0000FF"/>
                </a:solidFill>
              </a:rPr>
              <a:t>t</a:t>
            </a:r>
            <a:r>
              <a:rPr lang="en-US" sz="2800" dirty="0" smtClean="0">
                <a:solidFill>
                  <a:srgbClr val="0000FF"/>
                </a:solidFill>
              </a:rPr>
              <a:t>ropics and tropopause Region </a:t>
            </a:r>
            <a:endParaRPr lang="en-US" sz="28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40751" b="26138"/>
          <a:stretch/>
        </p:blipFill>
        <p:spPr bwMode="auto">
          <a:xfrm>
            <a:off x="0" y="1058242"/>
            <a:ext cx="5164115" cy="128165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34094" y="1100474"/>
            <a:ext cx="2591863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45,000−65,000 feet altitude</a:t>
            </a:r>
          </a:p>
          <a:p>
            <a:pPr marL="742950" lvl="1" indent="-285750">
              <a:buFont typeface="Lucida Grande"/>
              <a:buChar char="-"/>
            </a:pPr>
            <a:r>
              <a:rPr lang="en-US" dirty="0" smtClean="0">
                <a:solidFill>
                  <a:srgbClr val="800000"/>
                </a:solidFill>
              </a:rPr>
              <a:t>Commercial aircraft below 45,000 feet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Up to 30 hours duration</a:t>
            </a:r>
          </a:p>
          <a:p>
            <a:pPr marL="742950" lvl="1" indent="-285750">
              <a:buFont typeface="Lucida Grande"/>
              <a:buChar char="-"/>
            </a:pPr>
            <a:r>
              <a:rPr lang="en-US" dirty="0" smtClean="0">
                <a:solidFill>
                  <a:srgbClr val="800000"/>
                </a:solidFill>
              </a:rPr>
              <a:t>Manned aircraft  &lt; 10 hours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Long range (12,500 miles) allows us to sample the tropics with flights from California</a:t>
            </a:r>
          </a:p>
        </p:txBody>
      </p:sp>
      <p:pic>
        <p:nvPicPr>
          <p:cNvPr id="4" name="Picture 3" descr="Screen Shot 2013-02-23 at 7.43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8618" y="2496362"/>
            <a:ext cx="6245476" cy="42558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3320" y="5243700"/>
            <a:ext cx="2453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Flight of 21-22 Feb 2013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703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Flights and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Fall, 2011 flight series – temperatures are cooling rapidly overall, so should see clouds and dehydration</a:t>
            </a:r>
          </a:p>
          <a:p>
            <a:r>
              <a:rPr lang="en-US" dirty="0" smtClean="0"/>
              <a:t>Winter, 2013 flight series – temperatures reach minimum in winter, so air gets dry.  Winter most important because the ascent rate is highest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11_100mb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248478"/>
            <a:ext cx="9144000" cy="6361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8990" y="308932"/>
            <a:ext cx="3766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Results from the fall flight series</a:t>
            </a:r>
            <a:endParaRPr lang="en-US" dirty="0"/>
          </a:p>
        </p:txBody>
      </p:sp>
      <p:pic>
        <p:nvPicPr>
          <p:cNvPr id="3" name="Picture 2" descr="1111060100.png"/>
          <p:cNvPicPr>
            <a:picLocks noChangeAspect="1"/>
          </p:cNvPicPr>
          <p:nvPr/>
        </p:nvPicPr>
        <p:blipFill>
          <a:blip r:embed="rId2"/>
          <a:srcRect l="59447" t="5300"/>
          <a:stretch>
            <a:fillRect/>
          </a:stretch>
        </p:blipFill>
        <p:spPr>
          <a:xfrm>
            <a:off x="1402918" y="1104066"/>
            <a:ext cx="2475487" cy="4021444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p="http://schemas.openxmlformats.org/presentationml/2006/main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lc="http://schemas.openxmlformats.org/drawingml/2006/lockedCanvas" val="0"/>
              </a:ext>
            </a:extLst>
          </a:blip>
          <a:srcRect r="48611" b="48252"/>
          <a:stretch>
            <a:fillRect/>
          </a:stretch>
        </p:blipFill>
        <p:spPr>
          <a:xfrm>
            <a:off x="5069576" y="1017324"/>
            <a:ext cx="3007576" cy="40857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5003" y="5732401"/>
            <a:ext cx="4031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Aircraft did vertical profiles in cold region</a:t>
            </a:r>
          </a:p>
          <a:p>
            <a:r>
              <a:rPr lang="en-US" dirty="0" smtClean="0"/>
              <a:t>at south end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692099" y="4468115"/>
            <a:ext cx="1224286" cy="8694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62308" y="5455402"/>
            <a:ext cx="41417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Plot shows “cutout” of water vapor</a:t>
            </a:r>
          </a:p>
          <a:p>
            <a:r>
              <a:rPr lang="en-US" dirty="0" smtClean="0"/>
              <a:t>near 16.5 km (green), coinciding with cold</a:t>
            </a:r>
          </a:p>
          <a:p>
            <a:r>
              <a:rPr lang="en-US" dirty="0" smtClean="0"/>
              <a:t>temperatures (blue), and high ice crystal</a:t>
            </a:r>
          </a:p>
          <a:p>
            <a:r>
              <a:rPr lang="en-US" dirty="0" smtClean="0"/>
              <a:t>counts. (red)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mpstud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inter2013epvmovie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p="http://schemas.openxmlformats.org/presentationml/2006/main" val="0"/>
              </a:ext>
            </a:extLst>
          </a:blip>
          <a:srcRect t="54251"/>
          <a:stretch>
            <a:fillRect/>
          </a:stretch>
        </p:blipFill>
        <p:spPr>
          <a:xfrm>
            <a:off x="3667779" y="3460349"/>
            <a:ext cx="5423718" cy="337703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p="http://schemas.openxmlformats.org/presentationml/2006/main" val="0"/>
              </a:ext>
            </a:extLst>
          </a:blip>
          <a:srcRect b="48867"/>
          <a:stretch>
            <a:fillRect/>
          </a:stretch>
        </p:blipFill>
        <p:spPr>
          <a:xfrm>
            <a:off x="0" y="24197"/>
            <a:ext cx="5423718" cy="37745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2411" y="120128"/>
            <a:ext cx="7156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Future ATTREX Deployments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02388" y="681507"/>
            <a:ext cx="7256632" cy="5628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89097" y="2475062"/>
            <a:ext cx="2248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Guam, Jan-Feb 2014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81708" y="5047413"/>
            <a:ext cx="276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Townsville, June-July 2014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25599" y="1690125"/>
            <a:ext cx="3685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Kadena</a:t>
            </a:r>
            <a:r>
              <a:rPr lang="en-US" dirty="0" smtClean="0">
                <a:solidFill>
                  <a:srgbClr val="FFFF00"/>
                </a:solidFill>
              </a:rPr>
              <a:t>, June-July 2014 (alternate)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8570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84"/>
            <a:ext cx="7872680" cy="694675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Why are we interested in stratospheric water vapor?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0845" r="27718" b="2155"/>
          <a:stretch/>
        </p:blipFill>
        <p:spPr>
          <a:xfrm>
            <a:off x="1237453" y="1054129"/>
            <a:ext cx="3545017" cy="38591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27197" y="1223796"/>
            <a:ext cx="39168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Water vapor is a powerful greenhouse gas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Stratospheric water vapor affects</a:t>
            </a:r>
            <a:r>
              <a:rPr lang="en-US" sz="2400" dirty="0"/>
              <a:t> </a:t>
            </a:r>
            <a:r>
              <a:rPr lang="en-US" sz="2400" dirty="0" smtClean="0"/>
              <a:t>the ozone layer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Water vapor near the tropopause may change in the future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339926"/>
            <a:ext cx="1490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Tropopause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355" y="3993451"/>
            <a:ext cx="1490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Troposphere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843300"/>
            <a:ext cx="1490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Stratosphere</a:t>
            </a:r>
            <a:endParaRPr lang="en-US" sz="16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850581" y="3678480"/>
            <a:ext cx="0" cy="12348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4489921" y="4176023"/>
            <a:ext cx="1097936" cy="376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 miles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3084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>
          <a:xfrm>
            <a:off x="0" y="1"/>
            <a:ext cx="9144000" cy="81900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ATTREX Science and Operations Team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02847" y="819003"/>
            <a:ext cx="7049178" cy="47031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05769" y="5853311"/>
            <a:ext cx="6746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ATTREX multi-disciplinary investigators from NASA, NOAA, universities, private companies, and Europe</a:t>
            </a:r>
            <a:endParaRPr lang="en-US" sz="24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1597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Stratospheric Water Vapor and temperature trends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654" y="1805652"/>
            <a:ext cx="4053956" cy="30530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99" y="2243373"/>
            <a:ext cx="3956050" cy="23214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4904" y="5367346"/>
            <a:ext cx="79907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 trend differences due to ~1 </a:t>
            </a:r>
            <a:r>
              <a:rPr lang="en-US" dirty="0" err="1" smtClean="0"/>
              <a:t>ppmv</a:t>
            </a:r>
            <a:r>
              <a:rPr lang="en-US" dirty="0" smtClean="0"/>
              <a:t> stratospheric water vapor change</a:t>
            </a:r>
          </a:p>
          <a:p>
            <a:r>
              <a:rPr lang="en-US" dirty="0" smtClean="0"/>
              <a:t>(left – red </a:t>
            </a:r>
            <a:r>
              <a:rPr lang="en-US" dirty="0" err="1" smtClean="0"/>
              <a:t>vs</a:t>
            </a:r>
            <a:r>
              <a:rPr lang="en-US" dirty="0" smtClean="0"/>
              <a:t> blue curve).  Climate model calculations of tropical lower stratospheric</a:t>
            </a:r>
          </a:p>
          <a:p>
            <a:r>
              <a:rPr lang="en-US" dirty="0" smtClean="0"/>
              <a:t>water (right).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8001518" cy="108974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The Tropical </a:t>
            </a:r>
            <a:r>
              <a:rPr lang="en-US" sz="2800" dirty="0" err="1" smtClean="0">
                <a:solidFill>
                  <a:srgbClr val="0000FF"/>
                </a:solidFill>
              </a:rPr>
              <a:t>Tropopause</a:t>
            </a:r>
            <a:r>
              <a:rPr lang="en-US" sz="2800" dirty="0" smtClean="0">
                <a:solidFill>
                  <a:srgbClr val="0000FF"/>
                </a:solidFill>
              </a:rPr>
              <a:t> Layer (TTL) is the Gateway</a:t>
            </a:r>
            <a:br>
              <a:rPr lang="en-US" sz="2800" dirty="0" smtClean="0">
                <a:solidFill>
                  <a:srgbClr val="0000FF"/>
                </a:solidFill>
              </a:rPr>
            </a:br>
            <a:r>
              <a:rPr lang="en-US" sz="2800" dirty="0" smtClean="0">
                <a:solidFill>
                  <a:srgbClr val="0000FF"/>
                </a:solidFill>
              </a:rPr>
              <a:t>to the Stratosphere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4" name="Picture 3" descr="bdcir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150286"/>
            <a:ext cx="5199507" cy="39103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9507" y="1693221"/>
            <a:ext cx="40491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The TTL is a </a:t>
            </a:r>
            <a:r>
              <a:rPr lang="en-US" sz="2000" i="1" dirty="0" smtClean="0"/>
              <a:t>cold trap</a:t>
            </a:r>
            <a:r>
              <a:rPr lang="en-US" sz="2000" dirty="0" smtClean="0"/>
              <a:t>: vapor condenses on ice crystals which then fall, limiting the humidity of air reaching the stratosphere.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00034" y="2245356"/>
            <a:ext cx="1536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Stratosphere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26653" y="4136987"/>
            <a:ext cx="1536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Troposphere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2585" y="5256264"/>
            <a:ext cx="814473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Need to understand TTL clouds, transport, waves, and radiation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Ultimate goal: improve models and climate predictions 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923579" y="4891338"/>
            <a:ext cx="971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Latitude</a:t>
            </a:r>
            <a:endParaRPr lang="en-US" sz="16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8008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L_2a_alt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336" y="1051054"/>
            <a:ext cx="7943486" cy="58069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2318" y="172496"/>
            <a:ext cx="7171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physical mechanisms affect water vapor in the tropical stratosphere?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sum_11202b_05nov11_53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449" b="47854"/>
          <a:stretch>
            <a:fillRect/>
          </a:stretch>
        </p:blipFill>
        <p:spPr>
          <a:xfrm>
            <a:off x="1144577" y="615112"/>
            <a:ext cx="5899976" cy="2317848"/>
          </a:xfrm>
          <a:prstGeom prst="rect">
            <a:avLst/>
          </a:prstGeom>
        </p:spPr>
      </p:pic>
      <p:pic>
        <p:nvPicPr>
          <p:cNvPr id="5" name="Picture 4" descr="2011-11-09_09-47-09_V3.02_2_1.png"/>
          <p:cNvPicPr>
            <a:picLocks noChangeAspect="1"/>
          </p:cNvPicPr>
          <p:nvPr/>
        </p:nvPicPr>
        <p:blipFill>
          <a:blip r:embed="rId3"/>
          <a:srcRect b="710"/>
          <a:stretch>
            <a:fillRect/>
          </a:stretch>
        </p:blipFill>
        <p:spPr>
          <a:xfrm>
            <a:off x="1488465" y="3650986"/>
            <a:ext cx="5246042" cy="26725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12224" y="1091327"/>
            <a:ext cx="20317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Downward pointing</a:t>
            </a:r>
          </a:p>
          <a:p>
            <a:r>
              <a:rPr lang="en-US" dirty="0" err="1" smtClean="0"/>
              <a:t>Lidar</a:t>
            </a:r>
            <a:r>
              <a:rPr lang="en-US" dirty="0" smtClean="0"/>
              <a:t> aboard our</a:t>
            </a:r>
          </a:p>
          <a:p>
            <a:r>
              <a:rPr lang="en-US" dirty="0" smtClean="0"/>
              <a:t>aircraft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are we doing this?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Instrumentation</a:t>
            </a:r>
          </a:p>
          <a:p>
            <a:r>
              <a:rPr lang="en-US" dirty="0" smtClean="0"/>
              <a:t>Flight ops</a:t>
            </a:r>
          </a:p>
          <a:p>
            <a:r>
              <a:rPr lang="en-US" dirty="0" smtClean="0"/>
              <a:t>Flight patterns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697" y="3869690"/>
            <a:ext cx="42973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State-of-the-art instruments measuring:</a:t>
            </a:r>
            <a:endParaRPr lang="en-US" sz="2000" dirty="0" smtClean="0"/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Water vapor under cold, dry conditions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Gases and particles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Temperature and winds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Radiation </a:t>
            </a:r>
          </a:p>
        </p:txBody>
      </p:sp>
      <p:pic>
        <p:nvPicPr>
          <p:cNvPr id="3" name="Picture 2" descr="90_SS_Canist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02537" y="3689935"/>
            <a:ext cx="4525280" cy="29505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97324" y="3857932"/>
            <a:ext cx="1904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Whole air sampler</a:t>
            </a:r>
            <a:endParaRPr lang="en-US" dirty="0"/>
          </a:p>
        </p:txBody>
      </p:sp>
      <p:pic>
        <p:nvPicPr>
          <p:cNvPr id="5" name="Picture 4" descr="ATTREXPayload_NA872-1204201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8597" b="4070"/>
          <a:stretch/>
        </p:blipFill>
        <p:spPr>
          <a:xfrm>
            <a:off x="1344350" y="523029"/>
            <a:ext cx="6276586" cy="30423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87433" y="-191"/>
            <a:ext cx="48192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ATTREX </a:t>
            </a:r>
            <a:r>
              <a:rPr lang="en-US" sz="2800" dirty="0" smtClean="0">
                <a:solidFill>
                  <a:srgbClr val="0000FF"/>
                </a:solidFill>
              </a:rPr>
              <a:t>Payload Measurements</a:t>
            </a:r>
            <a:endParaRPr lang="en-US" sz="28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703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H Water Configuration MKII Assem1 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958760" y="1091755"/>
            <a:ext cx="5204563" cy="425827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6467" y="0"/>
            <a:ext cx="7872680" cy="694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00FF"/>
                </a:solidFill>
              </a:rPr>
              <a:t>NOAA Water Vapor Instrument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4479" y="6029729"/>
            <a:ext cx="7704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Provides a precise and accurate measurement of water vapor every second from air that is pumped through the instrument.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804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4159</TotalTime>
  <Words>508</Words>
  <Application>Microsoft Macintosh PowerPoint</Application>
  <PresentationFormat>On-screen Show (4:3)</PresentationFormat>
  <Paragraphs>72</Paragraphs>
  <Slides>20</Slides>
  <Notes>0</Notes>
  <HiddenSlides>0</HiddenSlides>
  <MMClips>3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Airborne Tropical Tropopause Experiment (ATTREX) Leonhard Pfister (Deputy Principal Investigator) NASA Ames Research Ctr., Mtn. View, CA</vt:lpstr>
      <vt:lpstr>Why are we interested in stratospheric water vapor?</vt:lpstr>
      <vt:lpstr>Stratospheric Water Vapor and temperature trends</vt:lpstr>
      <vt:lpstr>The Tropical Tropopause Layer (TTL) is the Gateway to the Stratosphere</vt:lpstr>
      <vt:lpstr>Slide 5</vt:lpstr>
      <vt:lpstr>Slide 6</vt:lpstr>
      <vt:lpstr>How are we doing this?</vt:lpstr>
      <vt:lpstr>Slide 8</vt:lpstr>
      <vt:lpstr>Slide 9</vt:lpstr>
      <vt:lpstr>Operations description</vt:lpstr>
      <vt:lpstr>Flights: Global Hawk Operations Center</vt:lpstr>
      <vt:lpstr>The Global Hawk Unmanned Aircraft is ideal for sampling the tropics and tropopause Region </vt:lpstr>
      <vt:lpstr>Flights and results</vt:lpstr>
      <vt:lpstr>Slide 14</vt:lpstr>
      <vt:lpstr>Slide 15</vt:lpstr>
      <vt:lpstr>Slide 16</vt:lpstr>
      <vt:lpstr>Slide 17</vt:lpstr>
      <vt:lpstr>Slide 18</vt:lpstr>
      <vt:lpstr>Slide 19</vt:lpstr>
      <vt:lpstr>ATTREX Science and Operations Team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Airborne Tropical TRopopause Experiment (ATTREX) Eric Jensen (PI, NASA Ames) Leonhard Pfister (Co-PI, NASA Ames) Dave Jordan (PM, NASA Ames)</dc:title>
  <dc:creator>Eric</dc:creator>
  <cp:lastModifiedBy>Leonhard  Pfister</cp:lastModifiedBy>
  <cp:revision>76</cp:revision>
  <dcterms:created xsi:type="dcterms:W3CDTF">2013-07-16T16:46:55Z</dcterms:created>
  <dcterms:modified xsi:type="dcterms:W3CDTF">2013-07-16T16:49:34Z</dcterms:modified>
</cp:coreProperties>
</file>