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59" r:id="rId3"/>
    <p:sldId id="278" r:id="rId4"/>
    <p:sldId id="280" r:id="rId5"/>
    <p:sldId id="281" r:id="rId6"/>
    <p:sldId id="283" r:id="rId7"/>
    <p:sldId id="282" r:id="rId8"/>
    <p:sldId id="272" r:id="rId9"/>
    <p:sldId id="284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12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D3428-8E5D-0349-A64A-C44022FF52B5}" type="datetimeFigureOut">
              <a:rPr lang="en-US" smtClean="0"/>
              <a:t>1/26/13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C9FA8-4F58-E742-9EDD-6F81EB228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C9FA8-4F58-E742-9EDD-6F81EB228E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9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7B4D5-C5C8-E548-A7D8-8BEA6F7B73DB}" type="datetimeFigureOut">
              <a:rPr lang="en-US" smtClean="0"/>
              <a:pPr/>
              <a:t>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0BC66-6762-FF49-A6FD-F6CFF7A940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Optima"/>
                <a:cs typeface="Optima"/>
              </a:rPr>
              <a:t>ATTREX Met Briefing </a:t>
            </a:r>
            <a:r>
              <a:rPr lang="en-US" sz="3600" b="1" dirty="0">
                <a:latin typeface="Optima"/>
                <a:cs typeface="Optima"/>
              </a:rPr>
              <a:t/>
            </a:r>
            <a:br>
              <a:rPr lang="en-US" sz="3600" b="1" dirty="0">
                <a:latin typeface="Optima"/>
                <a:cs typeface="Optima"/>
              </a:rPr>
            </a:br>
            <a:r>
              <a:rPr lang="en-US" sz="3200" b="1" dirty="0">
                <a:latin typeface="Optima"/>
                <a:cs typeface="Optima"/>
              </a:rPr>
              <a:t>f</a:t>
            </a:r>
            <a:r>
              <a:rPr lang="en-US" sz="3200" b="1" dirty="0" smtClean="0">
                <a:latin typeface="Optima"/>
                <a:cs typeface="Optima"/>
              </a:rPr>
              <a:t>or flight of January 29</a:t>
            </a:r>
            <a:endParaRPr lang="en-US" sz="32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5648"/>
            <a:ext cx="8229600" cy="2798259"/>
          </a:xfrm>
        </p:spPr>
        <p:txBody>
          <a:bodyPr/>
          <a:lstStyle/>
          <a:p>
            <a:r>
              <a:rPr lang="en-US" dirty="0" smtClean="0">
                <a:latin typeface="Optima"/>
                <a:cs typeface="Optima"/>
              </a:rPr>
              <a:t>Local WX and impact on flight ops</a:t>
            </a:r>
          </a:p>
          <a:p>
            <a:r>
              <a:rPr lang="en-US" dirty="0" smtClean="0">
                <a:latin typeface="Optima"/>
                <a:cs typeface="Optima"/>
              </a:rPr>
              <a:t>Temperature and EPV fields for Jan 29 flight</a:t>
            </a:r>
            <a:endParaRPr lang="en-US" dirty="0" smtClean="0">
              <a:latin typeface="Optima"/>
              <a:cs typeface="Optima"/>
            </a:endParaRPr>
          </a:p>
          <a:p>
            <a:r>
              <a:rPr lang="en-US" dirty="0" smtClean="0">
                <a:latin typeface="Optima"/>
                <a:cs typeface="Optima"/>
              </a:rPr>
              <a:t>Tropical temperature trends</a:t>
            </a:r>
          </a:p>
          <a:p>
            <a:r>
              <a:rPr lang="en-US" dirty="0" smtClean="0">
                <a:latin typeface="Optima"/>
                <a:cs typeface="Optima"/>
              </a:rPr>
              <a:t>MJO forecast</a:t>
            </a:r>
            <a:endParaRPr lang="en-US" dirty="0" smtClean="0">
              <a:latin typeface="Optima"/>
              <a:cs typeface="Opti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783" y="6042652"/>
            <a:ext cx="760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tima"/>
                <a:cs typeface="Optima"/>
              </a:rPr>
              <a:t>CFS forecast here shows that the NE tropical Pac Ocean is entering max warm phase of MJO as opposed to early this month</a:t>
            </a:r>
            <a:endParaRPr lang="en-US" sz="2000" dirty="0">
              <a:latin typeface="Optima"/>
              <a:cs typeface="Optima"/>
            </a:endParaRPr>
          </a:p>
        </p:txBody>
      </p:sp>
      <p:pic>
        <p:nvPicPr>
          <p:cNvPr id="2" name="Picture 1" descr="cfs.olr.mjo.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6" y="219425"/>
            <a:ext cx="6483350" cy="563245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37308" y="5060461"/>
            <a:ext cx="439616" cy="468923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584"/>
            <a:ext cx="8229600" cy="8879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Optima"/>
                <a:cs typeface="Optima"/>
              </a:rPr>
              <a:t>Local </a:t>
            </a:r>
            <a:r>
              <a:rPr lang="en-US" sz="4000" b="1" dirty="0" err="1" smtClean="0">
                <a:latin typeface="Optima"/>
                <a:cs typeface="Optima"/>
              </a:rPr>
              <a:t>wx</a:t>
            </a:r>
            <a:r>
              <a:rPr lang="en-US" sz="4000" b="1" dirty="0" smtClean="0">
                <a:latin typeface="Optima"/>
                <a:cs typeface="Optima"/>
              </a:rPr>
              <a:t> – through Wednesday</a:t>
            </a:r>
            <a:endParaRPr lang="en-US" sz="4000" b="1" dirty="0">
              <a:latin typeface="Optima"/>
              <a:cs typeface="Optim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689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From Los Angeles Area Forecast Discussion:</a:t>
            </a:r>
          </a:p>
          <a:p>
            <a:pPr lvl="1"/>
            <a:r>
              <a:rPr lang="en-US" dirty="0" smtClean="0"/>
              <a:t>“wet and unsettled” pattern over the region as colder/drier trough moves through between Sunday and Monday</a:t>
            </a:r>
          </a:p>
          <a:p>
            <a:pPr lvl="1"/>
            <a:r>
              <a:rPr lang="en-US" dirty="0" smtClean="0"/>
              <a:t>Cold front pushing through between Monday night and Wednesday: possible frost/freeze issues on lee side of system</a:t>
            </a:r>
          </a:p>
          <a:p>
            <a:r>
              <a:rPr lang="en-US" b="1" dirty="0" smtClean="0"/>
              <a:t>Large-scale model outlook: </a:t>
            </a:r>
          </a:p>
          <a:p>
            <a:pPr lvl="1"/>
            <a:r>
              <a:rPr lang="en-US" dirty="0" smtClean="0"/>
              <a:t>In GFS, 500 </a:t>
            </a:r>
            <a:r>
              <a:rPr lang="en-US" dirty="0" err="1" smtClean="0"/>
              <a:t>hPa</a:t>
            </a:r>
            <a:r>
              <a:rPr lang="en-US" dirty="0" smtClean="0"/>
              <a:t> trough passage early Monday AM but slow moving</a:t>
            </a:r>
            <a:endParaRPr lang="en-US" dirty="0"/>
          </a:p>
          <a:p>
            <a:pPr lvl="1"/>
            <a:r>
              <a:rPr lang="en-US" dirty="0" smtClean="0"/>
              <a:t>moist northerly flow behind trough a concern for mid-level clouds and icing through takeoff time on Tuesday</a:t>
            </a:r>
          </a:p>
          <a:p>
            <a:pPr lvl="1"/>
            <a:r>
              <a:rPr lang="en-US" dirty="0" smtClean="0"/>
              <a:t>Wednesday looks good however</a:t>
            </a:r>
          </a:p>
          <a:p>
            <a:pPr lvl="1"/>
            <a:r>
              <a:rPr lang="en-US" dirty="0" smtClean="0"/>
              <a:t>GEOS-5 forecasts significantly drier – but also slower moving</a:t>
            </a:r>
          </a:p>
          <a:p>
            <a:pPr lvl="1"/>
            <a:r>
              <a:rPr lang="en-US" dirty="0" smtClean="0"/>
              <a:t>All models except NAM showing things clearing out Tuesday</a:t>
            </a:r>
          </a:p>
          <a:p>
            <a:pPr lvl="1"/>
            <a:r>
              <a:rPr lang="en-US" dirty="0" smtClean="0"/>
              <a:t>NAM has retrograding cutoff low over SoCal on Tuesday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585" y="186715"/>
            <a:ext cx="2151185" cy="57528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Optima"/>
                <a:cs typeface="Optima"/>
              </a:rPr>
              <a:t>GFS 0400 Tue</a:t>
            </a:r>
            <a:endParaRPr lang="en-US" sz="2400" b="1" dirty="0">
              <a:latin typeface="Optima"/>
              <a:cs typeface="Optima"/>
            </a:endParaRPr>
          </a:p>
        </p:txBody>
      </p:sp>
      <p:pic>
        <p:nvPicPr>
          <p:cNvPr id="6" name="Picture 5" descr="GFS - G700HRH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4" y="3555996"/>
            <a:ext cx="3319272" cy="2564892"/>
          </a:xfrm>
          <a:prstGeom prst="rect">
            <a:avLst/>
          </a:prstGeom>
        </p:spPr>
      </p:pic>
      <p:pic>
        <p:nvPicPr>
          <p:cNvPr id="8" name="Picture 7" descr="GFS - GH500HV9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4" y="762000"/>
            <a:ext cx="3319272" cy="2564892"/>
          </a:xfrm>
          <a:prstGeom prst="rect">
            <a:avLst/>
          </a:prstGeom>
        </p:spPr>
      </p:pic>
      <p:pic>
        <p:nvPicPr>
          <p:cNvPr id="9" name="Picture 8" descr="NAM - N500HV8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02" y="770923"/>
            <a:ext cx="3323463" cy="2564892"/>
          </a:xfrm>
          <a:prstGeom prst="rect">
            <a:avLst/>
          </a:prstGeom>
        </p:spPr>
      </p:pic>
      <p:pic>
        <p:nvPicPr>
          <p:cNvPr id="10" name="Picture 9" descr="NAM - N700HRH8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93" y="3555996"/>
            <a:ext cx="3319272" cy="25648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584" y="1406769"/>
            <a:ext cx="93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500 </a:t>
            </a:r>
            <a:r>
              <a:rPr lang="en-US" dirty="0" err="1" smtClean="0"/>
              <a:t>hPa</a:t>
            </a:r>
            <a:endParaRPr lang="en-US" dirty="0" smtClean="0"/>
          </a:p>
          <a:p>
            <a:pPr algn="ctr"/>
            <a:r>
              <a:rPr lang="en-US" dirty="0" err="1" smtClean="0"/>
              <a:t>Hgts</a:t>
            </a:r>
            <a:r>
              <a:rPr lang="en-US" dirty="0" smtClean="0"/>
              <a:t> and </a:t>
            </a:r>
            <a:r>
              <a:rPr lang="en-US" dirty="0" err="1" smtClean="0"/>
              <a:t>Vort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1" y="4223658"/>
            <a:ext cx="1007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  <a:r>
              <a:rPr lang="en-US" dirty="0" smtClean="0"/>
              <a:t>00 </a:t>
            </a:r>
            <a:r>
              <a:rPr lang="en-US" dirty="0" err="1" smtClean="0"/>
              <a:t>hPa</a:t>
            </a:r>
            <a:endParaRPr lang="en-US" dirty="0" smtClean="0"/>
          </a:p>
          <a:p>
            <a:pPr algn="ctr"/>
            <a:r>
              <a:rPr lang="en-US" dirty="0" err="1" smtClean="0"/>
              <a:t>Hgts</a:t>
            </a:r>
            <a:r>
              <a:rPr lang="en-US" dirty="0" smtClean="0"/>
              <a:t> &amp; RH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33292" y="186715"/>
            <a:ext cx="2151185" cy="575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Optima"/>
                <a:cs typeface="Optima"/>
              </a:rPr>
              <a:t>NAM 2200 Mon</a:t>
            </a:r>
            <a:endParaRPr lang="en-US" sz="2400" b="1" dirty="0">
              <a:latin typeface="Optima"/>
              <a:cs typeface="Opti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478" y="6253255"/>
            <a:ext cx="611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 solution is odd man out this morning, but worth watching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2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6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GFS 100 </a:t>
            </a:r>
            <a:r>
              <a:rPr lang="en-US" sz="3200" b="1" dirty="0" err="1" smtClean="0">
                <a:latin typeface="Optima"/>
                <a:cs typeface="Optima"/>
              </a:rPr>
              <a:t>hPa</a:t>
            </a:r>
            <a:r>
              <a:rPr lang="en-US" sz="3200" b="1" dirty="0" smtClean="0">
                <a:latin typeface="Optima"/>
                <a:cs typeface="Optima"/>
              </a:rPr>
              <a:t> Temp - 4 PM Tuesday </a:t>
            </a:r>
            <a:endParaRPr lang="en-US" sz="3200" b="1" dirty="0">
              <a:latin typeface="Optima"/>
              <a:cs typeface="Optima"/>
            </a:endParaRPr>
          </a:p>
        </p:txBody>
      </p:sp>
      <p:pic>
        <p:nvPicPr>
          <p:cNvPr id="4" name="Picture 3" descr="T_press_100_130126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" y="1025767"/>
            <a:ext cx="75438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69" y="1087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GFS 100 </a:t>
            </a:r>
            <a:r>
              <a:rPr lang="en-US" sz="3200" b="1" dirty="0" err="1" smtClean="0">
                <a:latin typeface="Optima"/>
                <a:cs typeface="Optima"/>
              </a:rPr>
              <a:t>hPa</a:t>
            </a:r>
            <a:r>
              <a:rPr lang="en-US" sz="3200" b="1" dirty="0" smtClean="0">
                <a:latin typeface="Optima"/>
                <a:cs typeface="Optima"/>
              </a:rPr>
              <a:t> Temp - 4 AM Wednesday </a:t>
            </a:r>
            <a:endParaRPr lang="en-US" sz="3200" b="1" dirty="0">
              <a:latin typeface="Optima"/>
              <a:cs typeface="Optima"/>
            </a:endParaRPr>
          </a:p>
        </p:txBody>
      </p:sp>
      <p:pic>
        <p:nvPicPr>
          <p:cNvPr id="3" name="Picture 2" descr="T_press_100_13012600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3" y="1028700"/>
            <a:ext cx="75438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1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888" y="-117228"/>
            <a:ext cx="2476689" cy="674077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EPV at 380 K</a:t>
            </a:r>
            <a:endParaRPr lang="en-US" sz="3200" b="1" dirty="0">
              <a:latin typeface="Optima"/>
              <a:cs typeface="Optima"/>
            </a:endParaRPr>
          </a:p>
        </p:txBody>
      </p:sp>
      <p:pic>
        <p:nvPicPr>
          <p:cNvPr id="5" name="Picture 4" descr="EPV_thet_380_130129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" y="294176"/>
            <a:ext cx="4526280" cy="3497580"/>
          </a:xfrm>
          <a:prstGeom prst="rect">
            <a:avLst/>
          </a:prstGeom>
        </p:spPr>
      </p:pic>
      <p:pic>
        <p:nvPicPr>
          <p:cNvPr id="6" name="Picture 5" descr="EPV_thet_380_130130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33" y="313710"/>
            <a:ext cx="4526280" cy="3497580"/>
          </a:xfrm>
          <a:prstGeom prst="rect">
            <a:avLst/>
          </a:prstGeom>
        </p:spPr>
      </p:pic>
      <p:pic>
        <p:nvPicPr>
          <p:cNvPr id="7" name="Picture 6" descr="EPV_thet_380_13013006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3536262"/>
            <a:ext cx="4526280" cy="3497580"/>
          </a:xfrm>
          <a:prstGeom prst="rect">
            <a:avLst/>
          </a:prstGeom>
        </p:spPr>
      </p:pic>
      <p:pic>
        <p:nvPicPr>
          <p:cNvPr id="8" name="Picture 7" descr="EPV_thet_380_1301301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4" y="3546223"/>
            <a:ext cx="4526280" cy="34975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49054" y="372324"/>
            <a:ext cx="11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0129 18UT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56224" y="387006"/>
            <a:ext cx="11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0130 00UT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39374" y="3585499"/>
            <a:ext cx="11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0130 06UT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56224" y="3607090"/>
            <a:ext cx="119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0130 12UT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0615" y="2240952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538426" y="2112866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70244" y="5480429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88055" y="5352343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49286" y="2240952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167097" y="2112866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12921" y="5468651"/>
            <a:ext cx="8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Hawaii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130732" y="5340565"/>
            <a:ext cx="205541" cy="2246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15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815"/>
            <a:ext cx="8229600" cy="712054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Optima"/>
                <a:cs typeface="Optima"/>
              </a:rPr>
              <a:t>RDF Water Vapor</a:t>
            </a:r>
            <a:endParaRPr lang="en-US" sz="3200" b="1" dirty="0">
              <a:latin typeface="Optima"/>
              <a:cs typeface="Optima"/>
            </a:endParaRPr>
          </a:p>
        </p:txBody>
      </p:sp>
      <p:pic>
        <p:nvPicPr>
          <p:cNvPr id="4" name="Picture 3" descr="Cloud_Prob_on_201301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4" y="1408729"/>
            <a:ext cx="8713216" cy="4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1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58750"/>
            <a:ext cx="8712200" cy="654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5688" y="1791167"/>
            <a:ext cx="7210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how 70mb temperature drops starting around January 1.  </a:t>
            </a:r>
            <a:r>
              <a:rPr lang="en-US" dirty="0" err="1" smtClean="0"/>
              <a:t>Tropopause</a:t>
            </a:r>
            <a:endParaRPr lang="en-US" dirty="0" smtClean="0"/>
          </a:p>
          <a:p>
            <a:r>
              <a:rPr lang="en-US" dirty="0" smtClean="0"/>
              <a:t>(which is between 70 and 100mb) is getting cooler, and it is rising as </a:t>
            </a:r>
          </a:p>
          <a:p>
            <a:r>
              <a:rPr lang="en-US" dirty="0" smtClean="0"/>
              <a:t>a result of the warming.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5513" y="5814911"/>
            <a:ext cx="7739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Temperatures at both 70 </a:t>
            </a:r>
            <a:r>
              <a:rPr lang="en-US" dirty="0" err="1" smtClean="0"/>
              <a:t>hPa</a:t>
            </a:r>
            <a:r>
              <a:rPr lang="en-US" dirty="0" smtClean="0"/>
              <a:t> and 100 </a:t>
            </a:r>
            <a:r>
              <a:rPr lang="en-US" dirty="0" err="1" smtClean="0"/>
              <a:t>hPa</a:t>
            </a:r>
            <a:r>
              <a:rPr lang="en-US" dirty="0" smtClean="0"/>
              <a:t> have reached bottom and are starting</a:t>
            </a:r>
          </a:p>
          <a:p>
            <a:r>
              <a:rPr lang="en-US" dirty="0" smtClean="0"/>
              <a:t>to warm up.  However, 70 </a:t>
            </a:r>
            <a:r>
              <a:rPr lang="en-US" dirty="0" err="1" smtClean="0"/>
              <a:t>hPa</a:t>
            </a:r>
            <a:r>
              <a:rPr lang="en-US" dirty="0" smtClean="0"/>
              <a:t> is still slightly colder than  100 </a:t>
            </a:r>
            <a:r>
              <a:rPr lang="en-US" dirty="0" err="1" smtClean="0"/>
              <a:t>hPa</a:t>
            </a:r>
            <a:endParaRPr lang="en-US" dirty="0"/>
          </a:p>
        </p:txBody>
      </p:sp>
      <p:pic>
        <p:nvPicPr>
          <p:cNvPr id="2" name="Picture 1" descr="Trop-Temp_121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2508" y="-848497"/>
            <a:ext cx="5809124" cy="75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6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296</Words>
  <Application>Microsoft Macintosh PowerPoint</Application>
  <PresentationFormat>On-screen Show (4:3)</PresentationFormat>
  <Paragraphs>42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ATTREX Met Briefing  for flight of January 29</vt:lpstr>
      <vt:lpstr>Local wx – through Wednesday</vt:lpstr>
      <vt:lpstr>GFS 0400 Tue</vt:lpstr>
      <vt:lpstr>GFS 100 hPa Temp - 4 PM Tuesday </vt:lpstr>
      <vt:lpstr>GFS 100 hPa Temp - 4 AM Wednesday </vt:lpstr>
      <vt:lpstr>EPV at 380 K</vt:lpstr>
      <vt:lpstr>RDF Water Vapor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Briefing, 20130121</dc:title>
  <dc:creator>Lenny Pfister</dc:creator>
  <cp:lastModifiedBy>ATTREX</cp:lastModifiedBy>
  <cp:revision>29</cp:revision>
  <dcterms:created xsi:type="dcterms:W3CDTF">2013-01-23T18:45:15Z</dcterms:created>
  <dcterms:modified xsi:type="dcterms:W3CDTF">2013-01-26T17:53:01Z</dcterms:modified>
</cp:coreProperties>
</file>